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a033b07c-1c29-bc2e-0b28-89d9a4f748f7}">
          <p14:sldIdLst>
            <p14:sldId id="256"/>
            <p14:sldId id="257"/>
          </p14:sldIdLst>
        </p14:section>
        <p14:section name="Getting started" id="{5f123506-e6bc-4b9d-5039-9d0361ed0c93}">
          <p14:sldIdLst>
            <p14:sldId id="258"/>
            <p14:sldId id="259"/>
            <p14:sldId id="260"/>
          </p14:sldIdLst>
        </p14:section>
        <p14:section name="Your account" id="{f18a5915-271c-0da7-1144-70053d6eb0e5}">
          <p14:sldIdLst>
            <p14:sldId id="261"/>
            <p14:sldId id="262"/>
            <p14:sldId id="263"/>
            <p14:sldId id="264"/>
            <p14:sldId id="265"/>
          </p14:sldIdLst>
        </p14:section>
        <p14:section name="Dashboard" id="{c9449e32-40d3-8472-2c0b-4c1f49cbdb9b}">
          <p14:sldIdLst>
            <p14:sldId id="266"/>
            <p14:sldId id="267"/>
            <p14:sldId id="268"/>
          </p14:sldIdLst>
        </p14:section>
        <p14:section name="Coordinate traverse" id="{53f650b4-147e-1512-d2b8-017cf3088ec1}">
          <p14:sldIdLst>
            <p14:sldId id="269"/>
            <p14:sldId id="270"/>
            <p14:sldId id="271"/>
            <p14:sldId id="272"/>
            <p14:sldId id="273"/>
            <p14:sldId id="274"/>
            <p14:sldId id="275"/>
            <p14:sldId id="276"/>
            <p14:sldId id="277"/>
            <p14:sldId id="278"/>
            <p14:sldId id="279"/>
            <p14:sldId id="280"/>
            <p14:sldId id="281"/>
            <p14:sldId id="282"/>
          </p14:sldIdLst>
        </p14:section>
        <p14:section name="Levelling" id="{43b7b372-3d1c-9772-89b5-a0e121725c90}">
          <p14:sldIdLst>
            <p14:sldId id="283"/>
            <p14:sldId id="284"/>
            <p14:sldId id="285"/>
            <p14:sldId id="286"/>
          </p14:sldIdLst>
        </p14:section>
        <p14:section name="Traverse simulator" id="{f8ae120b-02fc-3ac5-dca1-93d89d0c2a6c}">
          <p14:sldIdLst>
            <p14:sldId id="287"/>
            <p14:sldId id="288"/>
            <p14:sldId id="289"/>
          </p14:sldIdLst>
        </p14:section>
        <p14:section name="Sharing" id="{43a8ec51-ddd2-772a-398b-2a1ba5495944}">
          <p14:sldIdLst>
            <p14:sldId id="290"/>
            <p14:sldId id="291"/>
            <p14:sldId id="292"/>
          </p14:sldIdLst>
        </p14:section>
        <p14:section name="Offline, dark mode and phone" id="{86d8773f-97ca-6869-c773-79fecc3c0446}">
          <p14:sldIdLst>
            <p14:sldId id="293"/>
            <p14:sldId id="294"/>
            <p14:sldId id="295"/>
            <p14:sldId id="296"/>
          </p14:sldIdLst>
        </p14:section>
        <p14:section name="Sample files" id="{4b70376d-4cbf-0e3f-8de4-a9ba6b39524c}">
          <p14:sldIdLst>
            <p14:sldId id="297"/>
            <p14:sldId id="298"/>
            <p14:sldId id="299"/>
          </p14:sldIdLst>
        </p14:section>
        <p14:section name="Troubleshooting" id="{3620a56c-e6d8-41cb-9c43-e712070bfdaf}">
          <p14:sldIdLst>
            <p14:sldId id="300"/>
            <p14:sldId id="301"/>
            <p14:sldId id="302"/>
          </p14:sldIdLst>
        </p14:section>
        <p14:section name="Going live" id="{5959d6ba-52a9-7885-5a8a-378b187f0f22}">
          <p14:sldIdLst>
            <p14:sldId id="303"/>
            <p14:sldId id="304"/>
            <p14:sldId id="305"/>
          </p14:sldIdLst>
        </p14:section>
        <p14:section name="End" id="{ea549465-8386-ceed-6c5b-fe9d190c3a3b}">
          <p14:sldIdLst>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Professional Traverse and Level Adjustment Software. User manual, step by step with screenshots.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website
Open your website address in Chrome, Edge, Safari or Firefox. The front page shows what the software does.
1. Register: create your account (first time only).
2. Log in: if you already have an account.
3. Clock and date: always shown at the top centre. Click it to open the calendar.
4. Light / dark mode: click to switch. Your choice is remembered.
Tip: You can also use the Windows program (.exe). It opens the same app in its own window.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and calendar
The live clock and today's date sit at the top centre of every page.
1. Click the clock to open the month calendar. Today is marked in gold; Friday and Saturday are shown in gold. Use ‹ › to change month and Today to come back. Click anywhere else to close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Register
Click Register on the front page and fill in the form.
1. Full name. It is printed as the surveyor on your reports. Company is optional.
2. Email address. You log in with it and colleagues share jobs to it.
3. Password (at least 8 characters), typed twice.
4. Click Create account.
Tip: If the site asks you to confirm your email, open the link in the email first, then log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Golden welcome
Each time you log in, the screen flashes gold three times and the compass logo shines. Then your dashboard opens.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 in and forgotten password
Next time, click Log in on the front page.
1. Your email.
2. Your password.
3. Click Log in.
4. Forgot password? Enter your email and we send a link to set a new password.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Account menu and log out
Click the round button with your initials (top right) to open the account menu.
1. Log out. Any changes saved while offline are uploaded first when there is a connection.
Tip: Do not log out on your own laptop if you need to work offline later: the app opens offline only for the user who is logged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Dashboard at a glance
After login the dashboard opens with a greeting, today's date and five summary tiles.
1. Section bar: Dashboard, Traverse, Levelling and Simulator.
2. Quick buttons: + New traverse, + New level run, Open simulator.
3. Your account (initials).
4. Connection: Online (saved to your account) or Offline (saving on this device).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with saved jobs
Each saved job shows its name, type, project, time, status (Accepted, Rejected, Open or Incomplete) and the key result.
1. Filter: All, Traverse or Levelling.
2. Search by job or project name.
3. Open: loads the job into its tool.
4. Share: send the job to a colleague by email.
5. Copy: makes a duplicate you can change.
6. Delete: asks you to confirm first.
7. Shared with me: jobs colleagues have shared with you.
Tip: The Activity chart shows how many jobs you saved or edited on each of the last 7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Job name and report details
Open Traverse from the section bar. Start at the top.
1. Report details: project, location, surveyor, checked by, instrument and date. They print on the PDF report.
2. Job name, for example "Al Khor TP loop 1".
3. Save: stores the job in your dashboard. Save as new keeps the old one and makes another.
4. Example: loads a worked example to try the tool.
5. New: clears the screen for a new traverse (asks to confirm).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known points
Choose the traverse type, then type the known coordinates.
1. Closed traverse: you finish on a known point, so the error is checked and adjusted.
2. Open traverse: no closing point; coordinates are listed as measured, without a check.
3. Station point: where the instrument starts (name, Easting, Northing).
4. Backsight point: the known reference point you sighted (name, Easting, Northing).
5. Closing point: the known point you finish on, with its known coordinates.
6. For a loop that closes back on the station, click this link to copy the station into the closing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2: site coordinates
Enter the coordinates measured on site, in the order you observed them.
1. The station row is filled in for you from step 1.
2. Type each traverse point: name, Easting, Northing and a remark. Press Enter to go down a row.
3. Closing point as measured on site (closed traverse only).
4. + Add point adds a row; × deletes one.
5. Import CSV reads a file with Point, Easting, Northing, Remark.
Tip: Fastest way: copy the rows in Excel (with or without the header) and paste into the first Point cell. All rows fill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adjustment method
Choose how the misclosure is spread over the points, and the precision you need.
1. Bowditch: correction in proportion to the distance travelled (the usual choice). Transit: Easting and Northing corrected by their own changes. Equal: the same share at every point.
2. Required precision 1 : N, for example 10000 (1 : 10,000) or as your project specification says.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result
The result updates as you type.
1. Green Accepted: the precision is better than required. Red Rejected: check the field data.
2. Misclosure E and N = measured closing coordinates − known closing coordinates. Linear misclosure = √(E² + N²). Precision = total length ÷ linear misclosure.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Input and output coordinates
The coordinates table lists every point: the coordinates you measured, the correction in millimetres, and the adjusted (output) coordinates in gold. The closing point ends exactly on its known coordinates.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sketch
The plan shows the adjusted traverse in gold and the measured line dashed. Red triangles are known points; the dotted line goes to the backsight.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Bearings, PDF report and CSV
Bearings (whole circle) and distances are computed from the output coordinates.
1. PDF report: details, closure check, input and output coordinates, bearings, sketch and signature boxes.
2. Coordinates CSV: measured, corrections and output coordinates for Excel or CAD.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Save the job
Press Save. The status beside the buttons confirms it.
1. "Saved just now" means the job is in your account. "Unsaved changes" (amber) means you edited it after saving: press Save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traverse is rejected
Rejected means the precision is worse than required. Check, in this order: the closing point known coordinates, its measured coordinates, then the site coordinates of each point against the field book. Never lower the required precision just to make a traverse pass.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Messages for missing or wrong values
If a value is missing or not a number, the result waits and lists what to fix, with the row and point name. The cell is outlined in red. Numbers may use a decimal point; thousands commas are allowed (228,450.312).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traverse
Choose Open traverse when you cannot close on a known point. The result is shown in amber: coordinates are as measured and no error can be detected. Close the traverse whenever you can.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Traverse PDF report
Page 1 of the report: header with your report details, traverse details, closure check (ACCEPTED / REJECTED), input coordinates and output coordinates. Page 2 has bearings and distances, the sketch and signature boxes for Surveyed by, Checked by and Approved by.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the level book
Open Levelling. Choose Closed loop / to a BM, or Open run. Give the job a name.
1. Start BM: name and known RL. Closing BM: name and known RL.
2. For a loop that closes on the start BM, click this link.
3. First row: the start benchmark with its BS only.
4. Change point: FS and BS on the same row.
5. Intermediate sight: IS only.
6. Last row: the closing benchmark with its FS only.
Tip: Method: Rise &amp; Fall or Height of Instrument (both give the same RLs; the report shows the matching columns). Allowable misclosure: leave blank for 10 mm × √set-ups, or type your own value in mm.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Levelling result
The result shows Accepted or Rejected, the misclosure against the allowable, set-ups, ΣBS and ΣFS.
1. The reduced levels table lists HI or Rise/Fall, RL, the correction (equal per set-up, cumulative) and the adjusted RL. Below it, the arithmetic checks: ΣBS − ΣFS = Last RL − First RL, ΣRise − ΣFall = Last RL − First RL, and HI equals Rise &amp; Fall at every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Levelling PDF report
Press PDF report. The report has run details, the closure check, the arithmetic checks, the full level book with adjusted RLs, and signature boxes. Levels CSV saves the table for Excel.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a simulation
Open Simulator from the section bar.
1. Settings: link (CP-01 to CP-03) or loop, number of new points, average leg, angle accuracy, distance accuracy, scenario number (same number = same traverse), speed, and Show true positions.
2. Run starts the observation. Pause / Resume, and Reset to start again.
3. Live readout: station, backsight, foresight, horizontal angle, distance, bearing carried forward and the measured coordinates.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Result and adjustment
At the end the simulator shows the misclosure and precision against 1 : 10,000. The field book lists every angle and distance with its random error.
1. Adjust in Traverse tool: loads the simulated site coordinates into the Traverse tool, ready to adjust and save.
Tip: Try a 30″ angle accuracy or "10 mm + 5 ppm" to see how a poor set-up makes a traverse fail.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a job
On the dashboard, click Share on the job.
1. Type the person's email.
2. Click Share.
3. People it is shared with. Remove stops sharing.
Tip: The person logs in (or registers) with that same email. Sharing needs an internet connection.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Jobs shared with you
Jobs that colleagues share with you appear under Shared with me on your dashboard.
1. Open a copy loads it into the tool. Their job stays unchanged; press Save to keep your own copy.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offline
After you log in once with internet, the app opens and works on that device without internet.
1. Jobs you save offline show "Saved on this device · will upload when online". They upload by themselves when the connection is back.
Tip: Install it like an app: in Chrome or Edge click the install icon in the address bar; on a phone use "Add to Home screen". The Windows .exe also works offline.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Dark mode
Click the moon button (top right) for dark mode and the sun button for light mode. Your choice is remembered on that device. The first time, the app follows your computer's setting.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your phone
Every screen fits a phone: the clock moves under the logo, and tables scroll sideways inside their own box.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0B1A2E"/>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0B1A2E"/>
        </a:solidFill>
      </p:bgPr>
    </p:bg>
    <p:spTree>
      <p:nvGrpSpPr>
        <p:cNvPr id="1" name=""/>
        <p:cNvGrpSpPr/>
        <p:nvPr/>
      </p:nvGrpSpPr>
      <p:grpSpPr>
        <a:xfrm>
          <a:off x="0" y="0"/>
          <a:ext cx="0" cy="0"/>
          <a:chOff x="0" y="0"/>
          <a:chExt cx="0" cy="0"/>
        </a:xfrm>
      </p:grpSpPr>
      <p:pic>
        <p:nvPicPr>
          <p:cNvPr id="2" name="Image 0" descr="rose.png">    </p:cNvPr>
          <p:cNvPicPr>
            <a:picLocks noChangeAspect="1"/>
          </p:cNvPicPr>
          <p:nvPr/>
        </p:nvPicPr>
        <p:blipFill>
          <a:blip r:embed="rId1">
            <a:alphaModFix amt="30000"/>
          </a:blip>
          <a:stretch>
            <a:fillRect/>
          </a:stretch>
        </p:blipFill>
        <p:spPr>
          <a:xfrm>
            <a:off x="8138160" y="1280160"/>
            <a:ext cx="4206240" cy="4206240"/>
          </a:xfrm>
          <a:prstGeom prst="rect">
            <a:avLst/>
          </a:prstGeom>
        </p:spPr>
      </p:pic>
      <p:sp>
        <p:nvSpPr>
          <p:cNvPr id="3" name="Text 0"/>
          <p:cNvSpPr/>
          <p:nvPr>
            <p:ph idx="101" type="body" hasCustomPrompt="1"/>
          </p:nvPr>
        </p:nvSpPr>
        <p:spPr>
          <a:xfrm>
            <a:off x="731520" y="1188720"/>
            <a:ext cx="2743200" cy="1280160"/>
          </a:xfrm>
          <a:prstGeom prst="rect">
            <a:avLst/>
          </a:prstGeom>
          <a:noFill/>
          <a:ln/>
        </p:spPr>
        <p:txBody>
          <a:bodyPr wrap="square" rtlCol="0"/>
          <a:lstStyle>
            <a:lvl1pPr algn="l" indent="0" marL="0">
              <a:buNone/>
              <a:defRPr lang="en-US" sz="7200" b="1" dirty="0">
                <a:solidFill>
                  <a:srgbClr val="D7B35E"/>
                </a:solidFill>
                <a:latin typeface="Cambria" pitchFamily="34" charset="0"/>
                <a:ea typeface="Cambria" pitchFamily="34" charset="-122"/>
                <a:cs typeface="Cambria" pitchFamily="34" charset="-120"/>
              </a:defRPr>
            </a:lvl1pPr>
          </a:lstStyle>
          <a:p>
            <a:pPr algn="l" indent="0" marL="0">
              <a:buNone/>
            </a:pPr>
            <a:endParaRPr lang="en-US" sz="7200" dirty="0"/>
          </a:p>
        </p:txBody>
      </p:sp>
      <p:sp>
        <p:nvSpPr>
          <p:cNvPr id="4" name="Text 0"/>
          <p:cNvSpPr/>
          <p:nvPr>
            <p:ph idx="102" type="title" hasCustomPrompt="1"/>
          </p:nvPr>
        </p:nvSpPr>
        <p:spPr>
          <a:xfrm>
            <a:off x="731520" y="2651760"/>
            <a:ext cx="7498080" cy="1188720"/>
          </a:xfrm>
          <a:prstGeom prst="rect">
            <a:avLst/>
          </a:prstGeom>
          <a:noFill/>
          <a:ln/>
        </p:spPr>
        <p:txBody>
          <a:bodyPr wrap="square" rtlCol="0"/>
          <a:lstStyle>
            <a:lvl1pPr algn="l" indent="0" marL="0">
              <a:buNone/>
              <a:defRPr lang="en-US" sz="4400" dirty="0">
                <a:solidFill>
                  <a:srgbClr val="EFE6D2"/>
                </a:solidFill>
                <a:latin typeface="Cambria" pitchFamily="34" charset="0"/>
                <a:ea typeface="Cambria" pitchFamily="34" charset="-122"/>
                <a:cs typeface="Cambria" pitchFamily="34" charset="-120"/>
              </a:defRPr>
            </a:lvl1pPr>
          </a:lstStyle>
          <a:p>
            <a:pPr algn="l" indent="0" marL="0">
              <a:buNone/>
            </a:pPr>
            <a:endParaRPr lang="en-US" sz="4400" dirty="0"/>
          </a:p>
        </p:txBody>
      </p:sp>
      <p:sp>
        <p:nvSpPr>
          <p:cNvPr id="5" name="Text 0"/>
          <p:cNvSpPr/>
          <p:nvPr>
            <p:ph idx="103" type="body" hasCustomPrompt="1"/>
          </p:nvPr>
        </p:nvSpPr>
        <p:spPr>
          <a:xfrm>
            <a:off x="731520" y="3977640"/>
            <a:ext cx="6949440" cy="1280160"/>
          </a:xfrm>
          <a:prstGeom prst="rect">
            <a:avLst/>
          </a:prstGeom>
          <a:noFill/>
          <a:ln/>
        </p:spPr>
        <p:txBody>
          <a:bodyPr wrap="square" rtlCol="0"/>
          <a:lstStyle>
            <a:lvl1pPr algn="l" indent="0" marL="0">
              <a:buNone/>
              <a:defRPr lang="en-US" sz="1800" dirty="0">
                <a:solidFill>
                  <a:srgbClr val="B9C4D6"/>
                </a:solidFill>
              </a:defRPr>
            </a:lvl1pPr>
          </a:lstStyle>
          <a:p>
            <a:pPr algn="l" indent="0" marL="0">
              <a:buNone/>
            </a:pPr>
            <a:endParaRPr lang="en-US" sz="1800" dirty="0"/>
          </a:p>
        </p:txBody>
      </p:sp>
      <p:sp>
        <p:nvSpPr>
          <p:cNvPr id="6" name="Text 0"/>
          <p:cNvSpPr/>
          <p:nvPr/>
        </p:nvSpPr>
        <p:spPr>
          <a:xfrm>
            <a:off x="731520" y="6172200"/>
            <a:ext cx="7315200" cy="320040"/>
          </a:xfrm>
          <a:prstGeom prst="rect">
            <a:avLst/>
          </a:prstGeom>
          <a:noFill/>
          <a:ln/>
        </p:spPr>
        <p:txBody>
          <a:bodyPr wrap="square" lIns="0" tIns="0" rIns="0" bIns="0" rtlCol="0" anchor="ctr"/>
          <a:lstStyle/>
          <a:p>
            <a:pPr indent="0" marL="0">
              <a:buNone/>
            </a:pPr>
            <a:r>
              <a:rPr lang="en-US" sz="1100" dirty="0">
                <a:solidFill>
                  <a:srgbClr val="8F9DB3"/>
                </a:solidFill>
              </a:rPr>
              <a:t>Professional Traverse and Level Adjustment Software</a:t>
            </a:r>
            <a:endParaRPr lang="en-US" sz="11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EP">
    <p:bg>
      <p:bgPr>
        <a:solidFill>
          <a:srgbClr val="FFFFFF"/>
        </a:solidFill>
      </p:bgPr>
    </p:bg>
    <p:spTree>
      <p:nvGrpSpPr>
        <p:cNvPr id="1" name=""/>
        <p:cNvGrpSpPr/>
        <p:nvPr/>
      </p:nvGrpSpPr>
      <p:grpSpPr>
        <a:xfrm>
          <a:off x="0" y="0"/>
          <a:ext cx="0" cy="0"/>
          <a:chOff x="0" y="0"/>
          <a:chExt cx="0" cy="0"/>
        </a:xfrm>
      </p:grpSpPr>
      <p:pic>
        <p:nvPicPr>
          <p:cNvPr id="2" name="Image 0" descr="rose.png">    </p:cNvPr>
          <p:cNvPicPr>
            <a:picLocks noChangeAspect="1"/>
          </p:cNvPicPr>
          <p:nvPr/>
        </p:nvPicPr>
        <p:blipFill>
          <a:blip r:embed="rId1"/>
          <a:stretch>
            <a:fillRect/>
          </a:stretch>
        </p:blipFill>
        <p:spPr>
          <a:xfrm>
            <a:off x="457200" y="384048"/>
            <a:ext cx="457200" cy="457200"/>
          </a:xfrm>
          <a:prstGeom prst="rect">
            <a:avLst/>
          </a:prstGeom>
        </p:spPr>
      </p:pic>
      <p:sp>
        <p:nvSpPr>
          <p:cNvPr id="3" name="Text 0"/>
          <p:cNvSpPr/>
          <p:nvPr>
            <p:ph idx="101" type="title" hasCustomPrompt="1"/>
          </p:nvPr>
        </p:nvSpPr>
        <p:spPr>
          <a:xfrm>
            <a:off x="1051560" y="292608"/>
            <a:ext cx="9692640" cy="640080"/>
          </a:xfrm>
          <a:prstGeom prst="rect">
            <a:avLst/>
          </a:prstGeom>
          <a:noFill/>
          <a:ln/>
        </p:spPr>
        <p:txBody>
          <a:bodyPr wrap="square" rtlCol="0"/>
          <a:lstStyle>
            <a:lvl1pPr algn="l" indent="0" marL="0">
              <a:buNone/>
              <a:defRPr lang="en-US" sz="3000" dirty="0">
                <a:solidFill>
                  <a:srgbClr val="0B1A2E"/>
                </a:solidFill>
                <a:latin typeface="Cambria" pitchFamily="34" charset="0"/>
                <a:ea typeface="Cambria" pitchFamily="34" charset="-122"/>
                <a:cs typeface="Cambria" pitchFamily="34" charset="-120"/>
              </a:defRPr>
            </a:lvl1pPr>
          </a:lstStyle>
          <a:p>
            <a:pPr algn="l" indent="0" marL="0">
              <a:buNone/>
            </a:pPr>
            <a:endParaRPr lang="en-US" sz="3000" dirty="0"/>
          </a:p>
        </p:txBody>
      </p:sp>
      <p:sp>
        <p:nvSpPr>
          <p:cNvPr id="4" name="Text 0"/>
          <p:cNvSpPr/>
          <p:nvPr>
            <p:ph idx="102" type="body" hasCustomPrompt="1"/>
          </p:nvPr>
        </p:nvSpPr>
        <p:spPr>
          <a:xfrm>
            <a:off x="1051560" y="896112"/>
            <a:ext cx="9692640" cy="292608"/>
          </a:xfrm>
          <a:prstGeom prst="rect">
            <a:avLst/>
          </a:prstGeom>
          <a:noFill/>
          <a:ln/>
        </p:spPr>
        <p:txBody>
          <a:bodyPr wrap="square" rtlCol="0"/>
          <a:lstStyle>
            <a:lvl1pPr algn="l" indent="0" marL="0">
              <a:buNone/>
              <a:defRPr lang="en-US" sz="1200" b="1" spc="200" kern="0" dirty="0">
                <a:solidFill>
                  <a:srgbClr val="9C7A26"/>
                </a:solidFill>
              </a:defRPr>
            </a:lvl1pPr>
          </a:lstStyle>
          <a:p>
            <a:pPr algn="l" indent="0" marL="0">
              <a:buNone/>
            </a:pPr>
            <a:endParaRPr lang="en-US" sz="1200" dirty="0"/>
          </a:p>
        </p:txBody>
      </p:sp>
      <p:sp>
        <p:nvSpPr>
          <p:cNvPr id="5" name="Text 0"/>
          <p:cNvSpPr/>
          <p:nvPr/>
        </p:nvSpPr>
        <p:spPr>
          <a:xfrm>
            <a:off x="457200" y="6419088"/>
            <a:ext cx="5486400" cy="274320"/>
          </a:xfrm>
          <a:prstGeom prst="rect">
            <a:avLst/>
          </a:prstGeom>
          <a:noFill/>
          <a:ln/>
        </p:spPr>
        <p:txBody>
          <a:bodyPr wrap="square" lIns="0" tIns="0" rIns="0" bIns="0" rtlCol="0" anchor="ctr"/>
          <a:lstStyle/>
          <a:p>
            <a:pPr indent="0" marL="0">
              <a:buNone/>
            </a:pPr>
            <a:r>
              <a:rPr lang="en-US" sz="1000" dirty="0">
                <a:solidFill>
                  <a:srgbClr val="5B6779"/>
                </a:solidFill>
              </a:rPr>
              <a:t>Traverse and Level · User Manual</a:t>
            </a:r>
            <a:endParaRPr lang="en-US" sz="10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4.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4.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4.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4.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4.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4.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4.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4.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4.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4.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4.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4.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4.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4.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4.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4.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4.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4.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4.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4.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4.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4.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4.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4.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4.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2.xml"/><Relationship Id="rId3"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Compass rose" descr="rose.png">    </p:cNvPr>
          <p:cNvPicPr>
            <a:picLocks noChangeAspect="1"/>
          </p:cNvPicPr>
          <p:nvPr/>
        </p:nvPicPr>
        <p:blipFill>
          <a:blip r:embed="rId1"/>
          <a:stretch>
            <a:fillRect/>
          </a:stretch>
        </p:blipFill>
        <p:spPr>
          <a:xfrm>
            <a:off x="7955280" y="822960"/>
            <a:ext cx="3657600" cy="3657600"/>
          </a:xfrm>
          <a:prstGeom prst="rect">
            <a:avLst/>
          </a:prstGeom>
        </p:spPr>
      </p:pic>
      <p:sp>
        <p:nvSpPr>
          <p:cNvPr id="3" name="Text 0"/>
          <p:cNvSpPr txBox="1"/>
          <p:nvPr/>
        </p:nvSpPr>
        <p:spPr>
          <a:xfrm>
            <a:off x="9555480" y="320040"/>
            <a:ext cx="457200" cy="457200"/>
          </a:xfrm>
          <a:prstGeom prst="rect">
            <a:avLst/>
          </a:prstGeom>
          <a:noFill/>
          <a:ln/>
        </p:spPr>
        <p:txBody>
          <a:bodyPr wrap="square" lIns="0" tIns="0" rIns="0" bIns="0" rtlCol="0" anchor="ctr"/>
          <a:lstStyle/>
          <a:p>
            <a:pPr algn="ctr" indent="0" marL="0">
              <a:buNone/>
            </a:pPr>
            <a:r>
              <a:rPr lang="en-US" sz="2600" b="1" dirty="0">
                <a:solidFill>
                  <a:srgbClr val="D7B35E"/>
                </a:solidFill>
                <a:latin typeface="Cambria" pitchFamily="34" charset="0"/>
                <a:ea typeface="Cambria" pitchFamily="34" charset="-122"/>
                <a:cs typeface="Cambria" pitchFamily="34" charset="-120"/>
              </a:rPr>
              <a:t>N</a:t>
            </a:r>
            <a:endParaRPr lang="en-US" sz="2600" dirty="0"/>
          </a:p>
        </p:txBody>
      </p:sp>
      <p:sp>
        <p:nvSpPr>
          <p:cNvPr id="4" name="Text 1"/>
          <p:cNvSpPr txBox="1"/>
          <p:nvPr/>
        </p:nvSpPr>
        <p:spPr>
          <a:xfrm>
            <a:off x="731520" y="1097280"/>
            <a:ext cx="7315200" cy="731520"/>
          </a:xfrm>
          <a:prstGeom prst="rect">
            <a:avLst/>
          </a:prstGeom>
          <a:noFill/>
          <a:ln/>
        </p:spPr>
        <p:txBody>
          <a:bodyPr wrap="square" lIns="0" tIns="0" rIns="0" bIns="0" rtlCol="0" anchor="ctr"/>
          <a:lstStyle/>
          <a:p>
            <a:pPr indent="0" marL="0">
              <a:buNone/>
            </a:pPr>
            <a:r>
              <a:rPr lang="en-US" sz="3600" dirty="0">
                <a:solidFill>
                  <a:srgbClr val="D7B35E"/>
                </a:solidFill>
                <a:latin typeface="Cambria" pitchFamily="34" charset="0"/>
                <a:ea typeface="Cambria" pitchFamily="34" charset="-122"/>
                <a:cs typeface="Cambria" pitchFamily="34" charset="-120"/>
              </a:rPr>
              <a:t>Professional</a:t>
            </a:r>
            <a:endParaRPr lang="en-US" sz="3600" dirty="0"/>
          </a:p>
        </p:txBody>
      </p:sp>
      <p:sp>
        <p:nvSpPr>
          <p:cNvPr id="5" name="Text 2"/>
          <p:cNvSpPr txBox="1"/>
          <p:nvPr/>
        </p:nvSpPr>
        <p:spPr>
          <a:xfrm>
            <a:off x="731520" y="1783080"/>
            <a:ext cx="7772400" cy="1143000"/>
          </a:xfrm>
          <a:prstGeom prst="rect">
            <a:avLst/>
          </a:prstGeom>
          <a:noFill/>
          <a:ln/>
        </p:spPr>
        <p:txBody>
          <a:bodyPr wrap="square" lIns="0" tIns="0" rIns="0" bIns="0" rtlCol="0" anchor="ctr"/>
          <a:lstStyle/>
          <a:p>
            <a:pPr indent="0" marL="0">
              <a:buNone/>
            </a:pPr>
            <a:r>
              <a:rPr lang="en-US" sz="6600" dirty="0">
                <a:solidFill>
                  <a:srgbClr val="EFE6D2"/>
                </a:solidFill>
                <a:latin typeface="Cambria" pitchFamily="34" charset="0"/>
                <a:ea typeface="Cambria" pitchFamily="34" charset="-122"/>
                <a:cs typeface="Cambria" pitchFamily="34" charset="-120"/>
              </a:rPr>
              <a:t>Traverse and</a:t>
            </a:r>
            <a:endParaRPr lang="en-US" sz="6600" dirty="0"/>
          </a:p>
        </p:txBody>
      </p:sp>
      <p:sp>
        <p:nvSpPr>
          <p:cNvPr id="6" name="Text 3"/>
          <p:cNvSpPr txBox="1"/>
          <p:nvPr/>
        </p:nvSpPr>
        <p:spPr>
          <a:xfrm>
            <a:off x="731520" y="2926080"/>
            <a:ext cx="7772400" cy="731520"/>
          </a:xfrm>
          <a:prstGeom prst="rect">
            <a:avLst/>
          </a:prstGeom>
          <a:noFill/>
          <a:ln/>
        </p:spPr>
        <p:txBody>
          <a:bodyPr wrap="square" lIns="0" tIns="0" rIns="0" bIns="0" rtlCol="0" anchor="ctr"/>
          <a:lstStyle/>
          <a:p>
            <a:pPr indent="0" marL="0">
              <a:buNone/>
            </a:pPr>
            <a:r>
              <a:rPr lang="en-US" sz="3400" dirty="0">
                <a:solidFill>
                  <a:srgbClr val="D7B35E"/>
                </a:solidFill>
                <a:latin typeface="Cambria" pitchFamily="34" charset="0"/>
                <a:ea typeface="Cambria" pitchFamily="34" charset="-122"/>
                <a:cs typeface="Cambria" pitchFamily="34" charset="-120"/>
              </a:rPr>
              <a:t>Level Adjustment Software</a:t>
            </a:r>
            <a:endParaRPr lang="en-US" sz="3400" dirty="0"/>
          </a:p>
        </p:txBody>
      </p:sp>
      <p:sp>
        <p:nvSpPr>
          <p:cNvPr id="7" name="Shape 4"/>
          <p:cNvSpPr/>
          <p:nvPr/>
        </p:nvSpPr>
        <p:spPr>
          <a:xfrm>
            <a:off x="731520" y="3931920"/>
            <a:ext cx="6217920" cy="0"/>
          </a:xfrm>
          <a:prstGeom prst="line">
            <a:avLst/>
          </a:prstGeom>
          <a:noFill/>
          <a:ln w="12700">
            <a:solidFill>
              <a:srgbClr val="C9A24A"/>
            </a:solidFill>
            <a:prstDash val="solid"/>
          </a:ln>
        </p:spPr>
      </p:sp>
      <p:sp>
        <p:nvSpPr>
          <p:cNvPr id="8" name="Text 5"/>
          <p:cNvSpPr txBox="1"/>
          <p:nvPr/>
        </p:nvSpPr>
        <p:spPr>
          <a:xfrm>
            <a:off x="731520" y="4114800"/>
            <a:ext cx="6400800" cy="548640"/>
          </a:xfrm>
          <a:prstGeom prst="rect">
            <a:avLst/>
          </a:prstGeom>
          <a:noFill/>
          <a:ln/>
        </p:spPr>
        <p:txBody>
          <a:bodyPr wrap="square" lIns="0" tIns="0" rIns="0" bIns="0" rtlCol="0" anchor="ctr"/>
          <a:lstStyle/>
          <a:p>
            <a:pPr indent="0" marL="0">
              <a:buNone/>
            </a:pPr>
            <a:r>
              <a:rPr lang="en-US" sz="2400" i="1" dirty="0">
                <a:solidFill>
                  <a:srgbClr val="E4DCC8"/>
                </a:solidFill>
                <a:latin typeface="Cambria" pitchFamily="34" charset="0"/>
                <a:ea typeface="Cambria" pitchFamily="34" charset="-122"/>
                <a:cs typeface="Cambria" pitchFamily="34" charset="-120"/>
              </a:rPr>
              <a:t>Precision in every point</a:t>
            </a:r>
            <a:endParaRPr lang="en-US" sz="2400" dirty="0"/>
          </a:p>
        </p:txBody>
      </p:sp>
      <p:sp>
        <p:nvSpPr>
          <p:cNvPr id="9" name="Text 6"/>
          <p:cNvSpPr txBox="1"/>
          <p:nvPr/>
        </p:nvSpPr>
        <p:spPr>
          <a:xfrm>
            <a:off x="731520" y="4983480"/>
            <a:ext cx="7315200" cy="365760"/>
          </a:xfrm>
          <a:prstGeom prst="rect">
            <a:avLst/>
          </a:prstGeom>
          <a:noFill/>
          <a:ln/>
        </p:spPr>
        <p:txBody>
          <a:bodyPr wrap="square" lIns="0" tIns="0" rIns="0" bIns="0" rtlCol="0" anchor="ctr"/>
          <a:lstStyle/>
          <a:p>
            <a:pPr indent="0" marL="0">
              <a:buNone/>
            </a:pPr>
            <a:r>
              <a:rPr lang="en-US" sz="1400" b="1" spc="300" kern="0" dirty="0">
                <a:solidFill>
                  <a:srgbClr val="D7B35E"/>
                </a:solidFill>
              </a:rPr>
              <a:t>USER MANUAL  ·  STEP BY STEP WITH SCREENSHOTS</a:t>
            </a:r>
            <a:endParaRPr lang="en-US" sz="1400" dirty="0"/>
          </a:p>
        </p:txBody>
      </p:sp>
      <p:sp>
        <p:nvSpPr>
          <p:cNvPr id="10" name="Text 7"/>
          <p:cNvSpPr txBox="1"/>
          <p:nvPr/>
        </p:nvSpPr>
        <p:spPr>
          <a:xfrm>
            <a:off x="731520" y="6126480"/>
            <a:ext cx="7315200" cy="320040"/>
          </a:xfrm>
          <a:prstGeom prst="rect">
            <a:avLst/>
          </a:prstGeom>
          <a:noFill/>
          <a:ln/>
        </p:spPr>
        <p:txBody>
          <a:bodyPr wrap="square" lIns="0" tIns="0" rIns="0" bIns="0" rtlCol="0" anchor="ctr"/>
          <a:lstStyle/>
          <a:p>
            <a:pPr indent="0" marL="0">
              <a:buNone/>
            </a:pPr>
            <a:r>
              <a:rPr lang="en-US" sz="1200" dirty="0">
                <a:solidFill>
                  <a:srgbClr val="8F9DB3"/>
                </a:solidFill>
              </a:rPr>
              <a:t>Version 2.0 · October 2026  ·  SurveyX Digital</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Contents</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THE RED NUMBERS ON EACH SCREENSHOT MATCH THE NUMBERED POINTS</a:t>
            </a:r>
            <a:endParaRPr lang="en-US" sz="1200" dirty="0"/>
          </a:p>
        </p:txBody>
      </p:sp>
      <p:sp>
        <p:nvSpPr>
          <p:cNvPr id="4" name="Item 1"/>
          <p:cNvSpPr/>
          <p:nvPr/>
        </p:nvSpPr>
        <p:spPr>
          <a:xfrm>
            <a:off x="457200" y="1463040"/>
            <a:ext cx="502920" cy="502920"/>
          </a:xfrm>
          <a:prstGeom prst="ellipse">
            <a:avLst/>
          </a:prstGeom>
          <a:solidFill>
            <a:srgbClr val="0B1A2E"/>
          </a:solidFill>
          <a:ln w="19050">
            <a:solidFill>
              <a:srgbClr val="C9A24A"/>
            </a:solidFill>
            <a:prstDash val="solid"/>
          </a:ln>
        </p:spPr>
      </p:sp>
      <p:sp>
        <p:nvSpPr>
          <p:cNvPr id="5" name="Text 3"/>
          <p:cNvSpPr txBox="1"/>
          <p:nvPr/>
        </p:nvSpPr>
        <p:spPr>
          <a:xfrm>
            <a:off x="457200" y="1463040"/>
            <a:ext cx="502920" cy="502920"/>
          </a:xfrm>
          <a:prstGeom prst="rect">
            <a:avLst/>
          </a:prstGeom>
          <a:noFill/>
          <a:ln/>
        </p:spPr>
        <p:txBody>
          <a:bodyPr wrap="square" lIns="0" tIns="0" rIns="0" bIns="0" rtlCol="0" anchor="ctr"/>
          <a:lstStyle/>
          <a:p>
            <a:pPr algn="ctr" indent="0" marL="0">
              <a:buNone/>
            </a:pPr>
            <a:r>
              <a:rPr lang="en-US" sz="1600" b="1" dirty="0">
                <a:solidFill>
                  <a:srgbClr val="D7B35E"/>
                </a:solidFill>
              </a:rPr>
              <a:t>1</a:t>
            </a:r>
            <a:endParaRPr lang="en-US" sz="1600" dirty="0"/>
          </a:p>
        </p:txBody>
      </p:sp>
      <p:sp>
        <p:nvSpPr>
          <p:cNvPr id="6" name="Text 4"/>
          <p:cNvSpPr txBox="1"/>
          <p:nvPr/>
        </p:nvSpPr>
        <p:spPr>
          <a:xfrm>
            <a:off x="1143000" y="1417320"/>
            <a:ext cx="4846320" cy="731520"/>
          </a:xfrm>
          <a:prstGeom prst="rect">
            <a:avLst/>
          </a:prstGeom>
          <a:noFill/>
          <a:ln/>
        </p:spPr>
        <p:txBody>
          <a:bodyPr wrap="square" lIns="0" tIns="0" rIns="0" bIns="0" rtlCol="0" anchor="t"/>
          <a:lstStyle/>
          <a:p>
            <a:pPr indent="0" marL="0">
              <a:buNone/>
            </a:pPr>
            <a:r>
              <a:rPr lang="en-US" sz="1700" b="1" dirty="0">
                <a:solidFill>
                  <a:srgbClr val="0B1A2E"/>
                </a:solidFill>
              </a:rPr>
              <a:t>Getting started</a:t>
            </a:r>
            <a:endParaRPr lang="en-US" sz="1700" dirty="0"/>
          </a:p>
          <a:p>
            <a:pPr indent="0" marL="0">
              <a:buNone/>
            </a:pPr>
            <a:r>
              <a:rPr lang="en-US" sz="1300" dirty="0">
                <a:solidFill>
                  <a:srgbClr val="5B6779"/>
                </a:solidFill>
              </a:rPr>
              <a:t>Open the website, find your way around the top bar and choose light or dark mode.</a:t>
            </a:r>
            <a:endParaRPr lang="en-US" sz="1700" dirty="0"/>
          </a:p>
        </p:txBody>
      </p:sp>
      <p:sp>
        <p:nvSpPr>
          <p:cNvPr id="7" name="Item 2"/>
          <p:cNvSpPr/>
          <p:nvPr/>
        </p:nvSpPr>
        <p:spPr>
          <a:xfrm>
            <a:off x="457200" y="2267712"/>
            <a:ext cx="502920" cy="502920"/>
          </a:xfrm>
          <a:prstGeom prst="ellipse">
            <a:avLst/>
          </a:prstGeom>
          <a:solidFill>
            <a:srgbClr val="0B1A2E"/>
          </a:solidFill>
          <a:ln w="19050">
            <a:solidFill>
              <a:srgbClr val="C9A24A"/>
            </a:solidFill>
            <a:prstDash val="solid"/>
          </a:ln>
        </p:spPr>
      </p:sp>
      <p:sp>
        <p:nvSpPr>
          <p:cNvPr id="8" name="Text 6"/>
          <p:cNvSpPr txBox="1"/>
          <p:nvPr/>
        </p:nvSpPr>
        <p:spPr>
          <a:xfrm>
            <a:off x="457200" y="2267712"/>
            <a:ext cx="502920" cy="502920"/>
          </a:xfrm>
          <a:prstGeom prst="rect">
            <a:avLst/>
          </a:prstGeom>
          <a:noFill/>
          <a:ln/>
        </p:spPr>
        <p:txBody>
          <a:bodyPr wrap="square" lIns="0" tIns="0" rIns="0" bIns="0" rtlCol="0" anchor="ctr"/>
          <a:lstStyle/>
          <a:p>
            <a:pPr algn="ctr" indent="0" marL="0">
              <a:buNone/>
            </a:pPr>
            <a:r>
              <a:rPr lang="en-US" sz="1600" b="1" dirty="0">
                <a:solidFill>
                  <a:srgbClr val="D7B35E"/>
                </a:solidFill>
              </a:rPr>
              <a:t>2</a:t>
            </a:r>
            <a:endParaRPr lang="en-US" sz="1600" dirty="0"/>
          </a:p>
        </p:txBody>
      </p:sp>
      <p:sp>
        <p:nvSpPr>
          <p:cNvPr id="9" name="Text 7"/>
          <p:cNvSpPr txBox="1"/>
          <p:nvPr/>
        </p:nvSpPr>
        <p:spPr>
          <a:xfrm>
            <a:off x="1143000" y="2221992"/>
            <a:ext cx="4846320" cy="731520"/>
          </a:xfrm>
          <a:prstGeom prst="rect">
            <a:avLst/>
          </a:prstGeom>
          <a:noFill/>
          <a:ln/>
        </p:spPr>
        <p:txBody>
          <a:bodyPr wrap="square" lIns="0" tIns="0" rIns="0" bIns="0" rtlCol="0" anchor="t"/>
          <a:lstStyle/>
          <a:p>
            <a:pPr indent="0" marL="0">
              <a:buNone/>
            </a:pPr>
            <a:r>
              <a:rPr lang="en-US" sz="1700" b="1" dirty="0">
                <a:solidFill>
                  <a:srgbClr val="0B1A2E"/>
                </a:solidFill>
              </a:rPr>
              <a:t>Your account</a:t>
            </a:r>
            <a:endParaRPr lang="en-US" sz="1700" dirty="0"/>
          </a:p>
          <a:p>
            <a:pPr indent="0" marL="0">
              <a:buNone/>
            </a:pPr>
            <a:r>
              <a:rPr lang="en-US" sz="1300" dirty="0">
                <a:solidFill>
                  <a:srgbClr val="5B6779"/>
                </a:solidFill>
              </a:rPr>
              <a:t>Register once on the website. After your first login the app also works without internet on that device.</a:t>
            </a:r>
            <a:endParaRPr lang="en-US" sz="1700" dirty="0"/>
          </a:p>
        </p:txBody>
      </p:sp>
      <p:sp>
        <p:nvSpPr>
          <p:cNvPr id="10" name="Item 3"/>
          <p:cNvSpPr/>
          <p:nvPr/>
        </p:nvSpPr>
        <p:spPr>
          <a:xfrm>
            <a:off x="457200" y="3072384"/>
            <a:ext cx="502920" cy="502920"/>
          </a:xfrm>
          <a:prstGeom prst="ellipse">
            <a:avLst/>
          </a:prstGeom>
          <a:solidFill>
            <a:srgbClr val="0B1A2E"/>
          </a:solidFill>
          <a:ln w="19050">
            <a:solidFill>
              <a:srgbClr val="C9A24A"/>
            </a:solidFill>
            <a:prstDash val="solid"/>
          </a:ln>
        </p:spPr>
      </p:sp>
      <p:sp>
        <p:nvSpPr>
          <p:cNvPr id="11" name="Text 9"/>
          <p:cNvSpPr txBox="1"/>
          <p:nvPr/>
        </p:nvSpPr>
        <p:spPr>
          <a:xfrm>
            <a:off x="457200" y="3072384"/>
            <a:ext cx="502920" cy="502920"/>
          </a:xfrm>
          <a:prstGeom prst="rect">
            <a:avLst/>
          </a:prstGeom>
          <a:noFill/>
          <a:ln/>
        </p:spPr>
        <p:txBody>
          <a:bodyPr wrap="square" lIns="0" tIns="0" rIns="0" bIns="0" rtlCol="0" anchor="ctr"/>
          <a:lstStyle/>
          <a:p>
            <a:pPr algn="ctr" indent="0" marL="0">
              <a:buNone/>
            </a:pPr>
            <a:r>
              <a:rPr lang="en-US" sz="1600" b="1" dirty="0">
                <a:solidFill>
                  <a:srgbClr val="D7B35E"/>
                </a:solidFill>
              </a:rPr>
              <a:t>3</a:t>
            </a:r>
            <a:endParaRPr lang="en-US" sz="1600" dirty="0"/>
          </a:p>
        </p:txBody>
      </p:sp>
      <p:sp>
        <p:nvSpPr>
          <p:cNvPr id="12" name="Text 10"/>
          <p:cNvSpPr txBox="1"/>
          <p:nvPr/>
        </p:nvSpPr>
        <p:spPr>
          <a:xfrm>
            <a:off x="1143000" y="3026664"/>
            <a:ext cx="4846320" cy="731520"/>
          </a:xfrm>
          <a:prstGeom prst="rect">
            <a:avLst/>
          </a:prstGeom>
          <a:noFill/>
          <a:ln/>
        </p:spPr>
        <p:txBody>
          <a:bodyPr wrap="square" lIns="0" tIns="0" rIns="0" bIns="0" rtlCol="0" anchor="t"/>
          <a:lstStyle/>
          <a:p>
            <a:pPr indent="0" marL="0">
              <a:buNone/>
            </a:pPr>
            <a:r>
              <a:rPr lang="en-US" sz="1700" b="1" dirty="0">
                <a:solidFill>
                  <a:srgbClr val="0B1A2E"/>
                </a:solidFill>
              </a:rPr>
              <a:t>Dashboard</a:t>
            </a:r>
            <a:endParaRPr lang="en-US" sz="1700" dirty="0"/>
          </a:p>
          <a:p>
            <a:pPr indent="0" marL="0">
              <a:buNone/>
            </a:pPr>
            <a:r>
              <a:rPr lang="en-US" sz="1300" dirty="0">
                <a:solidFill>
                  <a:srgbClr val="5B6779"/>
                </a:solidFill>
              </a:rPr>
              <a:t>Your home page: every traverse and level run you save is kept here.</a:t>
            </a:r>
            <a:endParaRPr lang="en-US" sz="1700" dirty="0"/>
          </a:p>
        </p:txBody>
      </p:sp>
      <p:sp>
        <p:nvSpPr>
          <p:cNvPr id="13" name="Item 4"/>
          <p:cNvSpPr/>
          <p:nvPr/>
        </p:nvSpPr>
        <p:spPr>
          <a:xfrm>
            <a:off x="457200" y="3877056"/>
            <a:ext cx="502920" cy="502920"/>
          </a:xfrm>
          <a:prstGeom prst="ellipse">
            <a:avLst/>
          </a:prstGeom>
          <a:solidFill>
            <a:srgbClr val="0B1A2E"/>
          </a:solidFill>
          <a:ln w="19050">
            <a:solidFill>
              <a:srgbClr val="C9A24A"/>
            </a:solidFill>
            <a:prstDash val="solid"/>
          </a:ln>
        </p:spPr>
      </p:sp>
      <p:sp>
        <p:nvSpPr>
          <p:cNvPr id="14" name="Text 12"/>
          <p:cNvSpPr txBox="1"/>
          <p:nvPr/>
        </p:nvSpPr>
        <p:spPr>
          <a:xfrm>
            <a:off x="457200" y="3877056"/>
            <a:ext cx="502920" cy="502920"/>
          </a:xfrm>
          <a:prstGeom prst="rect">
            <a:avLst/>
          </a:prstGeom>
          <a:noFill/>
          <a:ln/>
        </p:spPr>
        <p:txBody>
          <a:bodyPr wrap="square" lIns="0" tIns="0" rIns="0" bIns="0" rtlCol="0" anchor="ctr"/>
          <a:lstStyle/>
          <a:p>
            <a:pPr algn="ctr" indent="0" marL="0">
              <a:buNone/>
            </a:pPr>
            <a:r>
              <a:rPr lang="en-US" sz="1600" b="1" dirty="0">
                <a:solidFill>
                  <a:srgbClr val="D7B35E"/>
                </a:solidFill>
              </a:rPr>
              <a:t>4</a:t>
            </a:r>
            <a:endParaRPr lang="en-US" sz="1600" dirty="0"/>
          </a:p>
        </p:txBody>
      </p:sp>
      <p:sp>
        <p:nvSpPr>
          <p:cNvPr id="15" name="Text 13"/>
          <p:cNvSpPr txBox="1"/>
          <p:nvPr/>
        </p:nvSpPr>
        <p:spPr>
          <a:xfrm>
            <a:off x="1143000" y="3831336"/>
            <a:ext cx="4846320" cy="731520"/>
          </a:xfrm>
          <a:prstGeom prst="rect">
            <a:avLst/>
          </a:prstGeom>
          <a:noFill/>
          <a:ln/>
        </p:spPr>
        <p:txBody>
          <a:bodyPr wrap="square" lIns="0" tIns="0" rIns="0" bIns="0" rtlCol="0" anchor="t"/>
          <a:lstStyle/>
          <a:p>
            <a:pPr indent="0" marL="0">
              <a:buNone/>
            </a:pPr>
            <a:r>
              <a:rPr lang="en-US" sz="1700" b="1" dirty="0">
                <a:solidFill>
                  <a:srgbClr val="0B1A2E"/>
                </a:solidFill>
              </a:rPr>
              <a:t>Coordinate traverse</a:t>
            </a:r>
            <a:endParaRPr lang="en-US" sz="1700" dirty="0"/>
          </a:p>
          <a:p>
            <a:pPr indent="0" marL="0">
              <a:buNone/>
            </a:pPr>
            <a:r>
              <a:rPr lang="en-US" sz="1300" dirty="0">
                <a:solidFill>
                  <a:srgbClr val="5B6779"/>
                </a:solidFill>
              </a:rPr>
              <a:t>Enter the coordinates measured on site, close on a known point, choose the method and read the result.</a:t>
            </a:r>
            <a:endParaRPr lang="en-US" sz="1700" dirty="0"/>
          </a:p>
        </p:txBody>
      </p:sp>
      <p:sp>
        <p:nvSpPr>
          <p:cNvPr id="16" name="Item 5"/>
          <p:cNvSpPr/>
          <p:nvPr/>
        </p:nvSpPr>
        <p:spPr>
          <a:xfrm>
            <a:off x="457200" y="4681728"/>
            <a:ext cx="502920" cy="502920"/>
          </a:xfrm>
          <a:prstGeom prst="ellipse">
            <a:avLst/>
          </a:prstGeom>
          <a:solidFill>
            <a:srgbClr val="0B1A2E"/>
          </a:solidFill>
          <a:ln w="19050">
            <a:solidFill>
              <a:srgbClr val="C9A24A"/>
            </a:solidFill>
            <a:prstDash val="solid"/>
          </a:ln>
        </p:spPr>
      </p:sp>
      <p:sp>
        <p:nvSpPr>
          <p:cNvPr id="17" name="Text 15"/>
          <p:cNvSpPr txBox="1"/>
          <p:nvPr/>
        </p:nvSpPr>
        <p:spPr>
          <a:xfrm>
            <a:off x="457200" y="4681728"/>
            <a:ext cx="502920" cy="502920"/>
          </a:xfrm>
          <a:prstGeom prst="rect">
            <a:avLst/>
          </a:prstGeom>
          <a:noFill/>
          <a:ln/>
        </p:spPr>
        <p:txBody>
          <a:bodyPr wrap="square" lIns="0" tIns="0" rIns="0" bIns="0" rtlCol="0" anchor="ctr"/>
          <a:lstStyle/>
          <a:p>
            <a:pPr algn="ctr" indent="0" marL="0">
              <a:buNone/>
            </a:pPr>
            <a:r>
              <a:rPr lang="en-US" sz="1600" b="1" dirty="0">
                <a:solidFill>
                  <a:srgbClr val="D7B35E"/>
                </a:solidFill>
              </a:rPr>
              <a:t>5</a:t>
            </a:r>
            <a:endParaRPr lang="en-US" sz="1600" dirty="0"/>
          </a:p>
        </p:txBody>
      </p:sp>
      <p:sp>
        <p:nvSpPr>
          <p:cNvPr id="18" name="Text 16"/>
          <p:cNvSpPr txBox="1"/>
          <p:nvPr/>
        </p:nvSpPr>
        <p:spPr>
          <a:xfrm>
            <a:off x="1143000" y="4636008"/>
            <a:ext cx="4846320" cy="731520"/>
          </a:xfrm>
          <a:prstGeom prst="rect">
            <a:avLst/>
          </a:prstGeom>
          <a:noFill/>
          <a:ln/>
        </p:spPr>
        <p:txBody>
          <a:bodyPr wrap="square" lIns="0" tIns="0" rIns="0" bIns="0" rtlCol="0" anchor="t"/>
          <a:lstStyle/>
          <a:p>
            <a:pPr indent="0" marL="0">
              <a:buNone/>
            </a:pPr>
            <a:r>
              <a:rPr lang="en-US" sz="1700" b="1" dirty="0">
                <a:solidFill>
                  <a:srgbClr val="0B1A2E"/>
                </a:solidFill>
              </a:rPr>
              <a:t>Levelling</a:t>
            </a:r>
            <a:endParaRPr lang="en-US" sz="1700" dirty="0"/>
          </a:p>
          <a:p>
            <a:pPr indent="0" marL="0">
              <a:buNone/>
            </a:pPr>
            <a:r>
              <a:rPr lang="en-US" sz="1300" dirty="0">
                <a:solidFill>
                  <a:srgbClr val="5B6779"/>
                </a:solidFill>
              </a:rPr>
              <a:t>Reduce a level book by Rise &amp; Fall or Height of Instrument, check it and adjust it.</a:t>
            </a:r>
            <a:endParaRPr lang="en-US" sz="1700" dirty="0"/>
          </a:p>
        </p:txBody>
      </p:sp>
      <p:sp>
        <p:nvSpPr>
          <p:cNvPr id="19" name="Item 6"/>
          <p:cNvSpPr/>
          <p:nvPr/>
        </p:nvSpPr>
        <p:spPr>
          <a:xfrm>
            <a:off x="457200" y="5486400"/>
            <a:ext cx="502920" cy="502920"/>
          </a:xfrm>
          <a:prstGeom prst="ellipse">
            <a:avLst/>
          </a:prstGeom>
          <a:solidFill>
            <a:srgbClr val="0B1A2E"/>
          </a:solidFill>
          <a:ln w="19050">
            <a:solidFill>
              <a:srgbClr val="C9A24A"/>
            </a:solidFill>
            <a:prstDash val="solid"/>
          </a:ln>
        </p:spPr>
      </p:sp>
      <p:sp>
        <p:nvSpPr>
          <p:cNvPr id="20" name="Text 18"/>
          <p:cNvSpPr txBox="1"/>
          <p:nvPr/>
        </p:nvSpPr>
        <p:spPr>
          <a:xfrm>
            <a:off x="457200" y="5486400"/>
            <a:ext cx="502920" cy="502920"/>
          </a:xfrm>
          <a:prstGeom prst="rect">
            <a:avLst/>
          </a:prstGeom>
          <a:noFill/>
          <a:ln/>
        </p:spPr>
        <p:txBody>
          <a:bodyPr wrap="square" lIns="0" tIns="0" rIns="0" bIns="0" rtlCol="0" anchor="ctr"/>
          <a:lstStyle/>
          <a:p>
            <a:pPr algn="ctr" indent="0" marL="0">
              <a:buNone/>
            </a:pPr>
            <a:r>
              <a:rPr lang="en-US" sz="1600" b="1" dirty="0">
                <a:solidFill>
                  <a:srgbClr val="D7B35E"/>
                </a:solidFill>
              </a:rPr>
              <a:t>6</a:t>
            </a:r>
            <a:endParaRPr lang="en-US" sz="1600" dirty="0"/>
          </a:p>
        </p:txBody>
      </p:sp>
      <p:sp>
        <p:nvSpPr>
          <p:cNvPr id="21" name="Text 19"/>
          <p:cNvSpPr txBox="1"/>
          <p:nvPr/>
        </p:nvSpPr>
        <p:spPr>
          <a:xfrm>
            <a:off x="1143000" y="5440680"/>
            <a:ext cx="4846320" cy="731520"/>
          </a:xfrm>
          <a:prstGeom prst="rect">
            <a:avLst/>
          </a:prstGeom>
          <a:noFill/>
          <a:ln/>
        </p:spPr>
        <p:txBody>
          <a:bodyPr wrap="square" lIns="0" tIns="0" rIns="0" bIns="0" rtlCol="0" anchor="t"/>
          <a:lstStyle/>
          <a:p>
            <a:pPr indent="0" marL="0">
              <a:buNone/>
            </a:pPr>
            <a:r>
              <a:rPr lang="en-US" sz="1700" b="1" dirty="0">
                <a:solidFill>
                  <a:srgbClr val="0B1A2E"/>
                </a:solidFill>
              </a:rPr>
              <a:t>Traverse simulator</a:t>
            </a:r>
            <a:endParaRPr lang="en-US" sz="1700" dirty="0"/>
          </a:p>
          <a:p>
            <a:pPr indent="0" marL="0">
              <a:buNone/>
            </a:pPr>
            <a:r>
              <a:rPr lang="en-US" sz="1300" dirty="0">
                <a:solidFill>
                  <a:srgbClr val="5B6779"/>
                </a:solidFill>
              </a:rPr>
              <a:t>Watch a total station observe a traverse with realistic errors, then adjust it. Ideal for training new surveyors.</a:t>
            </a:r>
            <a:endParaRPr lang="en-US" sz="1700" dirty="0"/>
          </a:p>
        </p:txBody>
      </p:sp>
      <p:sp>
        <p:nvSpPr>
          <p:cNvPr id="22" name="Item 7"/>
          <p:cNvSpPr/>
          <p:nvPr/>
        </p:nvSpPr>
        <p:spPr>
          <a:xfrm>
            <a:off x="6217920" y="1463040"/>
            <a:ext cx="502920" cy="502920"/>
          </a:xfrm>
          <a:prstGeom prst="ellipse">
            <a:avLst/>
          </a:prstGeom>
          <a:solidFill>
            <a:srgbClr val="0B1A2E"/>
          </a:solidFill>
          <a:ln w="19050">
            <a:solidFill>
              <a:srgbClr val="C9A24A"/>
            </a:solidFill>
            <a:prstDash val="solid"/>
          </a:ln>
        </p:spPr>
      </p:sp>
      <p:sp>
        <p:nvSpPr>
          <p:cNvPr id="23" name="Text 21"/>
          <p:cNvSpPr txBox="1"/>
          <p:nvPr/>
        </p:nvSpPr>
        <p:spPr>
          <a:xfrm>
            <a:off x="6217920" y="1463040"/>
            <a:ext cx="502920" cy="502920"/>
          </a:xfrm>
          <a:prstGeom prst="rect">
            <a:avLst/>
          </a:prstGeom>
          <a:noFill/>
          <a:ln/>
        </p:spPr>
        <p:txBody>
          <a:bodyPr wrap="square" lIns="0" tIns="0" rIns="0" bIns="0" rtlCol="0" anchor="ctr"/>
          <a:lstStyle/>
          <a:p>
            <a:pPr algn="ctr" indent="0" marL="0">
              <a:buNone/>
            </a:pPr>
            <a:r>
              <a:rPr lang="en-US" sz="1600" b="1" dirty="0">
                <a:solidFill>
                  <a:srgbClr val="D7B35E"/>
                </a:solidFill>
              </a:rPr>
              <a:t>7</a:t>
            </a:r>
            <a:endParaRPr lang="en-US" sz="1600" dirty="0"/>
          </a:p>
        </p:txBody>
      </p:sp>
      <p:sp>
        <p:nvSpPr>
          <p:cNvPr id="24" name="Text 22"/>
          <p:cNvSpPr txBox="1"/>
          <p:nvPr/>
        </p:nvSpPr>
        <p:spPr>
          <a:xfrm>
            <a:off x="6903720" y="1417320"/>
            <a:ext cx="4846320" cy="731520"/>
          </a:xfrm>
          <a:prstGeom prst="rect">
            <a:avLst/>
          </a:prstGeom>
          <a:noFill/>
          <a:ln/>
        </p:spPr>
        <p:txBody>
          <a:bodyPr wrap="square" lIns="0" tIns="0" rIns="0" bIns="0" rtlCol="0" anchor="t"/>
          <a:lstStyle/>
          <a:p>
            <a:pPr indent="0" marL="0">
              <a:buNone/>
            </a:pPr>
            <a:r>
              <a:rPr lang="en-US" sz="1700" b="1" dirty="0">
                <a:solidFill>
                  <a:srgbClr val="0B1A2E"/>
                </a:solidFill>
              </a:rPr>
              <a:t>Sharing</a:t>
            </a:r>
            <a:endParaRPr lang="en-US" sz="1700" dirty="0"/>
          </a:p>
          <a:p>
            <a:pPr indent="0" marL="0">
              <a:buNone/>
            </a:pPr>
            <a:r>
              <a:rPr lang="en-US" sz="1300" dirty="0">
                <a:solidFill>
                  <a:srgbClr val="5B6779"/>
                </a:solidFill>
              </a:rPr>
              <a:t>Share a job with a checker, engineer or client. They see it in their own dashboard.</a:t>
            </a:r>
            <a:endParaRPr lang="en-US" sz="1700" dirty="0"/>
          </a:p>
        </p:txBody>
      </p:sp>
      <p:sp>
        <p:nvSpPr>
          <p:cNvPr id="25" name="Item 8"/>
          <p:cNvSpPr/>
          <p:nvPr/>
        </p:nvSpPr>
        <p:spPr>
          <a:xfrm>
            <a:off x="6217920" y="2267712"/>
            <a:ext cx="502920" cy="502920"/>
          </a:xfrm>
          <a:prstGeom prst="ellipse">
            <a:avLst/>
          </a:prstGeom>
          <a:solidFill>
            <a:srgbClr val="0B1A2E"/>
          </a:solidFill>
          <a:ln w="19050">
            <a:solidFill>
              <a:srgbClr val="C9A24A"/>
            </a:solidFill>
            <a:prstDash val="solid"/>
          </a:ln>
        </p:spPr>
      </p:sp>
      <p:sp>
        <p:nvSpPr>
          <p:cNvPr id="26" name="Text 24"/>
          <p:cNvSpPr txBox="1"/>
          <p:nvPr/>
        </p:nvSpPr>
        <p:spPr>
          <a:xfrm>
            <a:off x="6217920" y="2267712"/>
            <a:ext cx="502920" cy="502920"/>
          </a:xfrm>
          <a:prstGeom prst="rect">
            <a:avLst/>
          </a:prstGeom>
          <a:noFill/>
          <a:ln/>
        </p:spPr>
        <p:txBody>
          <a:bodyPr wrap="square" lIns="0" tIns="0" rIns="0" bIns="0" rtlCol="0" anchor="ctr"/>
          <a:lstStyle/>
          <a:p>
            <a:pPr algn="ctr" indent="0" marL="0">
              <a:buNone/>
            </a:pPr>
            <a:r>
              <a:rPr lang="en-US" sz="1600" b="1" dirty="0">
                <a:solidFill>
                  <a:srgbClr val="D7B35E"/>
                </a:solidFill>
              </a:rPr>
              <a:t>8</a:t>
            </a:r>
            <a:endParaRPr lang="en-US" sz="1600" dirty="0"/>
          </a:p>
        </p:txBody>
      </p:sp>
      <p:sp>
        <p:nvSpPr>
          <p:cNvPr id="27" name="Text 25"/>
          <p:cNvSpPr txBox="1"/>
          <p:nvPr/>
        </p:nvSpPr>
        <p:spPr>
          <a:xfrm>
            <a:off x="6903720" y="2221992"/>
            <a:ext cx="4846320" cy="731520"/>
          </a:xfrm>
          <a:prstGeom prst="rect">
            <a:avLst/>
          </a:prstGeom>
          <a:noFill/>
          <a:ln/>
        </p:spPr>
        <p:txBody>
          <a:bodyPr wrap="square" lIns="0" tIns="0" rIns="0" bIns="0" rtlCol="0" anchor="t"/>
          <a:lstStyle/>
          <a:p>
            <a:pPr indent="0" marL="0">
              <a:buNone/>
            </a:pPr>
            <a:r>
              <a:rPr lang="en-US" sz="1700" b="1" dirty="0">
                <a:solidFill>
                  <a:srgbClr val="0B1A2E"/>
                </a:solidFill>
              </a:rPr>
              <a:t>Offline, dark mode and phone</a:t>
            </a:r>
            <a:endParaRPr lang="en-US" sz="1700" dirty="0"/>
          </a:p>
          <a:p>
            <a:pPr indent="0" marL="0">
              <a:buNone/>
            </a:pPr>
            <a:r>
              <a:rPr lang="en-US" sz="1300" dirty="0">
                <a:solidFill>
                  <a:srgbClr val="5B6779"/>
                </a:solidFill>
              </a:rPr>
              <a:t>Keep working without internet, at night, or on site from your phone.</a:t>
            </a:r>
            <a:endParaRPr lang="en-US" sz="1700" dirty="0"/>
          </a:p>
        </p:txBody>
      </p:sp>
      <p:sp>
        <p:nvSpPr>
          <p:cNvPr id="28" name="Item 9"/>
          <p:cNvSpPr/>
          <p:nvPr/>
        </p:nvSpPr>
        <p:spPr>
          <a:xfrm>
            <a:off x="6217920" y="3072384"/>
            <a:ext cx="502920" cy="502920"/>
          </a:xfrm>
          <a:prstGeom prst="ellipse">
            <a:avLst/>
          </a:prstGeom>
          <a:solidFill>
            <a:srgbClr val="0B1A2E"/>
          </a:solidFill>
          <a:ln w="19050">
            <a:solidFill>
              <a:srgbClr val="C9A24A"/>
            </a:solidFill>
            <a:prstDash val="solid"/>
          </a:ln>
        </p:spPr>
      </p:sp>
      <p:sp>
        <p:nvSpPr>
          <p:cNvPr id="29" name="Text 27"/>
          <p:cNvSpPr txBox="1"/>
          <p:nvPr/>
        </p:nvSpPr>
        <p:spPr>
          <a:xfrm>
            <a:off x="6217920" y="3072384"/>
            <a:ext cx="502920" cy="502920"/>
          </a:xfrm>
          <a:prstGeom prst="rect">
            <a:avLst/>
          </a:prstGeom>
          <a:noFill/>
          <a:ln/>
        </p:spPr>
        <p:txBody>
          <a:bodyPr wrap="square" lIns="0" tIns="0" rIns="0" bIns="0" rtlCol="0" anchor="ctr"/>
          <a:lstStyle/>
          <a:p>
            <a:pPr algn="ctr" indent="0" marL="0">
              <a:buNone/>
            </a:pPr>
            <a:r>
              <a:rPr lang="en-US" sz="1600" b="1" dirty="0">
                <a:solidFill>
                  <a:srgbClr val="D7B35E"/>
                </a:solidFill>
              </a:rPr>
              <a:t>9</a:t>
            </a:r>
            <a:endParaRPr lang="en-US" sz="1600" dirty="0"/>
          </a:p>
        </p:txBody>
      </p:sp>
      <p:sp>
        <p:nvSpPr>
          <p:cNvPr id="30" name="Text 28"/>
          <p:cNvSpPr txBox="1"/>
          <p:nvPr/>
        </p:nvSpPr>
        <p:spPr>
          <a:xfrm>
            <a:off x="6903720" y="3026664"/>
            <a:ext cx="4846320" cy="731520"/>
          </a:xfrm>
          <a:prstGeom prst="rect">
            <a:avLst/>
          </a:prstGeom>
          <a:noFill/>
          <a:ln/>
        </p:spPr>
        <p:txBody>
          <a:bodyPr wrap="square" lIns="0" tIns="0" rIns="0" bIns="0" rtlCol="0" anchor="t"/>
          <a:lstStyle/>
          <a:p>
            <a:pPr indent="0" marL="0">
              <a:buNone/>
            </a:pPr>
            <a:r>
              <a:rPr lang="en-US" sz="1700" b="1" dirty="0">
                <a:solidFill>
                  <a:srgbClr val="0B1A2E"/>
                </a:solidFill>
              </a:rPr>
              <a:t>Sample files</a:t>
            </a:r>
            <a:endParaRPr lang="en-US" sz="1700" dirty="0"/>
          </a:p>
          <a:p>
            <a:pPr indent="0" marL="0">
              <a:buNone/>
            </a:pPr>
            <a:r>
              <a:rPr lang="en-US" sz="1300" dirty="0">
                <a:solidFill>
                  <a:srgbClr val="5B6779"/>
                </a:solidFill>
              </a:rPr>
              <a:t>Ready-made data to practise with.</a:t>
            </a:r>
            <a:endParaRPr lang="en-US" sz="1700" dirty="0"/>
          </a:p>
        </p:txBody>
      </p:sp>
      <p:sp>
        <p:nvSpPr>
          <p:cNvPr id="31" name="Item 10"/>
          <p:cNvSpPr/>
          <p:nvPr/>
        </p:nvSpPr>
        <p:spPr>
          <a:xfrm>
            <a:off x="6217920" y="3877056"/>
            <a:ext cx="502920" cy="502920"/>
          </a:xfrm>
          <a:prstGeom prst="ellipse">
            <a:avLst/>
          </a:prstGeom>
          <a:solidFill>
            <a:srgbClr val="0B1A2E"/>
          </a:solidFill>
          <a:ln w="19050">
            <a:solidFill>
              <a:srgbClr val="C9A24A"/>
            </a:solidFill>
            <a:prstDash val="solid"/>
          </a:ln>
        </p:spPr>
      </p:sp>
      <p:sp>
        <p:nvSpPr>
          <p:cNvPr id="32" name="Text 30"/>
          <p:cNvSpPr txBox="1"/>
          <p:nvPr/>
        </p:nvSpPr>
        <p:spPr>
          <a:xfrm>
            <a:off x="6217920" y="3877056"/>
            <a:ext cx="502920" cy="502920"/>
          </a:xfrm>
          <a:prstGeom prst="rect">
            <a:avLst/>
          </a:prstGeom>
          <a:noFill/>
          <a:ln/>
        </p:spPr>
        <p:txBody>
          <a:bodyPr wrap="square" lIns="0" tIns="0" rIns="0" bIns="0" rtlCol="0" anchor="ctr"/>
          <a:lstStyle/>
          <a:p>
            <a:pPr algn="ctr" indent="0" marL="0">
              <a:buNone/>
            </a:pPr>
            <a:r>
              <a:rPr lang="en-US" sz="1600" b="1" dirty="0">
                <a:solidFill>
                  <a:srgbClr val="D7B35E"/>
                </a:solidFill>
              </a:rPr>
              <a:t>10</a:t>
            </a:r>
            <a:endParaRPr lang="en-US" sz="1600" dirty="0"/>
          </a:p>
        </p:txBody>
      </p:sp>
      <p:sp>
        <p:nvSpPr>
          <p:cNvPr id="33" name="Text 31"/>
          <p:cNvSpPr txBox="1"/>
          <p:nvPr/>
        </p:nvSpPr>
        <p:spPr>
          <a:xfrm>
            <a:off x="6903720" y="3831336"/>
            <a:ext cx="4846320" cy="731520"/>
          </a:xfrm>
          <a:prstGeom prst="rect">
            <a:avLst/>
          </a:prstGeom>
          <a:noFill/>
          <a:ln/>
        </p:spPr>
        <p:txBody>
          <a:bodyPr wrap="square" lIns="0" tIns="0" rIns="0" bIns="0" rtlCol="0" anchor="t"/>
          <a:lstStyle/>
          <a:p>
            <a:pPr indent="0" marL="0">
              <a:buNone/>
            </a:pPr>
            <a:r>
              <a:rPr lang="en-US" sz="1700" b="1" dirty="0">
                <a:solidFill>
                  <a:srgbClr val="0B1A2E"/>
                </a:solidFill>
              </a:rPr>
              <a:t>Troubleshooting</a:t>
            </a:r>
            <a:endParaRPr lang="en-US" sz="1700" dirty="0"/>
          </a:p>
          <a:p>
            <a:pPr indent="0" marL="0">
              <a:buNone/>
            </a:pPr>
            <a:r>
              <a:rPr lang="en-US" sz="1300" dirty="0">
                <a:solidFill>
                  <a:srgbClr val="5B6779"/>
                </a:solidFill>
              </a:rPr>
              <a:t>Messages you may see and what to do.</a:t>
            </a:r>
            <a:endParaRPr lang="en-US" sz="1700" dirty="0"/>
          </a:p>
        </p:txBody>
      </p:sp>
      <p:sp>
        <p:nvSpPr>
          <p:cNvPr id="34" name="Item A"/>
          <p:cNvSpPr/>
          <p:nvPr/>
        </p:nvSpPr>
        <p:spPr>
          <a:xfrm>
            <a:off x="6217920" y="4681728"/>
            <a:ext cx="502920" cy="502920"/>
          </a:xfrm>
          <a:prstGeom prst="ellipse">
            <a:avLst/>
          </a:prstGeom>
          <a:solidFill>
            <a:srgbClr val="0B1A2E"/>
          </a:solidFill>
          <a:ln w="19050">
            <a:solidFill>
              <a:srgbClr val="C9A24A"/>
            </a:solidFill>
            <a:prstDash val="solid"/>
          </a:ln>
        </p:spPr>
      </p:sp>
      <p:sp>
        <p:nvSpPr>
          <p:cNvPr id="35" name="Text 33"/>
          <p:cNvSpPr txBox="1"/>
          <p:nvPr/>
        </p:nvSpPr>
        <p:spPr>
          <a:xfrm>
            <a:off x="6217920" y="4681728"/>
            <a:ext cx="502920" cy="502920"/>
          </a:xfrm>
          <a:prstGeom prst="rect">
            <a:avLst/>
          </a:prstGeom>
          <a:noFill/>
          <a:ln/>
        </p:spPr>
        <p:txBody>
          <a:bodyPr wrap="square" lIns="0" tIns="0" rIns="0" bIns="0" rtlCol="0" anchor="ctr"/>
          <a:lstStyle/>
          <a:p>
            <a:pPr algn="ctr" indent="0" marL="0">
              <a:buNone/>
            </a:pPr>
            <a:r>
              <a:rPr lang="en-US" sz="1600" b="1" dirty="0">
                <a:solidFill>
                  <a:srgbClr val="D7B35E"/>
                </a:solidFill>
              </a:rPr>
              <a:t>A</a:t>
            </a:r>
            <a:endParaRPr lang="en-US" sz="1600" dirty="0"/>
          </a:p>
        </p:txBody>
      </p:sp>
      <p:sp>
        <p:nvSpPr>
          <p:cNvPr id="36" name="Text 34"/>
          <p:cNvSpPr txBox="1"/>
          <p:nvPr/>
        </p:nvSpPr>
        <p:spPr>
          <a:xfrm>
            <a:off x="6903720" y="4636008"/>
            <a:ext cx="4846320" cy="731520"/>
          </a:xfrm>
          <a:prstGeom prst="rect">
            <a:avLst/>
          </a:prstGeom>
          <a:noFill/>
          <a:ln/>
        </p:spPr>
        <p:txBody>
          <a:bodyPr wrap="square" lIns="0" tIns="0" rIns="0" bIns="0" rtlCol="0" anchor="t"/>
          <a:lstStyle/>
          <a:p>
            <a:pPr indent="0" marL="0">
              <a:buNone/>
            </a:pPr>
            <a:r>
              <a:rPr lang="en-US" sz="1700" b="1" dirty="0">
                <a:solidFill>
                  <a:srgbClr val="0B1A2E"/>
                </a:solidFill>
              </a:rPr>
              <a:t>Going live</a:t>
            </a:r>
            <a:endParaRPr lang="en-US" sz="1700" dirty="0"/>
          </a:p>
          <a:p>
            <a:pPr indent="0" marL="0">
              <a:buNone/>
            </a:pPr>
            <a:r>
              <a:rPr lang="en-US" sz="1300" dirty="0">
                <a:solidFill>
                  <a:srgbClr val="5B6779"/>
                </a:solidFill>
              </a:rPr>
              <a:t>For the administrator: accounts, website, desktop program.</a:t>
            </a:r>
            <a:endParaRPr lang="en-US" sz="17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1" type="body" hasCustomPrompt="1"/>
          </p:nvPr>
        </p:nvSpPr>
        <p:spPr>
          <a:xfrm>
            <a:off x="731520" y="1188720"/>
            <a:ext cx="2743200" cy="1280160"/>
          </a:xfrm>
          <a:prstGeom prst="rect">
            <a:avLst/>
          </a:prstGeom>
          <a:noFill/>
          <a:ln/>
        </p:spPr>
        <p:txBody>
          <a:bodyPr wrap="square" lIns="0" tIns="0" rIns="0" bIns="0" rtlCol="0"/>
          <a:lstStyle/>
          <a:p>
            <a:pPr algn="l" indent="0" marL="0">
              <a:buNone/>
            </a:pPr>
            <a:r>
              <a:rPr lang="en-US" sz="7200" b="1" dirty="0">
                <a:solidFill>
                  <a:srgbClr val="D7B35E"/>
                </a:solidFill>
                <a:latin typeface="Cambria" pitchFamily="34" charset="0"/>
                <a:ea typeface="Cambria" pitchFamily="34" charset="-122"/>
                <a:cs typeface="Cambria" pitchFamily="34" charset="-120"/>
              </a:rPr>
              <a:t>01</a:t>
            </a:r>
            <a:endParaRPr lang="en-US" sz="7200" dirty="0"/>
          </a:p>
        </p:txBody>
      </p:sp>
      <p:sp>
        <p:nvSpPr>
          <p:cNvPr id="3" name="Text 0"/>
          <p:cNvSpPr/>
          <p:nvPr>
            <p:ph idx="102" type="title" hasCustomPrompt="1"/>
          </p:nvPr>
        </p:nvSpPr>
        <p:spPr>
          <a:xfrm>
            <a:off x="731520" y="2651760"/>
            <a:ext cx="7498080" cy="1188720"/>
          </a:xfrm>
          <a:prstGeom prst="rect">
            <a:avLst/>
          </a:prstGeom>
          <a:noFill/>
          <a:ln/>
        </p:spPr>
        <p:txBody>
          <a:bodyPr wrap="square" lIns="0" tIns="0" rIns="0" bIns="0" rtlCol="0" anchor="t"/>
          <a:lstStyle/>
          <a:p>
            <a:pPr algn="l" indent="0" marL="0">
              <a:buNone/>
            </a:pPr>
            <a:r>
              <a:rPr lang="en-US" sz="4400" dirty="0">
                <a:solidFill>
                  <a:srgbClr val="EFE6D2"/>
                </a:solidFill>
                <a:latin typeface="Cambria" pitchFamily="34" charset="0"/>
                <a:ea typeface="Cambria" pitchFamily="34" charset="-122"/>
                <a:cs typeface="Cambria" pitchFamily="34" charset="-120"/>
              </a:rPr>
              <a:t>Getting started</a:t>
            </a:r>
            <a:endParaRPr lang="en-US" sz="4400" dirty="0"/>
          </a:p>
        </p:txBody>
      </p:sp>
      <p:sp>
        <p:nvSpPr>
          <p:cNvPr id="4" name="Text 0"/>
          <p:cNvSpPr/>
          <p:nvPr>
            <p:ph idx="103" type="body" hasCustomPrompt="1"/>
          </p:nvPr>
        </p:nvSpPr>
        <p:spPr>
          <a:xfrm>
            <a:off x="731520" y="3977640"/>
            <a:ext cx="6949440" cy="1280160"/>
          </a:xfrm>
          <a:prstGeom prst="rect">
            <a:avLst/>
          </a:prstGeom>
          <a:noFill/>
          <a:ln/>
        </p:spPr>
        <p:txBody>
          <a:bodyPr wrap="square" lIns="0" tIns="0" rIns="0" bIns="0" rtlCol="0" anchor="t"/>
          <a:lstStyle/>
          <a:p>
            <a:pPr algn="l" indent="0" marL="0">
              <a:buNone/>
            </a:pPr>
            <a:r>
              <a:rPr lang="en-US" sz="1800" dirty="0">
                <a:solidFill>
                  <a:srgbClr val="B9C4D6"/>
                </a:solidFill>
              </a:rPr>
              <a:t>Open the website, find your way around the top bar and choose light or dark mode.</a:t>
            </a:r>
            <a:endParaRPr lang="en-US" sz="18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Open the website</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1.1  ·  GETTING STARTED</a:t>
            </a:r>
            <a:endParaRPr lang="en-US" sz="1200" dirty="0"/>
          </a:p>
        </p:txBody>
      </p:sp>
      <p:sp>
        <p:nvSpPr>
          <p:cNvPr id="4" name="Screenshot frame"/>
          <p:cNvSpPr/>
          <p:nvPr/>
        </p:nvSpPr>
        <p:spPr>
          <a:xfrm>
            <a:off x="420624" y="1289304"/>
            <a:ext cx="7159752" cy="4327187"/>
          </a:xfrm>
          <a:prstGeom prst="roundRect">
            <a:avLst>
              <a:gd name="adj" fmla="val 1268"/>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Open the website">    </p:cNvPr>
          <p:cNvPicPr>
            <a:picLocks noChangeAspect="1"/>
          </p:cNvPicPr>
          <p:nvPr/>
        </p:nvPicPr>
        <p:blipFill>
          <a:blip r:embed="rId1"/>
          <a:stretch>
            <a:fillRect/>
          </a:stretch>
        </p:blipFill>
        <p:spPr>
          <a:xfrm>
            <a:off x="457200" y="1325880"/>
            <a:ext cx="7086600" cy="4254035"/>
          </a:xfrm>
          <a:prstGeom prst="rect">
            <a:avLst/>
          </a:prstGeom>
        </p:spPr>
      </p:pic>
      <p:sp>
        <p:nvSpPr>
          <p:cNvPr id="6" name="Intro"/>
          <p:cNvSpPr txBox="1"/>
          <p:nvPr/>
        </p:nvSpPr>
        <p:spPr>
          <a:xfrm>
            <a:off x="7955280" y="1325880"/>
            <a:ext cx="3779215" cy="806958"/>
          </a:xfrm>
          <a:prstGeom prst="rect">
            <a:avLst/>
          </a:prstGeom>
          <a:noFill/>
          <a:ln/>
        </p:spPr>
        <p:txBody>
          <a:bodyPr wrap="square" lIns="0" tIns="0" rIns="0" bIns="0" rtlCol="0" anchor="t"/>
          <a:lstStyle/>
          <a:p>
            <a:pPr indent="0" marL="0">
              <a:buNone/>
            </a:pPr>
            <a:r>
              <a:rPr lang="en-US" sz="1500" dirty="0">
                <a:solidFill>
                  <a:srgbClr val="14233A"/>
                </a:solidFill>
              </a:rPr>
              <a:t>Open your website address in Chrome, Edge, Safari or Firefox. The front page shows what the software does.</a:t>
            </a:r>
            <a:endParaRPr lang="en-US" sz="1500" dirty="0"/>
          </a:p>
        </p:txBody>
      </p:sp>
      <p:sp>
        <p:nvSpPr>
          <p:cNvPr id="7" name="Marker 1"/>
          <p:cNvSpPr/>
          <p:nvPr/>
        </p:nvSpPr>
        <p:spPr>
          <a:xfrm>
            <a:off x="7955280" y="228828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7955280" y="228828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8394192" y="2269998"/>
            <a:ext cx="3340303" cy="537972"/>
          </a:xfrm>
          <a:prstGeom prst="rect">
            <a:avLst/>
          </a:prstGeom>
          <a:noFill/>
          <a:ln/>
        </p:spPr>
        <p:txBody>
          <a:bodyPr wrap="square" lIns="0" tIns="0" rIns="0" bIns="0" rtlCol="0" anchor="t"/>
          <a:lstStyle/>
          <a:p>
            <a:pPr indent="0" marL="0">
              <a:buNone/>
            </a:pPr>
            <a:r>
              <a:rPr lang="en-US" sz="1500" dirty="0">
                <a:solidFill>
                  <a:srgbClr val="14233A"/>
                </a:solidFill>
              </a:rPr>
              <a:t>Register: create your account (first time only).</a:t>
            </a:r>
            <a:endParaRPr lang="en-US" sz="1500" dirty="0"/>
          </a:p>
        </p:txBody>
      </p:sp>
      <p:sp>
        <p:nvSpPr>
          <p:cNvPr id="10" name="Marker 2"/>
          <p:cNvSpPr/>
          <p:nvPr/>
        </p:nvSpPr>
        <p:spPr>
          <a:xfrm>
            <a:off x="7955280" y="2935986"/>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7955280" y="293598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8394192" y="2917698"/>
            <a:ext cx="3340303" cy="537972"/>
          </a:xfrm>
          <a:prstGeom prst="rect">
            <a:avLst/>
          </a:prstGeom>
          <a:noFill/>
          <a:ln/>
        </p:spPr>
        <p:txBody>
          <a:bodyPr wrap="square" lIns="0" tIns="0" rIns="0" bIns="0" rtlCol="0" anchor="t"/>
          <a:lstStyle/>
          <a:p>
            <a:pPr indent="0" marL="0">
              <a:buNone/>
            </a:pPr>
            <a:r>
              <a:rPr lang="en-US" sz="1500" dirty="0">
                <a:solidFill>
                  <a:srgbClr val="14233A"/>
                </a:solidFill>
              </a:rPr>
              <a:t>Log in: if you already have an account.</a:t>
            </a:r>
            <a:endParaRPr lang="en-US" sz="1500" dirty="0"/>
          </a:p>
        </p:txBody>
      </p:sp>
      <p:sp>
        <p:nvSpPr>
          <p:cNvPr id="13" name="Marker 3"/>
          <p:cNvSpPr/>
          <p:nvPr/>
        </p:nvSpPr>
        <p:spPr>
          <a:xfrm>
            <a:off x="7955280" y="3583686"/>
            <a:ext cx="310896" cy="310896"/>
          </a:xfrm>
          <a:prstGeom prst="ellipse">
            <a:avLst/>
          </a:prstGeom>
          <a:solidFill>
            <a:srgbClr val="B8261B"/>
          </a:solidFill>
          <a:ln w="19050">
            <a:solidFill>
              <a:srgbClr val="FFFFFF"/>
            </a:solidFill>
            <a:prstDash val="solid"/>
          </a:ln>
        </p:spPr>
      </p:sp>
      <p:sp>
        <p:nvSpPr>
          <p:cNvPr id="14" name="Marker 3 number"/>
          <p:cNvSpPr txBox="1"/>
          <p:nvPr/>
        </p:nvSpPr>
        <p:spPr>
          <a:xfrm>
            <a:off x="7955280" y="358368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15" name="Point 3"/>
          <p:cNvSpPr txBox="1"/>
          <p:nvPr/>
        </p:nvSpPr>
        <p:spPr>
          <a:xfrm>
            <a:off x="8394192" y="3565398"/>
            <a:ext cx="3340303" cy="770382"/>
          </a:xfrm>
          <a:prstGeom prst="rect">
            <a:avLst/>
          </a:prstGeom>
          <a:noFill/>
          <a:ln/>
        </p:spPr>
        <p:txBody>
          <a:bodyPr wrap="square" lIns="0" tIns="0" rIns="0" bIns="0" rtlCol="0" anchor="t"/>
          <a:lstStyle/>
          <a:p>
            <a:pPr indent="0" marL="0">
              <a:buNone/>
            </a:pPr>
            <a:r>
              <a:rPr lang="en-US" sz="1500" dirty="0">
                <a:solidFill>
                  <a:srgbClr val="14233A"/>
                </a:solidFill>
              </a:rPr>
              <a:t>Clock and date: always shown at the top centre. Click it to open the calendar.</a:t>
            </a:r>
            <a:endParaRPr lang="en-US" sz="1500" dirty="0"/>
          </a:p>
        </p:txBody>
      </p:sp>
      <p:sp>
        <p:nvSpPr>
          <p:cNvPr id="16" name="Marker 4"/>
          <p:cNvSpPr/>
          <p:nvPr/>
        </p:nvSpPr>
        <p:spPr>
          <a:xfrm>
            <a:off x="7955280" y="4463796"/>
            <a:ext cx="310896" cy="310896"/>
          </a:xfrm>
          <a:prstGeom prst="ellipse">
            <a:avLst/>
          </a:prstGeom>
          <a:solidFill>
            <a:srgbClr val="B8261B"/>
          </a:solidFill>
          <a:ln w="19050">
            <a:solidFill>
              <a:srgbClr val="FFFFFF"/>
            </a:solidFill>
            <a:prstDash val="solid"/>
          </a:ln>
        </p:spPr>
      </p:sp>
      <p:sp>
        <p:nvSpPr>
          <p:cNvPr id="17" name="Marker 4 number"/>
          <p:cNvSpPr txBox="1"/>
          <p:nvPr/>
        </p:nvSpPr>
        <p:spPr>
          <a:xfrm>
            <a:off x="7955280" y="446379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18" name="Point 4"/>
          <p:cNvSpPr txBox="1"/>
          <p:nvPr/>
        </p:nvSpPr>
        <p:spPr>
          <a:xfrm>
            <a:off x="8394192" y="4445508"/>
            <a:ext cx="3340303" cy="537972"/>
          </a:xfrm>
          <a:prstGeom prst="rect">
            <a:avLst/>
          </a:prstGeom>
          <a:noFill/>
          <a:ln/>
        </p:spPr>
        <p:txBody>
          <a:bodyPr wrap="square" lIns="0" tIns="0" rIns="0" bIns="0" rtlCol="0" anchor="t"/>
          <a:lstStyle/>
          <a:p>
            <a:pPr indent="0" marL="0">
              <a:buNone/>
            </a:pPr>
            <a:r>
              <a:rPr lang="en-US" sz="1500" dirty="0">
                <a:solidFill>
                  <a:srgbClr val="14233A"/>
                </a:solidFill>
              </a:rPr>
              <a:t>Light / dark mode: click to switch. Your choice is remembered.</a:t>
            </a:r>
            <a:endParaRPr lang="en-US" sz="1500" dirty="0"/>
          </a:p>
        </p:txBody>
      </p:sp>
      <p:sp>
        <p:nvSpPr>
          <p:cNvPr id="19" name="Tip box"/>
          <p:cNvSpPr/>
          <p:nvPr/>
        </p:nvSpPr>
        <p:spPr>
          <a:xfrm>
            <a:off x="7955280" y="5138928"/>
            <a:ext cx="3779215" cy="925068"/>
          </a:xfrm>
          <a:prstGeom prst="roundRect">
            <a:avLst>
              <a:gd name="adj" fmla="val 7908"/>
            </a:avLst>
          </a:prstGeom>
          <a:solidFill>
            <a:srgbClr val="F5EAD0"/>
          </a:solidFill>
          <a:ln w="12700">
            <a:solidFill>
              <a:srgbClr val="E0C98A"/>
            </a:solidFill>
            <a:prstDash val="solid"/>
          </a:ln>
        </p:spPr>
      </p:sp>
      <p:sp>
        <p:nvSpPr>
          <p:cNvPr id="20" name="Tip"/>
          <p:cNvSpPr txBox="1"/>
          <p:nvPr/>
        </p:nvSpPr>
        <p:spPr>
          <a:xfrm>
            <a:off x="8092440" y="5230368"/>
            <a:ext cx="3504895" cy="742188"/>
          </a:xfrm>
          <a:prstGeom prst="rect">
            <a:avLst/>
          </a:prstGeom>
          <a:noFill/>
          <a:ln/>
        </p:spPr>
        <p:txBody>
          <a:bodyPr wrap="square" lIns="0" tIns="0" rIns="0" bIns="0" rtlCol="0" anchor="t"/>
          <a:lstStyle/>
          <a:p>
            <a:pPr indent="0" marL="0">
              <a:buNone/>
            </a:pPr>
            <a:r>
              <a:rPr lang="en-US" sz="1400" b="1" dirty="0">
                <a:solidFill>
                  <a:srgbClr val="7A5C14"/>
                </a:solidFill>
              </a:rPr>
              <a:t>Tip. </a:t>
            </a:r>
            <a:pPr indent="0" marL="0">
              <a:buNone/>
            </a:pPr>
            <a:r>
              <a:rPr lang="en-US" sz="1400" dirty="0">
                <a:solidFill>
                  <a:srgbClr val="14233A"/>
                </a:solidFill>
              </a:rPr>
              <a:t>You can also use the Windows program (.exe). It opens the same app in its own window.</a:t>
            </a:r>
            <a:endParaRPr lang="en-US" sz="14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Clock and calendar</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1.2  ·  GETTING STARTED</a:t>
            </a:r>
            <a:endParaRPr lang="en-US" sz="1200" dirty="0"/>
          </a:p>
        </p:txBody>
      </p:sp>
      <p:sp>
        <p:nvSpPr>
          <p:cNvPr id="4" name="Screenshot frame"/>
          <p:cNvSpPr/>
          <p:nvPr/>
        </p:nvSpPr>
        <p:spPr>
          <a:xfrm>
            <a:off x="420624" y="1289304"/>
            <a:ext cx="6180122" cy="5056632"/>
          </a:xfrm>
          <a:prstGeom prst="roundRect">
            <a:avLst>
              <a:gd name="adj" fmla="val 108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Clock and calendar">    </p:cNvPr>
          <p:cNvPicPr>
            <a:picLocks noChangeAspect="1"/>
          </p:cNvPicPr>
          <p:nvPr/>
        </p:nvPicPr>
        <p:blipFill>
          <a:blip r:embed="rId1"/>
          <a:stretch>
            <a:fillRect/>
          </a:stretch>
        </p:blipFill>
        <p:spPr>
          <a:xfrm>
            <a:off x="457200" y="1325880"/>
            <a:ext cx="6106970" cy="4983480"/>
          </a:xfrm>
          <a:prstGeom prst="rect">
            <a:avLst/>
          </a:prstGeom>
        </p:spPr>
      </p:pic>
      <p:sp>
        <p:nvSpPr>
          <p:cNvPr id="6" name="Intro"/>
          <p:cNvSpPr txBox="1"/>
          <p:nvPr/>
        </p:nvSpPr>
        <p:spPr>
          <a:xfrm>
            <a:off x="6975650" y="1325880"/>
            <a:ext cx="4758845" cy="574548"/>
          </a:xfrm>
          <a:prstGeom prst="rect">
            <a:avLst/>
          </a:prstGeom>
          <a:noFill/>
          <a:ln/>
        </p:spPr>
        <p:txBody>
          <a:bodyPr wrap="square" lIns="0" tIns="0" rIns="0" bIns="0" rtlCol="0" anchor="t"/>
          <a:lstStyle/>
          <a:p>
            <a:pPr indent="0" marL="0">
              <a:buNone/>
            </a:pPr>
            <a:r>
              <a:rPr lang="en-US" sz="1500" dirty="0">
                <a:solidFill>
                  <a:srgbClr val="14233A"/>
                </a:solidFill>
              </a:rPr>
              <a:t>The live clock and today's date sit at the top centre of every page.</a:t>
            </a:r>
            <a:endParaRPr lang="en-US" sz="1500" dirty="0"/>
          </a:p>
        </p:txBody>
      </p:sp>
      <p:sp>
        <p:nvSpPr>
          <p:cNvPr id="7" name="Marker 1"/>
          <p:cNvSpPr/>
          <p:nvPr/>
        </p:nvSpPr>
        <p:spPr>
          <a:xfrm>
            <a:off x="6975650" y="205587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6975650" y="205587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7414562" y="2037588"/>
            <a:ext cx="4319933" cy="1235202"/>
          </a:xfrm>
          <a:prstGeom prst="rect">
            <a:avLst/>
          </a:prstGeom>
          <a:noFill/>
          <a:ln/>
        </p:spPr>
        <p:txBody>
          <a:bodyPr wrap="square" lIns="0" tIns="0" rIns="0" bIns="0" rtlCol="0" anchor="t"/>
          <a:lstStyle/>
          <a:p>
            <a:pPr indent="0" marL="0">
              <a:buNone/>
            </a:pPr>
            <a:r>
              <a:rPr lang="en-US" sz="1500" dirty="0">
                <a:solidFill>
                  <a:srgbClr val="14233A"/>
                </a:solidFill>
              </a:rPr>
              <a:t>Click the clock to open the month calendar. Today is marked in gold; Friday and Saturday are shown in gold. Use ‹ › to change month and Today to come back. Click anywhere else to close it.</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1" type="body" hasCustomPrompt="1"/>
          </p:nvPr>
        </p:nvSpPr>
        <p:spPr>
          <a:xfrm>
            <a:off x="731520" y="1188720"/>
            <a:ext cx="2743200" cy="1280160"/>
          </a:xfrm>
          <a:prstGeom prst="rect">
            <a:avLst/>
          </a:prstGeom>
          <a:noFill/>
          <a:ln/>
        </p:spPr>
        <p:txBody>
          <a:bodyPr wrap="square" lIns="0" tIns="0" rIns="0" bIns="0" rtlCol="0"/>
          <a:lstStyle/>
          <a:p>
            <a:pPr algn="l" indent="0" marL="0">
              <a:buNone/>
            </a:pPr>
            <a:r>
              <a:rPr lang="en-US" sz="7200" b="1" dirty="0">
                <a:solidFill>
                  <a:srgbClr val="D7B35E"/>
                </a:solidFill>
                <a:latin typeface="Cambria" pitchFamily="34" charset="0"/>
                <a:ea typeface="Cambria" pitchFamily="34" charset="-122"/>
                <a:cs typeface="Cambria" pitchFamily="34" charset="-120"/>
              </a:rPr>
              <a:t>02</a:t>
            </a:r>
            <a:endParaRPr lang="en-US" sz="7200" dirty="0"/>
          </a:p>
        </p:txBody>
      </p:sp>
      <p:sp>
        <p:nvSpPr>
          <p:cNvPr id="3" name="Text 0"/>
          <p:cNvSpPr/>
          <p:nvPr>
            <p:ph idx="102" type="title" hasCustomPrompt="1"/>
          </p:nvPr>
        </p:nvSpPr>
        <p:spPr>
          <a:xfrm>
            <a:off x="731520" y="2651760"/>
            <a:ext cx="7498080" cy="1188720"/>
          </a:xfrm>
          <a:prstGeom prst="rect">
            <a:avLst/>
          </a:prstGeom>
          <a:noFill/>
          <a:ln/>
        </p:spPr>
        <p:txBody>
          <a:bodyPr wrap="square" lIns="0" tIns="0" rIns="0" bIns="0" rtlCol="0" anchor="t"/>
          <a:lstStyle/>
          <a:p>
            <a:pPr algn="l" indent="0" marL="0">
              <a:buNone/>
            </a:pPr>
            <a:r>
              <a:rPr lang="en-US" sz="4400" dirty="0">
                <a:solidFill>
                  <a:srgbClr val="EFE6D2"/>
                </a:solidFill>
                <a:latin typeface="Cambria" pitchFamily="34" charset="0"/>
                <a:ea typeface="Cambria" pitchFamily="34" charset="-122"/>
                <a:cs typeface="Cambria" pitchFamily="34" charset="-120"/>
              </a:rPr>
              <a:t>Your account</a:t>
            </a:r>
            <a:endParaRPr lang="en-US" sz="4400" dirty="0"/>
          </a:p>
        </p:txBody>
      </p:sp>
      <p:sp>
        <p:nvSpPr>
          <p:cNvPr id="4" name="Text 0"/>
          <p:cNvSpPr/>
          <p:nvPr>
            <p:ph idx="103" type="body" hasCustomPrompt="1"/>
          </p:nvPr>
        </p:nvSpPr>
        <p:spPr>
          <a:xfrm>
            <a:off x="731520" y="3977640"/>
            <a:ext cx="6949440" cy="1280160"/>
          </a:xfrm>
          <a:prstGeom prst="rect">
            <a:avLst/>
          </a:prstGeom>
          <a:noFill/>
          <a:ln/>
        </p:spPr>
        <p:txBody>
          <a:bodyPr wrap="square" lIns="0" tIns="0" rIns="0" bIns="0" rtlCol="0" anchor="t"/>
          <a:lstStyle/>
          <a:p>
            <a:pPr algn="l" indent="0" marL="0">
              <a:buNone/>
            </a:pPr>
            <a:r>
              <a:rPr lang="en-US" sz="1800" dirty="0">
                <a:solidFill>
                  <a:srgbClr val="B9C4D6"/>
                </a:solidFill>
              </a:rPr>
              <a:t>Register once on the website. After your first login the app also works without internet on that device.</a:t>
            </a:r>
            <a:endParaRPr lang="en-US" sz="18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Register</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2.1  ·  YOUR ACCOUNT</a:t>
            </a:r>
            <a:endParaRPr lang="en-US" sz="1200" dirty="0"/>
          </a:p>
        </p:txBody>
      </p:sp>
      <p:sp>
        <p:nvSpPr>
          <p:cNvPr id="4" name="Screenshot frame"/>
          <p:cNvSpPr/>
          <p:nvPr/>
        </p:nvSpPr>
        <p:spPr>
          <a:xfrm>
            <a:off x="420624" y="1289304"/>
            <a:ext cx="3525185" cy="5056632"/>
          </a:xfrm>
          <a:prstGeom prst="roundRect">
            <a:avLst>
              <a:gd name="adj" fmla="val 1556"/>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Register">    </p:cNvPr>
          <p:cNvPicPr>
            <a:picLocks noChangeAspect="1"/>
          </p:cNvPicPr>
          <p:nvPr/>
        </p:nvPicPr>
        <p:blipFill>
          <a:blip r:embed="rId1"/>
          <a:stretch>
            <a:fillRect/>
          </a:stretch>
        </p:blipFill>
        <p:spPr>
          <a:xfrm>
            <a:off x="457200" y="1325880"/>
            <a:ext cx="3452033" cy="4983480"/>
          </a:xfrm>
          <a:prstGeom prst="rect">
            <a:avLst/>
          </a:prstGeom>
        </p:spPr>
      </p:pic>
      <p:sp>
        <p:nvSpPr>
          <p:cNvPr id="6" name="Intro"/>
          <p:cNvSpPr txBox="1"/>
          <p:nvPr/>
        </p:nvSpPr>
        <p:spPr>
          <a:xfrm>
            <a:off x="4320713" y="1325880"/>
            <a:ext cx="7413782" cy="342138"/>
          </a:xfrm>
          <a:prstGeom prst="rect">
            <a:avLst/>
          </a:prstGeom>
          <a:noFill/>
          <a:ln/>
        </p:spPr>
        <p:txBody>
          <a:bodyPr wrap="square" lIns="0" tIns="0" rIns="0" bIns="0" rtlCol="0" anchor="t"/>
          <a:lstStyle/>
          <a:p>
            <a:pPr indent="0" marL="0">
              <a:buNone/>
            </a:pPr>
            <a:r>
              <a:rPr lang="en-US" sz="1500" dirty="0">
                <a:solidFill>
                  <a:srgbClr val="14233A"/>
                </a:solidFill>
              </a:rPr>
              <a:t>Click Register on the front page and fill in the form.</a:t>
            </a:r>
            <a:endParaRPr lang="en-US" sz="1500" dirty="0"/>
          </a:p>
        </p:txBody>
      </p:sp>
      <p:sp>
        <p:nvSpPr>
          <p:cNvPr id="7" name="Marker 1"/>
          <p:cNvSpPr/>
          <p:nvPr/>
        </p:nvSpPr>
        <p:spPr>
          <a:xfrm>
            <a:off x="4320713" y="182346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4320713" y="182346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4759625" y="1805178"/>
            <a:ext cx="6974870" cy="537972"/>
          </a:xfrm>
          <a:prstGeom prst="rect">
            <a:avLst/>
          </a:prstGeom>
          <a:noFill/>
          <a:ln/>
        </p:spPr>
        <p:txBody>
          <a:bodyPr wrap="square" lIns="0" tIns="0" rIns="0" bIns="0" rtlCol="0" anchor="t"/>
          <a:lstStyle/>
          <a:p>
            <a:pPr indent="0" marL="0">
              <a:buNone/>
            </a:pPr>
            <a:r>
              <a:rPr lang="en-US" sz="1500" dirty="0">
                <a:solidFill>
                  <a:srgbClr val="14233A"/>
                </a:solidFill>
              </a:rPr>
              <a:t>Full name. It is printed as the surveyor on your reports. Company is optional.</a:t>
            </a:r>
            <a:endParaRPr lang="en-US" sz="1500" dirty="0"/>
          </a:p>
        </p:txBody>
      </p:sp>
      <p:sp>
        <p:nvSpPr>
          <p:cNvPr id="10" name="Marker 2"/>
          <p:cNvSpPr/>
          <p:nvPr/>
        </p:nvSpPr>
        <p:spPr>
          <a:xfrm>
            <a:off x="4320713" y="2471166"/>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4320713" y="247116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4759625" y="2452878"/>
            <a:ext cx="6974870" cy="329184"/>
          </a:xfrm>
          <a:prstGeom prst="rect">
            <a:avLst/>
          </a:prstGeom>
          <a:noFill/>
          <a:ln/>
        </p:spPr>
        <p:txBody>
          <a:bodyPr wrap="square" lIns="0" tIns="0" rIns="0" bIns="0" rtlCol="0" anchor="t"/>
          <a:lstStyle/>
          <a:p>
            <a:pPr indent="0" marL="0">
              <a:buNone/>
            </a:pPr>
            <a:r>
              <a:rPr lang="en-US" sz="1500" dirty="0">
                <a:solidFill>
                  <a:srgbClr val="14233A"/>
                </a:solidFill>
              </a:rPr>
              <a:t>Email address. You log in with it and colleagues share jobs to it.</a:t>
            </a:r>
            <a:endParaRPr lang="en-US" sz="1500" dirty="0"/>
          </a:p>
        </p:txBody>
      </p:sp>
      <p:sp>
        <p:nvSpPr>
          <p:cNvPr id="13" name="Marker 3"/>
          <p:cNvSpPr/>
          <p:nvPr/>
        </p:nvSpPr>
        <p:spPr>
          <a:xfrm>
            <a:off x="4320713" y="2910078"/>
            <a:ext cx="310896" cy="310896"/>
          </a:xfrm>
          <a:prstGeom prst="ellipse">
            <a:avLst/>
          </a:prstGeom>
          <a:solidFill>
            <a:srgbClr val="B8261B"/>
          </a:solidFill>
          <a:ln w="19050">
            <a:solidFill>
              <a:srgbClr val="FFFFFF"/>
            </a:solidFill>
            <a:prstDash val="solid"/>
          </a:ln>
        </p:spPr>
      </p:sp>
      <p:sp>
        <p:nvSpPr>
          <p:cNvPr id="14" name="Marker 3 number"/>
          <p:cNvSpPr txBox="1"/>
          <p:nvPr/>
        </p:nvSpPr>
        <p:spPr>
          <a:xfrm>
            <a:off x="4320713" y="291007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15" name="Point 3"/>
          <p:cNvSpPr txBox="1"/>
          <p:nvPr/>
        </p:nvSpPr>
        <p:spPr>
          <a:xfrm>
            <a:off x="4759625" y="2891790"/>
            <a:ext cx="6974870" cy="329184"/>
          </a:xfrm>
          <a:prstGeom prst="rect">
            <a:avLst/>
          </a:prstGeom>
          <a:noFill/>
          <a:ln/>
        </p:spPr>
        <p:txBody>
          <a:bodyPr wrap="square" lIns="0" tIns="0" rIns="0" bIns="0" rtlCol="0" anchor="t"/>
          <a:lstStyle/>
          <a:p>
            <a:pPr indent="0" marL="0">
              <a:buNone/>
            </a:pPr>
            <a:r>
              <a:rPr lang="en-US" sz="1500" dirty="0">
                <a:solidFill>
                  <a:srgbClr val="14233A"/>
                </a:solidFill>
              </a:rPr>
              <a:t>Password (at least 8 characters), typed twice.</a:t>
            </a:r>
            <a:endParaRPr lang="en-US" sz="1500" dirty="0"/>
          </a:p>
        </p:txBody>
      </p:sp>
      <p:sp>
        <p:nvSpPr>
          <p:cNvPr id="16" name="Marker 4"/>
          <p:cNvSpPr/>
          <p:nvPr/>
        </p:nvSpPr>
        <p:spPr>
          <a:xfrm>
            <a:off x="4320713" y="3348990"/>
            <a:ext cx="310896" cy="310896"/>
          </a:xfrm>
          <a:prstGeom prst="ellipse">
            <a:avLst/>
          </a:prstGeom>
          <a:solidFill>
            <a:srgbClr val="B8261B"/>
          </a:solidFill>
          <a:ln w="19050">
            <a:solidFill>
              <a:srgbClr val="FFFFFF"/>
            </a:solidFill>
            <a:prstDash val="solid"/>
          </a:ln>
        </p:spPr>
      </p:sp>
      <p:sp>
        <p:nvSpPr>
          <p:cNvPr id="17" name="Marker 4 number"/>
          <p:cNvSpPr txBox="1"/>
          <p:nvPr/>
        </p:nvSpPr>
        <p:spPr>
          <a:xfrm>
            <a:off x="4320713" y="334899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18" name="Point 4"/>
          <p:cNvSpPr txBox="1"/>
          <p:nvPr/>
        </p:nvSpPr>
        <p:spPr>
          <a:xfrm>
            <a:off x="4759625" y="3330702"/>
            <a:ext cx="6974870" cy="329184"/>
          </a:xfrm>
          <a:prstGeom prst="rect">
            <a:avLst/>
          </a:prstGeom>
          <a:noFill/>
          <a:ln/>
        </p:spPr>
        <p:txBody>
          <a:bodyPr wrap="square" lIns="0" tIns="0" rIns="0" bIns="0" rtlCol="0" anchor="t"/>
          <a:lstStyle/>
          <a:p>
            <a:pPr indent="0" marL="0">
              <a:buNone/>
            </a:pPr>
            <a:r>
              <a:rPr lang="en-US" sz="1500" dirty="0">
                <a:solidFill>
                  <a:srgbClr val="14233A"/>
                </a:solidFill>
              </a:rPr>
              <a:t>Click Create account.</a:t>
            </a:r>
            <a:endParaRPr lang="en-US" sz="1500" dirty="0"/>
          </a:p>
        </p:txBody>
      </p:sp>
      <p:sp>
        <p:nvSpPr>
          <p:cNvPr id="19" name="Tip box"/>
          <p:cNvSpPr/>
          <p:nvPr/>
        </p:nvSpPr>
        <p:spPr>
          <a:xfrm>
            <a:off x="4320713" y="3815334"/>
            <a:ext cx="7413782" cy="708152"/>
          </a:xfrm>
          <a:prstGeom prst="roundRect">
            <a:avLst>
              <a:gd name="adj" fmla="val 10330"/>
            </a:avLst>
          </a:prstGeom>
          <a:solidFill>
            <a:srgbClr val="F5EAD0"/>
          </a:solidFill>
          <a:ln w="12700">
            <a:solidFill>
              <a:srgbClr val="E0C98A"/>
            </a:solidFill>
            <a:prstDash val="solid"/>
          </a:ln>
        </p:spPr>
      </p:sp>
      <p:sp>
        <p:nvSpPr>
          <p:cNvPr id="20" name="Tip"/>
          <p:cNvSpPr txBox="1"/>
          <p:nvPr/>
        </p:nvSpPr>
        <p:spPr>
          <a:xfrm>
            <a:off x="4457873" y="3906774"/>
            <a:ext cx="7139462" cy="525272"/>
          </a:xfrm>
          <a:prstGeom prst="rect">
            <a:avLst/>
          </a:prstGeom>
          <a:noFill/>
          <a:ln/>
        </p:spPr>
        <p:txBody>
          <a:bodyPr wrap="square" lIns="0" tIns="0" rIns="0" bIns="0" rtlCol="0" anchor="t"/>
          <a:lstStyle/>
          <a:p>
            <a:pPr indent="0" marL="0">
              <a:buNone/>
            </a:pPr>
            <a:r>
              <a:rPr lang="en-US" sz="1400" b="1" dirty="0">
                <a:solidFill>
                  <a:srgbClr val="7A5C14"/>
                </a:solidFill>
              </a:rPr>
              <a:t>Tip. </a:t>
            </a:r>
            <a:pPr indent="0" marL="0">
              <a:buNone/>
            </a:pPr>
            <a:r>
              <a:rPr lang="en-US" sz="1400" dirty="0">
                <a:solidFill>
                  <a:srgbClr val="14233A"/>
                </a:solidFill>
              </a:rPr>
              <a:t>If the site asks you to confirm your email, open the link in the email first, then log in.</a:t>
            </a:r>
            <a:endParaRPr lang="en-US" sz="14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Golden welcome</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2.2  ·  YOUR ACCOUNT</a:t>
            </a:r>
            <a:endParaRPr lang="en-US" sz="1200" dirty="0"/>
          </a:p>
        </p:txBody>
      </p:sp>
      <p:sp>
        <p:nvSpPr>
          <p:cNvPr id="4" name="Screenshot frame"/>
          <p:cNvSpPr/>
          <p:nvPr/>
        </p:nvSpPr>
        <p:spPr>
          <a:xfrm>
            <a:off x="420624" y="1289304"/>
            <a:ext cx="7159752" cy="4327187"/>
          </a:xfrm>
          <a:prstGeom prst="roundRect">
            <a:avLst>
              <a:gd name="adj" fmla="val 1268"/>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Golden welcome">    </p:cNvPr>
          <p:cNvPicPr>
            <a:picLocks noChangeAspect="1"/>
          </p:cNvPicPr>
          <p:nvPr/>
        </p:nvPicPr>
        <p:blipFill>
          <a:blip r:embed="rId1"/>
          <a:stretch>
            <a:fillRect/>
          </a:stretch>
        </p:blipFill>
        <p:spPr>
          <a:xfrm>
            <a:off x="457200" y="1325880"/>
            <a:ext cx="7086600" cy="4254035"/>
          </a:xfrm>
          <a:prstGeom prst="rect">
            <a:avLst/>
          </a:prstGeom>
        </p:spPr>
      </p:pic>
      <p:sp>
        <p:nvSpPr>
          <p:cNvPr id="6" name="Intro"/>
          <p:cNvSpPr txBox="1"/>
          <p:nvPr/>
        </p:nvSpPr>
        <p:spPr>
          <a:xfrm>
            <a:off x="7955280" y="1325880"/>
            <a:ext cx="3779215" cy="806958"/>
          </a:xfrm>
          <a:prstGeom prst="rect">
            <a:avLst/>
          </a:prstGeom>
          <a:noFill/>
          <a:ln/>
        </p:spPr>
        <p:txBody>
          <a:bodyPr wrap="square" lIns="0" tIns="0" rIns="0" bIns="0" rtlCol="0" anchor="t"/>
          <a:lstStyle/>
          <a:p>
            <a:pPr indent="0" marL="0">
              <a:buNone/>
            </a:pPr>
            <a:r>
              <a:rPr lang="en-US" sz="1500" dirty="0">
                <a:solidFill>
                  <a:srgbClr val="14233A"/>
                </a:solidFill>
              </a:rPr>
              <a:t>Each time you log in, the screen flashes gold three times and the compass logo shines. Then your dashboard opens.</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Log in and forgotten password</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2.3  ·  YOUR ACCOUNT</a:t>
            </a:r>
            <a:endParaRPr lang="en-US" sz="1200" dirty="0"/>
          </a:p>
        </p:txBody>
      </p:sp>
      <p:sp>
        <p:nvSpPr>
          <p:cNvPr id="4" name="Screenshot frame"/>
          <p:cNvSpPr/>
          <p:nvPr/>
        </p:nvSpPr>
        <p:spPr>
          <a:xfrm>
            <a:off x="420624" y="1289304"/>
            <a:ext cx="5008771" cy="5056632"/>
          </a:xfrm>
          <a:prstGeom prst="roundRect">
            <a:avLst>
              <a:gd name="adj" fmla="val 109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Log in and forgotten password">    </p:cNvPr>
          <p:cNvPicPr>
            <a:picLocks noChangeAspect="1"/>
          </p:cNvPicPr>
          <p:nvPr/>
        </p:nvPicPr>
        <p:blipFill>
          <a:blip r:embed="rId1"/>
          <a:stretch>
            <a:fillRect/>
          </a:stretch>
        </p:blipFill>
        <p:spPr>
          <a:xfrm>
            <a:off x="457200" y="1325880"/>
            <a:ext cx="4935619" cy="4983480"/>
          </a:xfrm>
          <a:prstGeom prst="rect">
            <a:avLst/>
          </a:prstGeom>
        </p:spPr>
      </p:pic>
      <p:sp>
        <p:nvSpPr>
          <p:cNvPr id="6" name="Intro"/>
          <p:cNvSpPr txBox="1"/>
          <p:nvPr/>
        </p:nvSpPr>
        <p:spPr>
          <a:xfrm>
            <a:off x="5804299" y="1325880"/>
            <a:ext cx="5930196" cy="342138"/>
          </a:xfrm>
          <a:prstGeom prst="rect">
            <a:avLst/>
          </a:prstGeom>
          <a:noFill/>
          <a:ln/>
        </p:spPr>
        <p:txBody>
          <a:bodyPr wrap="square" lIns="0" tIns="0" rIns="0" bIns="0" rtlCol="0" anchor="t"/>
          <a:lstStyle/>
          <a:p>
            <a:pPr indent="0" marL="0">
              <a:buNone/>
            </a:pPr>
            <a:r>
              <a:rPr lang="en-US" sz="1500" dirty="0">
                <a:solidFill>
                  <a:srgbClr val="14233A"/>
                </a:solidFill>
              </a:rPr>
              <a:t>Next time, click Log in on the front page.</a:t>
            </a:r>
            <a:endParaRPr lang="en-US" sz="1500" dirty="0"/>
          </a:p>
        </p:txBody>
      </p:sp>
      <p:sp>
        <p:nvSpPr>
          <p:cNvPr id="7" name="Marker 1"/>
          <p:cNvSpPr/>
          <p:nvPr/>
        </p:nvSpPr>
        <p:spPr>
          <a:xfrm>
            <a:off x="5804299" y="182346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5804299" y="182346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6243211" y="1805178"/>
            <a:ext cx="5491284" cy="329184"/>
          </a:xfrm>
          <a:prstGeom prst="rect">
            <a:avLst/>
          </a:prstGeom>
          <a:noFill/>
          <a:ln/>
        </p:spPr>
        <p:txBody>
          <a:bodyPr wrap="square" lIns="0" tIns="0" rIns="0" bIns="0" rtlCol="0" anchor="t"/>
          <a:lstStyle/>
          <a:p>
            <a:pPr indent="0" marL="0">
              <a:buNone/>
            </a:pPr>
            <a:r>
              <a:rPr lang="en-US" sz="1500" dirty="0">
                <a:solidFill>
                  <a:srgbClr val="14233A"/>
                </a:solidFill>
              </a:rPr>
              <a:t>Your email.</a:t>
            </a:r>
            <a:endParaRPr lang="en-US" sz="1500" dirty="0"/>
          </a:p>
        </p:txBody>
      </p:sp>
      <p:sp>
        <p:nvSpPr>
          <p:cNvPr id="10" name="Marker 2"/>
          <p:cNvSpPr/>
          <p:nvPr/>
        </p:nvSpPr>
        <p:spPr>
          <a:xfrm>
            <a:off x="5804299" y="2262378"/>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5804299" y="226237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6243211" y="2244090"/>
            <a:ext cx="5491284" cy="329184"/>
          </a:xfrm>
          <a:prstGeom prst="rect">
            <a:avLst/>
          </a:prstGeom>
          <a:noFill/>
          <a:ln/>
        </p:spPr>
        <p:txBody>
          <a:bodyPr wrap="square" lIns="0" tIns="0" rIns="0" bIns="0" rtlCol="0" anchor="t"/>
          <a:lstStyle/>
          <a:p>
            <a:pPr indent="0" marL="0">
              <a:buNone/>
            </a:pPr>
            <a:r>
              <a:rPr lang="en-US" sz="1500" dirty="0">
                <a:solidFill>
                  <a:srgbClr val="14233A"/>
                </a:solidFill>
              </a:rPr>
              <a:t>Your password.</a:t>
            </a:r>
            <a:endParaRPr lang="en-US" sz="1500" dirty="0"/>
          </a:p>
        </p:txBody>
      </p:sp>
      <p:sp>
        <p:nvSpPr>
          <p:cNvPr id="13" name="Marker 3"/>
          <p:cNvSpPr/>
          <p:nvPr/>
        </p:nvSpPr>
        <p:spPr>
          <a:xfrm>
            <a:off x="5804299" y="2701290"/>
            <a:ext cx="310896" cy="310896"/>
          </a:xfrm>
          <a:prstGeom prst="ellipse">
            <a:avLst/>
          </a:prstGeom>
          <a:solidFill>
            <a:srgbClr val="B8261B"/>
          </a:solidFill>
          <a:ln w="19050">
            <a:solidFill>
              <a:srgbClr val="FFFFFF"/>
            </a:solidFill>
            <a:prstDash val="solid"/>
          </a:ln>
        </p:spPr>
      </p:sp>
      <p:sp>
        <p:nvSpPr>
          <p:cNvPr id="14" name="Marker 3 number"/>
          <p:cNvSpPr txBox="1"/>
          <p:nvPr/>
        </p:nvSpPr>
        <p:spPr>
          <a:xfrm>
            <a:off x="5804299" y="270129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15" name="Point 3"/>
          <p:cNvSpPr txBox="1"/>
          <p:nvPr/>
        </p:nvSpPr>
        <p:spPr>
          <a:xfrm>
            <a:off x="6243211" y="2683002"/>
            <a:ext cx="5491284" cy="329184"/>
          </a:xfrm>
          <a:prstGeom prst="rect">
            <a:avLst/>
          </a:prstGeom>
          <a:noFill/>
          <a:ln/>
        </p:spPr>
        <p:txBody>
          <a:bodyPr wrap="square" lIns="0" tIns="0" rIns="0" bIns="0" rtlCol="0" anchor="t"/>
          <a:lstStyle/>
          <a:p>
            <a:pPr indent="0" marL="0">
              <a:buNone/>
            </a:pPr>
            <a:r>
              <a:rPr lang="en-US" sz="1500" dirty="0">
                <a:solidFill>
                  <a:srgbClr val="14233A"/>
                </a:solidFill>
              </a:rPr>
              <a:t>Click Log in.</a:t>
            </a:r>
            <a:endParaRPr lang="en-US" sz="1500" dirty="0"/>
          </a:p>
        </p:txBody>
      </p:sp>
      <p:sp>
        <p:nvSpPr>
          <p:cNvPr id="16" name="Marker 4"/>
          <p:cNvSpPr/>
          <p:nvPr/>
        </p:nvSpPr>
        <p:spPr>
          <a:xfrm>
            <a:off x="5804299" y="3140202"/>
            <a:ext cx="310896" cy="310896"/>
          </a:xfrm>
          <a:prstGeom prst="ellipse">
            <a:avLst/>
          </a:prstGeom>
          <a:solidFill>
            <a:srgbClr val="B8261B"/>
          </a:solidFill>
          <a:ln w="19050">
            <a:solidFill>
              <a:srgbClr val="FFFFFF"/>
            </a:solidFill>
            <a:prstDash val="solid"/>
          </a:ln>
        </p:spPr>
      </p:sp>
      <p:sp>
        <p:nvSpPr>
          <p:cNvPr id="17" name="Marker 4 number"/>
          <p:cNvSpPr txBox="1"/>
          <p:nvPr/>
        </p:nvSpPr>
        <p:spPr>
          <a:xfrm>
            <a:off x="5804299" y="3140202"/>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18" name="Point 4"/>
          <p:cNvSpPr txBox="1"/>
          <p:nvPr/>
        </p:nvSpPr>
        <p:spPr>
          <a:xfrm>
            <a:off x="6243211" y="3121914"/>
            <a:ext cx="5491284" cy="537972"/>
          </a:xfrm>
          <a:prstGeom prst="rect">
            <a:avLst/>
          </a:prstGeom>
          <a:noFill/>
          <a:ln/>
        </p:spPr>
        <p:txBody>
          <a:bodyPr wrap="square" lIns="0" tIns="0" rIns="0" bIns="0" rtlCol="0" anchor="t"/>
          <a:lstStyle/>
          <a:p>
            <a:pPr indent="0" marL="0">
              <a:buNone/>
            </a:pPr>
            <a:r>
              <a:rPr lang="en-US" sz="1500" dirty="0">
                <a:solidFill>
                  <a:srgbClr val="14233A"/>
                </a:solidFill>
              </a:rPr>
              <a:t>Forgot password? Enter your email and we send a link to set a new password.</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Account menu and log out</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2.4  ·  YOUR ACCOUNT</a:t>
            </a:r>
            <a:endParaRPr lang="en-US" sz="1200" dirty="0"/>
          </a:p>
        </p:txBody>
      </p:sp>
      <p:sp>
        <p:nvSpPr>
          <p:cNvPr id="4" name="Screenshot frame"/>
          <p:cNvSpPr/>
          <p:nvPr/>
        </p:nvSpPr>
        <p:spPr>
          <a:xfrm>
            <a:off x="420624" y="1289304"/>
            <a:ext cx="4076548" cy="5056632"/>
          </a:xfrm>
          <a:prstGeom prst="roundRect">
            <a:avLst>
              <a:gd name="adj" fmla="val 1346"/>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Account menu and log out">    </p:cNvPr>
          <p:cNvPicPr>
            <a:picLocks noChangeAspect="1"/>
          </p:cNvPicPr>
          <p:nvPr/>
        </p:nvPicPr>
        <p:blipFill>
          <a:blip r:embed="rId1"/>
          <a:stretch>
            <a:fillRect/>
          </a:stretch>
        </p:blipFill>
        <p:spPr>
          <a:xfrm>
            <a:off x="457200" y="1325880"/>
            <a:ext cx="4003396" cy="4983480"/>
          </a:xfrm>
          <a:prstGeom prst="rect">
            <a:avLst/>
          </a:prstGeom>
        </p:spPr>
      </p:pic>
      <p:sp>
        <p:nvSpPr>
          <p:cNvPr id="6" name="Intro"/>
          <p:cNvSpPr txBox="1"/>
          <p:nvPr/>
        </p:nvSpPr>
        <p:spPr>
          <a:xfrm>
            <a:off x="4872076" y="1325880"/>
            <a:ext cx="6862420" cy="574548"/>
          </a:xfrm>
          <a:prstGeom prst="rect">
            <a:avLst/>
          </a:prstGeom>
          <a:noFill/>
          <a:ln/>
        </p:spPr>
        <p:txBody>
          <a:bodyPr wrap="square" lIns="0" tIns="0" rIns="0" bIns="0" rtlCol="0" anchor="t"/>
          <a:lstStyle/>
          <a:p>
            <a:pPr indent="0" marL="0">
              <a:buNone/>
            </a:pPr>
            <a:r>
              <a:rPr lang="en-US" sz="1500" dirty="0">
                <a:solidFill>
                  <a:srgbClr val="14233A"/>
                </a:solidFill>
              </a:rPr>
              <a:t>Click the round button with your initials (top right) to open the account menu.</a:t>
            </a:r>
            <a:endParaRPr lang="en-US" sz="1500" dirty="0"/>
          </a:p>
        </p:txBody>
      </p:sp>
      <p:sp>
        <p:nvSpPr>
          <p:cNvPr id="7" name="Marker 1"/>
          <p:cNvSpPr/>
          <p:nvPr/>
        </p:nvSpPr>
        <p:spPr>
          <a:xfrm>
            <a:off x="4872076" y="205587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4872076" y="205587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5310988" y="2037588"/>
            <a:ext cx="6423508" cy="537972"/>
          </a:xfrm>
          <a:prstGeom prst="rect">
            <a:avLst/>
          </a:prstGeom>
          <a:noFill/>
          <a:ln/>
        </p:spPr>
        <p:txBody>
          <a:bodyPr wrap="square" lIns="0" tIns="0" rIns="0" bIns="0" rtlCol="0" anchor="t"/>
          <a:lstStyle/>
          <a:p>
            <a:pPr indent="0" marL="0">
              <a:buNone/>
            </a:pPr>
            <a:r>
              <a:rPr lang="en-US" sz="1500" dirty="0">
                <a:solidFill>
                  <a:srgbClr val="14233A"/>
                </a:solidFill>
              </a:rPr>
              <a:t>Log out. Any changes saved while offline are uploaded first when there is a connection.</a:t>
            </a:r>
            <a:endParaRPr lang="en-US" sz="1500" dirty="0"/>
          </a:p>
        </p:txBody>
      </p:sp>
      <p:sp>
        <p:nvSpPr>
          <p:cNvPr id="10" name="Tip box"/>
          <p:cNvSpPr/>
          <p:nvPr/>
        </p:nvSpPr>
        <p:spPr>
          <a:xfrm>
            <a:off x="4872076" y="2731008"/>
            <a:ext cx="6862420" cy="708152"/>
          </a:xfrm>
          <a:prstGeom prst="roundRect">
            <a:avLst>
              <a:gd name="adj" fmla="val 10330"/>
            </a:avLst>
          </a:prstGeom>
          <a:solidFill>
            <a:srgbClr val="F5EAD0"/>
          </a:solidFill>
          <a:ln w="12700">
            <a:solidFill>
              <a:srgbClr val="E0C98A"/>
            </a:solidFill>
            <a:prstDash val="solid"/>
          </a:ln>
        </p:spPr>
      </p:sp>
      <p:sp>
        <p:nvSpPr>
          <p:cNvPr id="11" name="Tip"/>
          <p:cNvSpPr txBox="1"/>
          <p:nvPr/>
        </p:nvSpPr>
        <p:spPr>
          <a:xfrm>
            <a:off x="5009236" y="2822448"/>
            <a:ext cx="6588100" cy="525272"/>
          </a:xfrm>
          <a:prstGeom prst="rect">
            <a:avLst/>
          </a:prstGeom>
          <a:noFill/>
          <a:ln/>
        </p:spPr>
        <p:txBody>
          <a:bodyPr wrap="square" lIns="0" tIns="0" rIns="0" bIns="0" rtlCol="0" anchor="t"/>
          <a:lstStyle/>
          <a:p>
            <a:pPr indent="0" marL="0">
              <a:buNone/>
            </a:pPr>
            <a:r>
              <a:rPr lang="en-US" sz="1400" b="1" dirty="0">
                <a:solidFill>
                  <a:srgbClr val="7A5C14"/>
                </a:solidFill>
              </a:rPr>
              <a:t>Tip. </a:t>
            </a:r>
            <a:pPr indent="0" marL="0">
              <a:buNone/>
            </a:pPr>
            <a:r>
              <a:rPr lang="en-US" sz="1400" dirty="0">
                <a:solidFill>
                  <a:srgbClr val="14233A"/>
                </a:solidFill>
              </a:rPr>
              <a:t>Do not log out on your own laptop if you need to work offline later: the app opens offline only for the user who is logged in.</a:t>
            </a:r>
            <a:endParaRPr lang="en-US" sz="14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1" type="body" hasCustomPrompt="1"/>
          </p:nvPr>
        </p:nvSpPr>
        <p:spPr>
          <a:xfrm>
            <a:off x="731520" y="1188720"/>
            <a:ext cx="2743200" cy="1280160"/>
          </a:xfrm>
          <a:prstGeom prst="rect">
            <a:avLst/>
          </a:prstGeom>
          <a:noFill/>
          <a:ln/>
        </p:spPr>
        <p:txBody>
          <a:bodyPr wrap="square" lIns="0" tIns="0" rIns="0" bIns="0" rtlCol="0"/>
          <a:lstStyle/>
          <a:p>
            <a:pPr algn="l" indent="0" marL="0">
              <a:buNone/>
            </a:pPr>
            <a:r>
              <a:rPr lang="en-US" sz="7200" b="1" dirty="0">
                <a:solidFill>
                  <a:srgbClr val="D7B35E"/>
                </a:solidFill>
                <a:latin typeface="Cambria" pitchFamily="34" charset="0"/>
                <a:ea typeface="Cambria" pitchFamily="34" charset="-122"/>
                <a:cs typeface="Cambria" pitchFamily="34" charset="-120"/>
              </a:rPr>
              <a:t>03</a:t>
            </a:r>
            <a:endParaRPr lang="en-US" sz="7200" dirty="0"/>
          </a:p>
        </p:txBody>
      </p:sp>
      <p:sp>
        <p:nvSpPr>
          <p:cNvPr id="3" name="Text 0"/>
          <p:cNvSpPr/>
          <p:nvPr>
            <p:ph idx="102" type="title" hasCustomPrompt="1"/>
          </p:nvPr>
        </p:nvSpPr>
        <p:spPr>
          <a:xfrm>
            <a:off x="731520" y="2651760"/>
            <a:ext cx="7498080" cy="1188720"/>
          </a:xfrm>
          <a:prstGeom prst="rect">
            <a:avLst/>
          </a:prstGeom>
          <a:noFill/>
          <a:ln/>
        </p:spPr>
        <p:txBody>
          <a:bodyPr wrap="square" lIns="0" tIns="0" rIns="0" bIns="0" rtlCol="0" anchor="t"/>
          <a:lstStyle/>
          <a:p>
            <a:pPr algn="l" indent="0" marL="0">
              <a:buNone/>
            </a:pPr>
            <a:r>
              <a:rPr lang="en-US" sz="4400" dirty="0">
                <a:solidFill>
                  <a:srgbClr val="EFE6D2"/>
                </a:solidFill>
                <a:latin typeface="Cambria" pitchFamily="34" charset="0"/>
                <a:ea typeface="Cambria" pitchFamily="34" charset="-122"/>
                <a:cs typeface="Cambria" pitchFamily="34" charset="-120"/>
              </a:rPr>
              <a:t>Dashboard</a:t>
            </a:r>
            <a:endParaRPr lang="en-US" sz="4400" dirty="0"/>
          </a:p>
        </p:txBody>
      </p:sp>
      <p:sp>
        <p:nvSpPr>
          <p:cNvPr id="4" name="Text 0"/>
          <p:cNvSpPr/>
          <p:nvPr>
            <p:ph idx="103" type="body" hasCustomPrompt="1"/>
          </p:nvPr>
        </p:nvSpPr>
        <p:spPr>
          <a:xfrm>
            <a:off x="731520" y="3977640"/>
            <a:ext cx="6949440" cy="1280160"/>
          </a:xfrm>
          <a:prstGeom prst="rect">
            <a:avLst/>
          </a:prstGeom>
          <a:noFill/>
          <a:ln/>
        </p:spPr>
        <p:txBody>
          <a:bodyPr wrap="square" lIns="0" tIns="0" rIns="0" bIns="0" rtlCol="0" anchor="t"/>
          <a:lstStyle/>
          <a:p>
            <a:pPr algn="l" indent="0" marL="0">
              <a:buNone/>
            </a:pPr>
            <a:r>
              <a:rPr lang="en-US" sz="1800" dirty="0">
                <a:solidFill>
                  <a:srgbClr val="B9C4D6"/>
                </a:solidFill>
              </a:rPr>
              <a:t>Your home page: every traverse and level run you save is kept here.</a:t>
            </a:r>
            <a:endParaRPr lang="en-US" sz="18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Dashboard at a glance</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3.1  ·  DASHBOARD</a:t>
            </a:r>
            <a:endParaRPr lang="en-US" sz="1200" dirty="0"/>
          </a:p>
        </p:txBody>
      </p:sp>
      <p:sp>
        <p:nvSpPr>
          <p:cNvPr id="4" name="Screenshot frame"/>
          <p:cNvSpPr/>
          <p:nvPr/>
        </p:nvSpPr>
        <p:spPr>
          <a:xfrm>
            <a:off x="420624" y="1289304"/>
            <a:ext cx="7159752" cy="4327187"/>
          </a:xfrm>
          <a:prstGeom prst="roundRect">
            <a:avLst>
              <a:gd name="adj" fmla="val 1268"/>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Dashboard at a glance">    </p:cNvPr>
          <p:cNvPicPr>
            <a:picLocks noChangeAspect="1"/>
          </p:cNvPicPr>
          <p:nvPr/>
        </p:nvPicPr>
        <p:blipFill>
          <a:blip r:embed="rId1"/>
          <a:stretch>
            <a:fillRect/>
          </a:stretch>
        </p:blipFill>
        <p:spPr>
          <a:xfrm>
            <a:off x="457200" y="1325880"/>
            <a:ext cx="7086600" cy="4254035"/>
          </a:xfrm>
          <a:prstGeom prst="rect">
            <a:avLst/>
          </a:prstGeom>
        </p:spPr>
      </p:pic>
      <p:sp>
        <p:nvSpPr>
          <p:cNvPr id="6" name="Intro"/>
          <p:cNvSpPr txBox="1"/>
          <p:nvPr/>
        </p:nvSpPr>
        <p:spPr>
          <a:xfrm>
            <a:off x="7955280" y="1325880"/>
            <a:ext cx="3779215" cy="806958"/>
          </a:xfrm>
          <a:prstGeom prst="rect">
            <a:avLst/>
          </a:prstGeom>
          <a:noFill/>
          <a:ln/>
        </p:spPr>
        <p:txBody>
          <a:bodyPr wrap="square" lIns="0" tIns="0" rIns="0" bIns="0" rtlCol="0" anchor="t"/>
          <a:lstStyle/>
          <a:p>
            <a:pPr indent="0" marL="0">
              <a:buNone/>
            </a:pPr>
            <a:r>
              <a:rPr lang="en-US" sz="1500" dirty="0">
                <a:solidFill>
                  <a:srgbClr val="14233A"/>
                </a:solidFill>
              </a:rPr>
              <a:t>After login the dashboard opens with a greeting, today's date and five summary tiles.</a:t>
            </a:r>
            <a:endParaRPr lang="en-US" sz="1500" dirty="0"/>
          </a:p>
        </p:txBody>
      </p:sp>
      <p:sp>
        <p:nvSpPr>
          <p:cNvPr id="7" name="Marker 1"/>
          <p:cNvSpPr/>
          <p:nvPr/>
        </p:nvSpPr>
        <p:spPr>
          <a:xfrm>
            <a:off x="7955280" y="228828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7955280" y="228828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8394192" y="2269998"/>
            <a:ext cx="3340303" cy="537972"/>
          </a:xfrm>
          <a:prstGeom prst="rect">
            <a:avLst/>
          </a:prstGeom>
          <a:noFill/>
          <a:ln/>
        </p:spPr>
        <p:txBody>
          <a:bodyPr wrap="square" lIns="0" tIns="0" rIns="0" bIns="0" rtlCol="0" anchor="t"/>
          <a:lstStyle/>
          <a:p>
            <a:pPr indent="0" marL="0">
              <a:buNone/>
            </a:pPr>
            <a:r>
              <a:rPr lang="en-US" sz="1500" dirty="0">
                <a:solidFill>
                  <a:srgbClr val="14233A"/>
                </a:solidFill>
              </a:rPr>
              <a:t>Section bar: Dashboard, Traverse, Levelling and Simulator.</a:t>
            </a:r>
            <a:endParaRPr lang="en-US" sz="1500" dirty="0"/>
          </a:p>
        </p:txBody>
      </p:sp>
      <p:sp>
        <p:nvSpPr>
          <p:cNvPr id="10" name="Marker 2"/>
          <p:cNvSpPr/>
          <p:nvPr/>
        </p:nvSpPr>
        <p:spPr>
          <a:xfrm>
            <a:off x="7955280" y="2935986"/>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7955280" y="293598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8394192" y="2917698"/>
            <a:ext cx="3340303" cy="537972"/>
          </a:xfrm>
          <a:prstGeom prst="rect">
            <a:avLst/>
          </a:prstGeom>
          <a:noFill/>
          <a:ln/>
        </p:spPr>
        <p:txBody>
          <a:bodyPr wrap="square" lIns="0" tIns="0" rIns="0" bIns="0" rtlCol="0" anchor="t"/>
          <a:lstStyle/>
          <a:p>
            <a:pPr indent="0" marL="0">
              <a:buNone/>
            </a:pPr>
            <a:r>
              <a:rPr lang="en-US" sz="1500" dirty="0">
                <a:solidFill>
                  <a:srgbClr val="14233A"/>
                </a:solidFill>
              </a:rPr>
              <a:t>Quick buttons: + New traverse, + New level run, Open simulator.</a:t>
            </a:r>
            <a:endParaRPr lang="en-US" sz="1500" dirty="0"/>
          </a:p>
        </p:txBody>
      </p:sp>
      <p:sp>
        <p:nvSpPr>
          <p:cNvPr id="13" name="Marker 3"/>
          <p:cNvSpPr/>
          <p:nvPr/>
        </p:nvSpPr>
        <p:spPr>
          <a:xfrm>
            <a:off x="7955280" y="3583686"/>
            <a:ext cx="310896" cy="310896"/>
          </a:xfrm>
          <a:prstGeom prst="ellipse">
            <a:avLst/>
          </a:prstGeom>
          <a:solidFill>
            <a:srgbClr val="B8261B"/>
          </a:solidFill>
          <a:ln w="19050">
            <a:solidFill>
              <a:srgbClr val="FFFFFF"/>
            </a:solidFill>
            <a:prstDash val="solid"/>
          </a:ln>
        </p:spPr>
      </p:sp>
      <p:sp>
        <p:nvSpPr>
          <p:cNvPr id="14" name="Marker 3 number"/>
          <p:cNvSpPr txBox="1"/>
          <p:nvPr/>
        </p:nvSpPr>
        <p:spPr>
          <a:xfrm>
            <a:off x="7955280" y="358368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15" name="Point 3"/>
          <p:cNvSpPr txBox="1"/>
          <p:nvPr/>
        </p:nvSpPr>
        <p:spPr>
          <a:xfrm>
            <a:off x="8394192" y="3565398"/>
            <a:ext cx="3340303" cy="329184"/>
          </a:xfrm>
          <a:prstGeom prst="rect">
            <a:avLst/>
          </a:prstGeom>
          <a:noFill/>
          <a:ln/>
        </p:spPr>
        <p:txBody>
          <a:bodyPr wrap="square" lIns="0" tIns="0" rIns="0" bIns="0" rtlCol="0" anchor="t"/>
          <a:lstStyle/>
          <a:p>
            <a:pPr indent="0" marL="0">
              <a:buNone/>
            </a:pPr>
            <a:r>
              <a:rPr lang="en-US" sz="1500" dirty="0">
                <a:solidFill>
                  <a:srgbClr val="14233A"/>
                </a:solidFill>
              </a:rPr>
              <a:t>Your account (initials).</a:t>
            </a:r>
            <a:endParaRPr lang="en-US" sz="1500" dirty="0"/>
          </a:p>
        </p:txBody>
      </p:sp>
      <p:sp>
        <p:nvSpPr>
          <p:cNvPr id="16" name="Marker 4"/>
          <p:cNvSpPr/>
          <p:nvPr/>
        </p:nvSpPr>
        <p:spPr>
          <a:xfrm>
            <a:off x="7955280" y="4022598"/>
            <a:ext cx="310896" cy="310896"/>
          </a:xfrm>
          <a:prstGeom prst="ellipse">
            <a:avLst/>
          </a:prstGeom>
          <a:solidFill>
            <a:srgbClr val="B8261B"/>
          </a:solidFill>
          <a:ln w="19050">
            <a:solidFill>
              <a:srgbClr val="FFFFFF"/>
            </a:solidFill>
            <a:prstDash val="solid"/>
          </a:ln>
        </p:spPr>
      </p:sp>
      <p:sp>
        <p:nvSpPr>
          <p:cNvPr id="17" name="Marker 4 number"/>
          <p:cNvSpPr txBox="1"/>
          <p:nvPr/>
        </p:nvSpPr>
        <p:spPr>
          <a:xfrm>
            <a:off x="7955280" y="402259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18" name="Point 4"/>
          <p:cNvSpPr txBox="1"/>
          <p:nvPr/>
        </p:nvSpPr>
        <p:spPr>
          <a:xfrm>
            <a:off x="8394192" y="4004310"/>
            <a:ext cx="3340303" cy="770382"/>
          </a:xfrm>
          <a:prstGeom prst="rect">
            <a:avLst/>
          </a:prstGeom>
          <a:noFill/>
          <a:ln/>
        </p:spPr>
        <p:txBody>
          <a:bodyPr wrap="square" lIns="0" tIns="0" rIns="0" bIns="0" rtlCol="0" anchor="t"/>
          <a:lstStyle/>
          <a:p>
            <a:pPr indent="0" marL="0">
              <a:buNone/>
            </a:pPr>
            <a:r>
              <a:rPr lang="en-US" sz="1500" dirty="0">
                <a:solidFill>
                  <a:srgbClr val="14233A"/>
                </a:solidFill>
              </a:rPr>
              <a:t>Connection: Online (saved to your account) or Offline (saving on this device).</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Working with saved jobs</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3.2  ·  DASHBOARD</a:t>
            </a:r>
            <a:endParaRPr lang="en-US" sz="1200" dirty="0"/>
          </a:p>
        </p:txBody>
      </p:sp>
      <p:sp>
        <p:nvSpPr>
          <p:cNvPr id="4" name="Screenshot frame"/>
          <p:cNvSpPr/>
          <p:nvPr/>
        </p:nvSpPr>
        <p:spPr>
          <a:xfrm>
            <a:off x="420624" y="1289304"/>
            <a:ext cx="7159752" cy="4327187"/>
          </a:xfrm>
          <a:prstGeom prst="roundRect">
            <a:avLst>
              <a:gd name="adj" fmla="val 1268"/>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Working with saved jobs">    </p:cNvPr>
          <p:cNvPicPr>
            <a:picLocks noChangeAspect="1"/>
          </p:cNvPicPr>
          <p:nvPr/>
        </p:nvPicPr>
        <p:blipFill>
          <a:blip r:embed="rId1"/>
          <a:stretch>
            <a:fillRect/>
          </a:stretch>
        </p:blipFill>
        <p:spPr>
          <a:xfrm>
            <a:off x="457200" y="1325880"/>
            <a:ext cx="7086600" cy="4254035"/>
          </a:xfrm>
          <a:prstGeom prst="rect">
            <a:avLst/>
          </a:prstGeom>
        </p:spPr>
      </p:pic>
      <p:sp>
        <p:nvSpPr>
          <p:cNvPr id="6" name="Intro"/>
          <p:cNvSpPr txBox="1"/>
          <p:nvPr/>
        </p:nvSpPr>
        <p:spPr>
          <a:xfrm>
            <a:off x="7955280" y="1325880"/>
            <a:ext cx="3779215" cy="667512"/>
          </a:xfrm>
          <a:prstGeom prst="rect">
            <a:avLst/>
          </a:prstGeom>
          <a:noFill/>
          <a:ln/>
        </p:spPr>
        <p:txBody>
          <a:bodyPr wrap="square" lIns="0" tIns="0" rIns="0" bIns="0" rtlCol="0" anchor="t"/>
          <a:lstStyle/>
          <a:p>
            <a:pPr indent="0" marL="0">
              <a:buNone/>
            </a:pPr>
            <a:r>
              <a:rPr lang="en-US" sz="1200" dirty="0">
                <a:solidFill>
                  <a:srgbClr val="14233A"/>
                </a:solidFill>
              </a:rPr>
              <a:t>Each saved job shows its name, type, project, time, status (Accepted, Rejected, Open or Incomplete) and the key result.</a:t>
            </a:r>
            <a:endParaRPr lang="en-US" sz="1200" dirty="0"/>
          </a:p>
        </p:txBody>
      </p:sp>
      <p:sp>
        <p:nvSpPr>
          <p:cNvPr id="7" name="Marker 1"/>
          <p:cNvSpPr/>
          <p:nvPr/>
        </p:nvSpPr>
        <p:spPr>
          <a:xfrm>
            <a:off x="7955280" y="2148840"/>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7955280" y="214884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8394192" y="2130552"/>
            <a:ext cx="3340303" cy="329184"/>
          </a:xfrm>
          <a:prstGeom prst="rect">
            <a:avLst/>
          </a:prstGeom>
          <a:noFill/>
          <a:ln/>
        </p:spPr>
        <p:txBody>
          <a:bodyPr wrap="square" lIns="0" tIns="0" rIns="0" bIns="0" rtlCol="0" anchor="t"/>
          <a:lstStyle/>
          <a:p>
            <a:pPr indent="0" marL="0">
              <a:buNone/>
            </a:pPr>
            <a:r>
              <a:rPr lang="en-US" sz="1200" dirty="0">
                <a:solidFill>
                  <a:srgbClr val="14233A"/>
                </a:solidFill>
              </a:rPr>
              <a:t>Filter: All, Traverse or Levelling.</a:t>
            </a:r>
            <a:endParaRPr lang="en-US" sz="1200" dirty="0"/>
          </a:p>
        </p:txBody>
      </p:sp>
      <p:sp>
        <p:nvSpPr>
          <p:cNvPr id="10" name="Marker 2"/>
          <p:cNvSpPr/>
          <p:nvPr/>
        </p:nvSpPr>
        <p:spPr>
          <a:xfrm>
            <a:off x="7955280" y="2587752"/>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7955280" y="2587752"/>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8394192" y="2569464"/>
            <a:ext cx="3340303" cy="329184"/>
          </a:xfrm>
          <a:prstGeom prst="rect">
            <a:avLst/>
          </a:prstGeom>
          <a:noFill/>
          <a:ln/>
        </p:spPr>
        <p:txBody>
          <a:bodyPr wrap="square" lIns="0" tIns="0" rIns="0" bIns="0" rtlCol="0" anchor="t"/>
          <a:lstStyle/>
          <a:p>
            <a:pPr indent="0" marL="0">
              <a:buNone/>
            </a:pPr>
            <a:r>
              <a:rPr lang="en-US" sz="1200" dirty="0">
                <a:solidFill>
                  <a:srgbClr val="14233A"/>
                </a:solidFill>
              </a:rPr>
              <a:t>Search by job or project name.</a:t>
            </a:r>
            <a:endParaRPr lang="en-US" sz="1200" dirty="0"/>
          </a:p>
        </p:txBody>
      </p:sp>
      <p:sp>
        <p:nvSpPr>
          <p:cNvPr id="13" name="Marker 3"/>
          <p:cNvSpPr/>
          <p:nvPr/>
        </p:nvSpPr>
        <p:spPr>
          <a:xfrm>
            <a:off x="7955280" y="3026664"/>
            <a:ext cx="310896" cy="310896"/>
          </a:xfrm>
          <a:prstGeom prst="ellipse">
            <a:avLst/>
          </a:prstGeom>
          <a:solidFill>
            <a:srgbClr val="B8261B"/>
          </a:solidFill>
          <a:ln w="19050">
            <a:solidFill>
              <a:srgbClr val="FFFFFF"/>
            </a:solidFill>
            <a:prstDash val="solid"/>
          </a:ln>
        </p:spPr>
      </p:sp>
      <p:sp>
        <p:nvSpPr>
          <p:cNvPr id="14" name="Marker 3 number"/>
          <p:cNvSpPr txBox="1"/>
          <p:nvPr/>
        </p:nvSpPr>
        <p:spPr>
          <a:xfrm>
            <a:off x="7955280" y="3026664"/>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15" name="Point 3"/>
          <p:cNvSpPr txBox="1"/>
          <p:nvPr/>
        </p:nvSpPr>
        <p:spPr>
          <a:xfrm>
            <a:off x="8394192" y="3008376"/>
            <a:ext cx="3340303" cy="329184"/>
          </a:xfrm>
          <a:prstGeom prst="rect">
            <a:avLst/>
          </a:prstGeom>
          <a:noFill/>
          <a:ln/>
        </p:spPr>
        <p:txBody>
          <a:bodyPr wrap="square" lIns="0" tIns="0" rIns="0" bIns="0" rtlCol="0" anchor="t"/>
          <a:lstStyle/>
          <a:p>
            <a:pPr indent="0" marL="0">
              <a:buNone/>
            </a:pPr>
            <a:r>
              <a:rPr lang="en-US" sz="1200" dirty="0">
                <a:solidFill>
                  <a:srgbClr val="14233A"/>
                </a:solidFill>
              </a:rPr>
              <a:t>Open: loads the job into its tool.</a:t>
            </a:r>
            <a:endParaRPr lang="en-US" sz="1200" dirty="0"/>
          </a:p>
        </p:txBody>
      </p:sp>
      <p:sp>
        <p:nvSpPr>
          <p:cNvPr id="16" name="Marker 4"/>
          <p:cNvSpPr/>
          <p:nvPr/>
        </p:nvSpPr>
        <p:spPr>
          <a:xfrm>
            <a:off x="7955280" y="3465576"/>
            <a:ext cx="310896" cy="310896"/>
          </a:xfrm>
          <a:prstGeom prst="ellipse">
            <a:avLst/>
          </a:prstGeom>
          <a:solidFill>
            <a:srgbClr val="B8261B"/>
          </a:solidFill>
          <a:ln w="19050">
            <a:solidFill>
              <a:srgbClr val="FFFFFF"/>
            </a:solidFill>
            <a:prstDash val="solid"/>
          </a:ln>
        </p:spPr>
      </p:sp>
      <p:sp>
        <p:nvSpPr>
          <p:cNvPr id="17" name="Marker 4 number"/>
          <p:cNvSpPr txBox="1"/>
          <p:nvPr/>
        </p:nvSpPr>
        <p:spPr>
          <a:xfrm>
            <a:off x="7955280" y="346557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18" name="Point 4"/>
          <p:cNvSpPr txBox="1"/>
          <p:nvPr/>
        </p:nvSpPr>
        <p:spPr>
          <a:xfrm>
            <a:off x="8394192" y="3447288"/>
            <a:ext cx="3340303" cy="445008"/>
          </a:xfrm>
          <a:prstGeom prst="rect">
            <a:avLst/>
          </a:prstGeom>
          <a:noFill/>
          <a:ln/>
        </p:spPr>
        <p:txBody>
          <a:bodyPr wrap="square" lIns="0" tIns="0" rIns="0" bIns="0" rtlCol="0" anchor="t"/>
          <a:lstStyle/>
          <a:p>
            <a:pPr indent="0" marL="0">
              <a:buNone/>
            </a:pPr>
            <a:r>
              <a:rPr lang="en-US" sz="1200" dirty="0">
                <a:solidFill>
                  <a:srgbClr val="14233A"/>
                </a:solidFill>
              </a:rPr>
              <a:t>Share: send the job to a colleague by email.</a:t>
            </a:r>
            <a:endParaRPr lang="en-US" sz="1200" dirty="0"/>
          </a:p>
        </p:txBody>
      </p:sp>
      <p:sp>
        <p:nvSpPr>
          <p:cNvPr id="19" name="Marker 5"/>
          <p:cNvSpPr/>
          <p:nvPr/>
        </p:nvSpPr>
        <p:spPr>
          <a:xfrm>
            <a:off x="7955280" y="4020312"/>
            <a:ext cx="310896" cy="310896"/>
          </a:xfrm>
          <a:prstGeom prst="ellipse">
            <a:avLst/>
          </a:prstGeom>
          <a:solidFill>
            <a:srgbClr val="B8261B"/>
          </a:solidFill>
          <a:ln w="19050">
            <a:solidFill>
              <a:srgbClr val="FFFFFF"/>
            </a:solidFill>
            <a:prstDash val="solid"/>
          </a:ln>
        </p:spPr>
      </p:sp>
      <p:sp>
        <p:nvSpPr>
          <p:cNvPr id="20" name="Marker 5 number"/>
          <p:cNvSpPr txBox="1"/>
          <p:nvPr/>
        </p:nvSpPr>
        <p:spPr>
          <a:xfrm>
            <a:off x="7955280" y="4020312"/>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5</a:t>
            </a:r>
            <a:endParaRPr lang="en-US" sz="1200" dirty="0"/>
          </a:p>
        </p:txBody>
      </p:sp>
      <p:sp>
        <p:nvSpPr>
          <p:cNvPr id="21" name="Point 5"/>
          <p:cNvSpPr txBox="1"/>
          <p:nvPr/>
        </p:nvSpPr>
        <p:spPr>
          <a:xfrm>
            <a:off x="8394192" y="4002024"/>
            <a:ext cx="3340303" cy="329184"/>
          </a:xfrm>
          <a:prstGeom prst="rect">
            <a:avLst/>
          </a:prstGeom>
          <a:noFill/>
          <a:ln/>
        </p:spPr>
        <p:txBody>
          <a:bodyPr wrap="square" lIns="0" tIns="0" rIns="0" bIns="0" rtlCol="0" anchor="t"/>
          <a:lstStyle/>
          <a:p>
            <a:pPr indent="0" marL="0">
              <a:buNone/>
            </a:pPr>
            <a:r>
              <a:rPr lang="en-US" sz="1200" dirty="0">
                <a:solidFill>
                  <a:srgbClr val="14233A"/>
                </a:solidFill>
              </a:rPr>
              <a:t>Copy: makes a duplicate you can change.</a:t>
            </a:r>
            <a:endParaRPr lang="en-US" sz="1200" dirty="0"/>
          </a:p>
        </p:txBody>
      </p:sp>
      <p:sp>
        <p:nvSpPr>
          <p:cNvPr id="22" name="Marker 6"/>
          <p:cNvSpPr/>
          <p:nvPr/>
        </p:nvSpPr>
        <p:spPr>
          <a:xfrm>
            <a:off x="7955280" y="4459224"/>
            <a:ext cx="310896" cy="310896"/>
          </a:xfrm>
          <a:prstGeom prst="ellipse">
            <a:avLst/>
          </a:prstGeom>
          <a:solidFill>
            <a:srgbClr val="B8261B"/>
          </a:solidFill>
          <a:ln w="19050">
            <a:solidFill>
              <a:srgbClr val="FFFFFF"/>
            </a:solidFill>
            <a:prstDash val="solid"/>
          </a:ln>
        </p:spPr>
      </p:sp>
      <p:sp>
        <p:nvSpPr>
          <p:cNvPr id="23" name="Marker 6 number"/>
          <p:cNvSpPr txBox="1"/>
          <p:nvPr/>
        </p:nvSpPr>
        <p:spPr>
          <a:xfrm>
            <a:off x="7955280" y="4459224"/>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6</a:t>
            </a:r>
            <a:endParaRPr lang="en-US" sz="1200" dirty="0"/>
          </a:p>
        </p:txBody>
      </p:sp>
      <p:sp>
        <p:nvSpPr>
          <p:cNvPr id="24" name="Point 6"/>
          <p:cNvSpPr txBox="1"/>
          <p:nvPr/>
        </p:nvSpPr>
        <p:spPr>
          <a:xfrm>
            <a:off x="8394192" y="4440936"/>
            <a:ext cx="3340303" cy="329184"/>
          </a:xfrm>
          <a:prstGeom prst="rect">
            <a:avLst/>
          </a:prstGeom>
          <a:noFill/>
          <a:ln/>
        </p:spPr>
        <p:txBody>
          <a:bodyPr wrap="square" lIns="0" tIns="0" rIns="0" bIns="0" rtlCol="0" anchor="t"/>
          <a:lstStyle/>
          <a:p>
            <a:pPr indent="0" marL="0">
              <a:buNone/>
            </a:pPr>
            <a:r>
              <a:rPr lang="en-US" sz="1200" dirty="0">
                <a:solidFill>
                  <a:srgbClr val="14233A"/>
                </a:solidFill>
              </a:rPr>
              <a:t>Delete: asks you to confirm first.</a:t>
            </a:r>
            <a:endParaRPr lang="en-US" sz="1200" dirty="0"/>
          </a:p>
        </p:txBody>
      </p:sp>
      <p:sp>
        <p:nvSpPr>
          <p:cNvPr id="25" name="Marker 7"/>
          <p:cNvSpPr/>
          <p:nvPr/>
        </p:nvSpPr>
        <p:spPr>
          <a:xfrm>
            <a:off x="7955280" y="4898136"/>
            <a:ext cx="310896" cy="310896"/>
          </a:xfrm>
          <a:prstGeom prst="ellipse">
            <a:avLst/>
          </a:prstGeom>
          <a:solidFill>
            <a:srgbClr val="B8261B"/>
          </a:solidFill>
          <a:ln w="19050">
            <a:solidFill>
              <a:srgbClr val="FFFFFF"/>
            </a:solidFill>
            <a:prstDash val="solid"/>
          </a:ln>
        </p:spPr>
      </p:sp>
      <p:sp>
        <p:nvSpPr>
          <p:cNvPr id="26" name="Marker 7 number"/>
          <p:cNvSpPr txBox="1"/>
          <p:nvPr/>
        </p:nvSpPr>
        <p:spPr>
          <a:xfrm>
            <a:off x="7955280" y="489813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7</a:t>
            </a:r>
            <a:endParaRPr lang="en-US" sz="1200" dirty="0"/>
          </a:p>
        </p:txBody>
      </p:sp>
      <p:sp>
        <p:nvSpPr>
          <p:cNvPr id="27" name="Point 7"/>
          <p:cNvSpPr txBox="1"/>
          <p:nvPr/>
        </p:nvSpPr>
        <p:spPr>
          <a:xfrm>
            <a:off x="8394192" y="4879848"/>
            <a:ext cx="3340303" cy="445008"/>
          </a:xfrm>
          <a:prstGeom prst="rect">
            <a:avLst/>
          </a:prstGeom>
          <a:noFill/>
          <a:ln/>
        </p:spPr>
        <p:txBody>
          <a:bodyPr wrap="square" lIns="0" tIns="0" rIns="0" bIns="0" rtlCol="0" anchor="t"/>
          <a:lstStyle/>
          <a:p>
            <a:pPr indent="0" marL="0">
              <a:buNone/>
            </a:pPr>
            <a:r>
              <a:rPr lang="en-US" sz="1200" dirty="0">
                <a:solidFill>
                  <a:srgbClr val="14233A"/>
                </a:solidFill>
              </a:rPr>
              <a:t>Shared with me: jobs colleagues have shared with you.</a:t>
            </a:r>
            <a:endParaRPr lang="en-US" sz="1200" dirty="0"/>
          </a:p>
        </p:txBody>
      </p:sp>
      <p:sp>
        <p:nvSpPr>
          <p:cNvPr id="28" name="Tip box"/>
          <p:cNvSpPr/>
          <p:nvPr/>
        </p:nvSpPr>
        <p:spPr>
          <a:xfrm>
            <a:off x="7955280" y="5480304"/>
            <a:ext cx="3779215" cy="615188"/>
          </a:xfrm>
          <a:prstGeom prst="roundRect">
            <a:avLst>
              <a:gd name="adj" fmla="val 11891"/>
            </a:avLst>
          </a:prstGeom>
          <a:solidFill>
            <a:srgbClr val="F5EAD0"/>
          </a:solidFill>
          <a:ln w="12700">
            <a:solidFill>
              <a:srgbClr val="E0C98A"/>
            </a:solidFill>
            <a:prstDash val="solid"/>
          </a:ln>
        </p:spPr>
      </p:sp>
      <p:sp>
        <p:nvSpPr>
          <p:cNvPr id="29" name="Tip"/>
          <p:cNvSpPr txBox="1"/>
          <p:nvPr/>
        </p:nvSpPr>
        <p:spPr>
          <a:xfrm>
            <a:off x="8092440" y="5571744"/>
            <a:ext cx="3504895" cy="432308"/>
          </a:xfrm>
          <a:prstGeom prst="rect">
            <a:avLst/>
          </a:prstGeom>
          <a:noFill/>
          <a:ln/>
        </p:spPr>
        <p:txBody>
          <a:bodyPr wrap="square" lIns="0" tIns="0" rIns="0" bIns="0" rtlCol="0" anchor="t"/>
          <a:lstStyle/>
          <a:p>
            <a:pPr indent="0" marL="0">
              <a:buNone/>
            </a:pPr>
            <a:r>
              <a:rPr lang="en-US" sz="1100" b="1" dirty="0">
                <a:solidFill>
                  <a:srgbClr val="7A5C14"/>
                </a:solidFill>
              </a:rPr>
              <a:t>Tip. </a:t>
            </a:r>
            <a:pPr indent="0" marL="0">
              <a:buNone/>
            </a:pPr>
            <a:r>
              <a:rPr lang="en-US" sz="1100" dirty="0">
                <a:solidFill>
                  <a:srgbClr val="14233A"/>
                </a:solidFill>
              </a:rPr>
              <a:t>The Activity chart shows how many jobs you saved or edited on each of the last 7 days.</a:t>
            </a:r>
            <a:endParaRPr lang="en-US" sz="11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1" type="body" hasCustomPrompt="1"/>
          </p:nvPr>
        </p:nvSpPr>
        <p:spPr>
          <a:xfrm>
            <a:off x="731520" y="1188720"/>
            <a:ext cx="2743200" cy="1280160"/>
          </a:xfrm>
          <a:prstGeom prst="rect">
            <a:avLst/>
          </a:prstGeom>
          <a:noFill/>
          <a:ln/>
        </p:spPr>
        <p:txBody>
          <a:bodyPr wrap="square" lIns="0" tIns="0" rIns="0" bIns="0" rtlCol="0"/>
          <a:lstStyle/>
          <a:p>
            <a:pPr algn="l" indent="0" marL="0">
              <a:buNone/>
            </a:pPr>
            <a:r>
              <a:rPr lang="en-US" sz="7200" b="1" dirty="0">
                <a:solidFill>
                  <a:srgbClr val="D7B35E"/>
                </a:solidFill>
                <a:latin typeface="Cambria" pitchFamily="34" charset="0"/>
                <a:ea typeface="Cambria" pitchFamily="34" charset="-122"/>
                <a:cs typeface="Cambria" pitchFamily="34" charset="-120"/>
              </a:rPr>
              <a:t>04</a:t>
            </a:r>
            <a:endParaRPr lang="en-US" sz="7200" dirty="0"/>
          </a:p>
        </p:txBody>
      </p:sp>
      <p:sp>
        <p:nvSpPr>
          <p:cNvPr id="3" name="Text 0"/>
          <p:cNvSpPr/>
          <p:nvPr>
            <p:ph idx="102" type="title" hasCustomPrompt="1"/>
          </p:nvPr>
        </p:nvSpPr>
        <p:spPr>
          <a:xfrm>
            <a:off x="731520" y="2651760"/>
            <a:ext cx="7498080" cy="1188720"/>
          </a:xfrm>
          <a:prstGeom prst="rect">
            <a:avLst/>
          </a:prstGeom>
          <a:noFill/>
          <a:ln/>
        </p:spPr>
        <p:txBody>
          <a:bodyPr wrap="square" lIns="0" tIns="0" rIns="0" bIns="0" rtlCol="0" anchor="t"/>
          <a:lstStyle/>
          <a:p>
            <a:pPr algn="l" indent="0" marL="0">
              <a:buNone/>
            </a:pPr>
            <a:r>
              <a:rPr lang="en-US" sz="4400" dirty="0">
                <a:solidFill>
                  <a:srgbClr val="EFE6D2"/>
                </a:solidFill>
                <a:latin typeface="Cambria" pitchFamily="34" charset="0"/>
                <a:ea typeface="Cambria" pitchFamily="34" charset="-122"/>
                <a:cs typeface="Cambria" pitchFamily="34" charset="-120"/>
              </a:rPr>
              <a:t>Coordinate traverse</a:t>
            </a:r>
            <a:endParaRPr lang="en-US" sz="4400" dirty="0"/>
          </a:p>
        </p:txBody>
      </p:sp>
      <p:sp>
        <p:nvSpPr>
          <p:cNvPr id="4" name="Text 0"/>
          <p:cNvSpPr/>
          <p:nvPr>
            <p:ph idx="103" type="body" hasCustomPrompt="1"/>
          </p:nvPr>
        </p:nvSpPr>
        <p:spPr>
          <a:xfrm>
            <a:off x="731520" y="3977640"/>
            <a:ext cx="6949440" cy="1280160"/>
          </a:xfrm>
          <a:prstGeom prst="rect">
            <a:avLst/>
          </a:prstGeom>
          <a:noFill/>
          <a:ln/>
        </p:spPr>
        <p:txBody>
          <a:bodyPr wrap="square" lIns="0" tIns="0" rIns="0" bIns="0" rtlCol="0" anchor="t"/>
          <a:lstStyle/>
          <a:p>
            <a:pPr algn="l" indent="0" marL="0">
              <a:buNone/>
            </a:pPr>
            <a:r>
              <a:rPr lang="en-US" sz="1800" dirty="0">
                <a:solidFill>
                  <a:srgbClr val="B9C4D6"/>
                </a:solidFill>
              </a:rPr>
              <a:t>Enter the coordinates measured on site, close on a known point, choose the method and read the result.</a:t>
            </a:r>
            <a:endParaRPr lang="en-US" sz="18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Job name and report details</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4.1  ·  COORDINATE TRAVERSE</a:t>
            </a:r>
            <a:endParaRPr lang="en-US" sz="1200" dirty="0"/>
          </a:p>
        </p:txBody>
      </p:sp>
      <p:sp>
        <p:nvSpPr>
          <p:cNvPr id="4" name="Screenshot frame"/>
          <p:cNvSpPr/>
          <p:nvPr/>
        </p:nvSpPr>
        <p:spPr>
          <a:xfrm>
            <a:off x="420624" y="1289304"/>
            <a:ext cx="7651174" cy="1901952"/>
          </a:xfrm>
          <a:prstGeom prst="roundRect">
            <a:avLst>
              <a:gd name="adj" fmla="val 288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Job name and report details">    </p:cNvPr>
          <p:cNvPicPr>
            <a:picLocks noChangeAspect="1"/>
          </p:cNvPicPr>
          <p:nvPr/>
        </p:nvPicPr>
        <p:blipFill>
          <a:blip r:embed="rId1"/>
          <a:stretch>
            <a:fillRect/>
          </a:stretch>
        </p:blipFill>
        <p:spPr>
          <a:xfrm>
            <a:off x="457200" y="1325880"/>
            <a:ext cx="7578022" cy="1828800"/>
          </a:xfrm>
          <a:prstGeom prst="rect">
            <a:avLst/>
          </a:prstGeom>
        </p:spPr>
      </p:pic>
      <p:sp>
        <p:nvSpPr>
          <p:cNvPr id="6" name="Intro"/>
          <p:cNvSpPr txBox="1"/>
          <p:nvPr/>
        </p:nvSpPr>
        <p:spPr>
          <a:xfrm>
            <a:off x="457200" y="3566160"/>
            <a:ext cx="11274552" cy="342138"/>
          </a:xfrm>
          <a:prstGeom prst="rect">
            <a:avLst/>
          </a:prstGeom>
          <a:noFill/>
          <a:ln/>
        </p:spPr>
        <p:txBody>
          <a:bodyPr wrap="square" lIns="0" tIns="0" rIns="0" bIns="0" rtlCol="0" anchor="t"/>
          <a:lstStyle/>
          <a:p>
            <a:pPr indent="0" marL="0">
              <a:buNone/>
            </a:pPr>
            <a:r>
              <a:rPr lang="en-US" sz="1500" dirty="0">
                <a:solidFill>
                  <a:srgbClr val="14233A"/>
                </a:solidFill>
              </a:rPr>
              <a:t>Open Traverse from the section bar. Start at the top.</a:t>
            </a:r>
            <a:endParaRPr lang="en-US" sz="1500" dirty="0"/>
          </a:p>
        </p:txBody>
      </p:sp>
      <p:sp>
        <p:nvSpPr>
          <p:cNvPr id="7" name="Marker 1"/>
          <p:cNvSpPr/>
          <p:nvPr/>
        </p:nvSpPr>
        <p:spPr>
          <a:xfrm>
            <a:off x="457200" y="406374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457200" y="406374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896112" y="4045458"/>
            <a:ext cx="10835640" cy="329184"/>
          </a:xfrm>
          <a:prstGeom prst="rect">
            <a:avLst/>
          </a:prstGeom>
          <a:noFill/>
          <a:ln/>
        </p:spPr>
        <p:txBody>
          <a:bodyPr wrap="square" lIns="0" tIns="0" rIns="0" bIns="0" rtlCol="0" anchor="t"/>
          <a:lstStyle/>
          <a:p>
            <a:pPr indent="0" marL="0">
              <a:buNone/>
            </a:pPr>
            <a:r>
              <a:rPr lang="en-US" sz="1500" dirty="0">
                <a:solidFill>
                  <a:srgbClr val="14233A"/>
                </a:solidFill>
              </a:rPr>
              <a:t>Report details: project, location, surveyor, checked by, instrument and date. They print on the PDF report.</a:t>
            </a:r>
            <a:endParaRPr lang="en-US" sz="1500" dirty="0"/>
          </a:p>
        </p:txBody>
      </p:sp>
      <p:sp>
        <p:nvSpPr>
          <p:cNvPr id="10" name="Marker 2"/>
          <p:cNvSpPr/>
          <p:nvPr/>
        </p:nvSpPr>
        <p:spPr>
          <a:xfrm>
            <a:off x="457200" y="4502658"/>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457200" y="450265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896112" y="4484370"/>
            <a:ext cx="10835640" cy="329184"/>
          </a:xfrm>
          <a:prstGeom prst="rect">
            <a:avLst/>
          </a:prstGeom>
          <a:noFill/>
          <a:ln/>
        </p:spPr>
        <p:txBody>
          <a:bodyPr wrap="square" lIns="0" tIns="0" rIns="0" bIns="0" rtlCol="0" anchor="t"/>
          <a:lstStyle/>
          <a:p>
            <a:pPr indent="0" marL="0">
              <a:buNone/>
            </a:pPr>
            <a:r>
              <a:rPr lang="en-US" sz="1500" dirty="0">
                <a:solidFill>
                  <a:srgbClr val="14233A"/>
                </a:solidFill>
              </a:rPr>
              <a:t>Job name, for example "Al Khor TP loop 1".</a:t>
            </a:r>
            <a:endParaRPr lang="en-US" sz="1500" dirty="0"/>
          </a:p>
        </p:txBody>
      </p:sp>
      <p:sp>
        <p:nvSpPr>
          <p:cNvPr id="13" name="Marker 3"/>
          <p:cNvSpPr/>
          <p:nvPr/>
        </p:nvSpPr>
        <p:spPr>
          <a:xfrm>
            <a:off x="457200" y="4941570"/>
            <a:ext cx="310896" cy="310896"/>
          </a:xfrm>
          <a:prstGeom prst="ellipse">
            <a:avLst/>
          </a:prstGeom>
          <a:solidFill>
            <a:srgbClr val="B8261B"/>
          </a:solidFill>
          <a:ln w="19050">
            <a:solidFill>
              <a:srgbClr val="FFFFFF"/>
            </a:solidFill>
            <a:prstDash val="solid"/>
          </a:ln>
        </p:spPr>
      </p:sp>
      <p:sp>
        <p:nvSpPr>
          <p:cNvPr id="14" name="Marker 3 number"/>
          <p:cNvSpPr txBox="1"/>
          <p:nvPr/>
        </p:nvSpPr>
        <p:spPr>
          <a:xfrm>
            <a:off x="457200" y="494157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15" name="Point 3"/>
          <p:cNvSpPr txBox="1"/>
          <p:nvPr/>
        </p:nvSpPr>
        <p:spPr>
          <a:xfrm>
            <a:off x="896112" y="4923282"/>
            <a:ext cx="10835640" cy="329184"/>
          </a:xfrm>
          <a:prstGeom prst="rect">
            <a:avLst/>
          </a:prstGeom>
          <a:noFill/>
          <a:ln/>
        </p:spPr>
        <p:txBody>
          <a:bodyPr wrap="square" lIns="0" tIns="0" rIns="0" bIns="0" rtlCol="0" anchor="t"/>
          <a:lstStyle/>
          <a:p>
            <a:pPr indent="0" marL="0">
              <a:buNone/>
            </a:pPr>
            <a:r>
              <a:rPr lang="en-US" sz="1500" dirty="0">
                <a:solidFill>
                  <a:srgbClr val="14233A"/>
                </a:solidFill>
              </a:rPr>
              <a:t>Save: stores the job in your dashboard. Save as new keeps the old one and makes another.</a:t>
            </a:r>
            <a:endParaRPr lang="en-US" sz="1500" dirty="0"/>
          </a:p>
        </p:txBody>
      </p:sp>
      <p:sp>
        <p:nvSpPr>
          <p:cNvPr id="16" name="Marker 4"/>
          <p:cNvSpPr/>
          <p:nvPr/>
        </p:nvSpPr>
        <p:spPr>
          <a:xfrm>
            <a:off x="457200" y="5380482"/>
            <a:ext cx="310896" cy="310896"/>
          </a:xfrm>
          <a:prstGeom prst="ellipse">
            <a:avLst/>
          </a:prstGeom>
          <a:solidFill>
            <a:srgbClr val="B8261B"/>
          </a:solidFill>
          <a:ln w="19050">
            <a:solidFill>
              <a:srgbClr val="FFFFFF"/>
            </a:solidFill>
            <a:prstDash val="solid"/>
          </a:ln>
        </p:spPr>
      </p:sp>
      <p:sp>
        <p:nvSpPr>
          <p:cNvPr id="17" name="Marker 4 number"/>
          <p:cNvSpPr txBox="1"/>
          <p:nvPr/>
        </p:nvSpPr>
        <p:spPr>
          <a:xfrm>
            <a:off x="457200" y="5380482"/>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18" name="Point 4"/>
          <p:cNvSpPr txBox="1"/>
          <p:nvPr/>
        </p:nvSpPr>
        <p:spPr>
          <a:xfrm>
            <a:off x="896112" y="5362194"/>
            <a:ext cx="10835640" cy="329184"/>
          </a:xfrm>
          <a:prstGeom prst="rect">
            <a:avLst/>
          </a:prstGeom>
          <a:noFill/>
          <a:ln/>
        </p:spPr>
        <p:txBody>
          <a:bodyPr wrap="square" lIns="0" tIns="0" rIns="0" bIns="0" rtlCol="0" anchor="t"/>
          <a:lstStyle/>
          <a:p>
            <a:pPr indent="0" marL="0">
              <a:buNone/>
            </a:pPr>
            <a:r>
              <a:rPr lang="en-US" sz="1500" dirty="0">
                <a:solidFill>
                  <a:srgbClr val="14233A"/>
                </a:solidFill>
              </a:rPr>
              <a:t>Example: loads a worked example to try the tool.</a:t>
            </a:r>
            <a:endParaRPr lang="en-US" sz="1500" dirty="0"/>
          </a:p>
        </p:txBody>
      </p:sp>
      <p:sp>
        <p:nvSpPr>
          <p:cNvPr id="19" name="Marker 5"/>
          <p:cNvSpPr/>
          <p:nvPr/>
        </p:nvSpPr>
        <p:spPr>
          <a:xfrm>
            <a:off x="457200" y="5819394"/>
            <a:ext cx="310896" cy="310896"/>
          </a:xfrm>
          <a:prstGeom prst="ellipse">
            <a:avLst/>
          </a:prstGeom>
          <a:solidFill>
            <a:srgbClr val="B8261B"/>
          </a:solidFill>
          <a:ln w="19050">
            <a:solidFill>
              <a:srgbClr val="FFFFFF"/>
            </a:solidFill>
            <a:prstDash val="solid"/>
          </a:ln>
        </p:spPr>
      </p:sp>
      <p:sp>
        <p:nvSpPr>
          <p:cNvPr id="20" name="Marker 5 number"/>
          <p:cNvSpPr txBox="1"/>
          <p:nvPr/>
        </p:nvSpPr>
        <p:spPr>
          <a:xfrm>
            <a:off x="457200" y="5819394"/>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5</a:t>
            </a:r>
            <a:endParaRPr lang="en-US" sz="1200" dirty="0"/>
          </a:p>
        </p:txBody>
      </p:sp>
      <p:sp>
        <p:nvSpPr>
          <p:cNvPr id="21" name="Point 5"/>
          <p:cNvSpPr txBox="1"/>
          <p:nvPr/>
        </p:nvSpPr>
        <p:spPr>
          <a:xfrm>
            <a:off x="896112" y="5801106"/>
            <a:ext cx="10835640" cy="329184"/>
          </a:xfrm>
          <a:prstGeom prst="rect">
            <a:avLst/>
          </a:prstGeom>
          <a:noFill/>
          <a:ln/>
        </p:spPr>
        <p:txBody>
          <a:bodyPr wrap="square" lIns="0" tIns="0" rIns="0" bIns="0" rtlCol="0" anchor="t"/>
          <a:lstStyle/>
          <a:p>
            <a:pPr indent="0" marL="0">
              <a:buNone/>
            </a:pPr>
            <a:r>
              <a:rPr lang="en-US" sz="1500" dirty="0">
                <a:solidFill>
                  <a:srgbClr val="14233A"/>
                </a:solidFill>
              </a:rPr>
              <a:t>New: clears the screen for a new traverse (asks to confirm).</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Step 1: known points</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4.2  ·  COORDINATE TRAVERSE</a:t>
            </a:r>
            <a:endParaRPr lang="en-US" sz="1200" dirty="0"/>
          </a:p>
        </p:txBody>
      </p:sp>
      <p:sp>
        <p:nvSpPr>
          <p:cNvPr id="4" name="Screenshot frame"/>
          <p:cNvSpPr/>
          <p:nvPr/>
        </p:nvSpPr>
        <p:spPr>
          <a:xfrm>
            <a:off x="420624" y="1289304"/>
            <a:ext cx="7159752" cy="3837908"/>
          </a:xfrm>
          <a:prstGeom prst="roundRect">
            <a:avLst>
              <a:gd name="adj" fmla="val 1430"/>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Step 1: known points">    </p:cNvPr>
          <p:cNvPicPr>
            <a:picLocks noChangeAspect="1"/>
          </p:cNvPicPr>
          <p:nvPr/>
        </p:nvPicPr>
        <p:blipFill>
          <a:blip r:embed="rId1"/>
          <a:stretch>
            <a:fillRect/>
          </a:stretch>
        </p:blipFill>
        <p:spPr>
          <a:xfrm>
            <a:off x="457200" y="1325880"/>
            <a:ext cx="7086600" cy="3764756"/>
          </a:xfrm>
          <a:prstGeom prst="rect">
            <a:avLst/>
          </a:prstGeom>
        </p:spPr>
      </p:pic>
      <p:sp>
        <p:nvSpPr>
          <p:cNvPr id="6" name="Intro"/>
          <p:cNvSpPr txBox="1"/>
          <p:nvPr/>
        </p:nvSpPr>
        <p:spPr>
          <a:xfrm>
            <a:off x="7955280" y="1325880"/>
            <a:ext cx="3779215" cy="481584"/>
          </a:xfrm>
          <a:prstGeom prst="rect">
            <a:avLst/>
          </a:prstGeom>
          <a:noFill/>
          <a:ln/>
        </p:spPr>
        <p:txBody>
          <a:bodyPr wrap="square" lIns="0" tIns="0" rIns="0" bIns="0" rtlCol="0" anchor="t"/>
          <a:lstStyle/>
          <a:p>
            <a:pPr indent="0" marL="0">
              <a:buNone/>
            </a:pPr>
            <a:r>
              <a:rPr lang="en-US" sz="1200" dirty="0">
                <a:solidFill>
                  <a:srgbClr val="14233A"/>
                </a:solidFill>
              </a:rPr>
              <a:t>Choose the traverse type, then type the known coordinates.</a:t>
            </a:r>
            <a:endParaRPr lang="en-US" sz="1200" dirty="0"/>
          </a:p>
        </p:txBody>
      </p:sp>
      <p:sp>
        <p:nvSpPr>
          <p:cNvPr id="7" name="Marker 1"/>
          <p:cNvSpPr/>
          <p:nvPr/>
        </p:nvSpPr>
        <p:spPr>
          <a:xfrm>
            <a:off x="7955280" y="1962912"/>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7955280" y="1962912"/>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8394192" y="1944624"/>
            <a:ext cx="3340303" cy="445008"/>
          </a:xfrm>
          <a:prstGeom prst="rect">
            <a:avLst/>
          </a:prstGeom>
          <a:noFill/>
          <a:ln/>
        </p:spPr>
        <p:txBody>
          <a:bodyPr wrap="square" lIns="0" tIns="0" rIns="0" bIns="0" rtlCol="0" anchor="t"/>
          <a:lstStyle/>
          <a:p>
            <a:pPr indent="0" marL="0">
              <a:buNone/>
            </a:pPr>
            <a:r>
              <a:rPr lang="en-US" sz="1200" dirty="0">
                <a:solidFill>
                  <a:srgbClr val="14233A"/>
                </a:solidFill>
              </a:rPr>
              <a:t>Closed traverse: you finish on a known point, so the error is checked and adjusted.</a:t>
            </a:r>
            <a:endParaRPr lang="en-US" sz="1200" dirty="0"/>
          </a:p>
        </p:txBody>
      </p:sp>
      <p:sp>
        <p:nvSpPr>
          <p:cNvPr id="10" name="Marker 2"/>
          <p:cNvSpPr/>
          <p:nvPr/>
        </p:nvSpPr>
        <p:spPr>
          <a:xfrm>
            <a:off x="7955280" y="2517648"/>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7955280" y="251764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8394192" y="2499360"/>
            <a:ext cx="3340303" cy="445008"/>
          </a:xfrm>
          <a:prstGeom prst="rect">
            <a:avLst/>
          </a:prstGeom>
          <a:noFill/>
          <a:ln/>
        </p:spPr>
        <p:txBody>
          <a:bodyPr wrap="square" lIns="0" tIns="0" rIns="0" bIns="0" rtlCol="0" anchor="t"/>
          <a:lstStyle/>
          <a:p>
            <a:pPr indent="0" marL="0">
              <a:buNone/>
            </a:pPr>
            <a:r>
              <a:rPr lang="en-US" sz="1200" dirty="0">
                <a:solidFill>
                  <a:srgbClr val="14233A"/>
                </a:solidFill>
              </a:rPr>
              <a:t>Open traverse: no closing point; coordinates are listed as measured, without a check.</a:t>
            </a:r>
            <a:endParaRPr lang="en-US" sz="1200" dirty="0"/>
          </a:p>
        </p:txBody>
      </p:sp>
      <p:sp>
        <p:nvSpPr>
          <p:cNvPr id="13" name="Marker 3"/>
          <p:cNvSpPr/>
          <p:nvPr/>
        </p:nvSpPr>
        <p:spPr>
          <a:xfrm>
            <a:off x="7955280" y="3072384"/>
            <a:ext cx="310896" cy="310896"/>
          </a:xfrm>
          <a:prstGeom prst="ellipse">
            <a:avLst/>
          </a:prstGeom>
          <a:solidFill>
            <a:srgbClr val="B8261B"/>
          </a:solidFill>
          <a:ln w="19050">
            <a:solidFill>
              <a:srgbClr val="FFFFFF"/>
            </a:solidFill>
            <a:prstDash val="solid"/>
          </a:ln>
        </p:spPr>
      </p:sp>
      <p:sp>
        <p:nvSpPr>
          <p:cNvPr id="14" name="Marker 3 number"/>
          <p:cNvSpPr txBox="1"/>
          <p:nvPr/>
        </p:nvSpPr>
        <p:spPr>
          <a:xfrm>
            <a:off x="7955280" y="3072384"/>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15" name="Point 3"/>
          <p:cNvSpPr txBox="1"/>
          <p:nvPr/>
        </p:nvSpPr>
        <p:spPr>
          <a:xfrm>
            <a:off x="8394192" y="3054096"/>
            <a:ext cx="3340303" cy="445008"/>
          </a:xfrm>
          <a:prstGeom prst="rect">
            <a:avLst/>
          </a:prstGeom>
          <a:noFill/>
          <a:ln/>
        </p:spPr>
        <p:txBody>
          <a:bodyPr wrap="square" lIns="0" tIns="0" rIns="0" bIns="0" rtlCol="0" anchor="t"/>
          <a:lstStyle/>
          <a:p>
            <a:pPr indent="0" marL="0">
              <a:buNone/>
            </a:pPr>
            <a:r>
              <a:rPr lang="en-US" sz="1200" dirty="0">
                <a:solidFill>
                  <a:srgbClr val="14233A"/>
                </a:solidFill>
              </a:rPr>
              <a:t>Station point: where the instrument starts (name, Easting, Northing).</a:t>
            </a:r>
            <a:endParaRPr lang="en-US" sz="1200" dirty="0"/>
          </a:p>
        </p:txBody>
      </p:sp>
      <p:sp>
        <p:nvSpPr>
          <p:cNvPr id="16" name="Marker 4"/>
          <p:cNvSpPr/>
          <p:nvPr/>
        </p:nvSpPr>
        <p:spPr>
          <a:xfrm>
            <a:off x="7955280" y="3627120"/>
            <a:ext cx="310896" cy="310896"/>
          </a:xfrm>
          <a:prstGeom prst="ellipse">
            <a:avLst/>
          </a:prstGeom>
          <a:solidFill>
            <a:srgbClr val="B8261B"/>
          </a:solidFill>
          <a:ln w="19050">
            <a:solidFill>
              <a:srgbClr val="FFFFFF"/>
            </a:solidFill>
            <a:prstDash val="solid"/>
          </a:ln>
        </p:spPr>
      </p:sp>
      <p:sp>
        <p:nvSpPr>
          <p:cNvPr id="17" name="Marker 4 number"/>
          <p:cNvSpPr txBox="1"/>
          <p:nvPr/>
        </p:nvSpPr>
        <p:spPr>
          <a:xfrm>
            <a:off x="7955280" y="362712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18" name="Point 4"/>
          <p:cNvSpPr txBox="1"/>
          <p:nvPr/>
        </p:nvSpPr>
        <p:spPr>
          <a:xfrm>
            <a:off x="8394192" y="3608832"/>
            <a:ext cx="3340303" cy="445008"/>
          </a:xfrm>
          <a:prstGeom prst="rect">
            <a:avLst/>
          </a:prstGeom>
          <a:noFill/>
          <a:ln/>
        </p:spPr>
        <p:txBody>
          <a:bodyPr wrap="square" lIns="0" tIns="0" rIns="0" bIns="0" rtlCol="0" anchor="t"/>
          <a:lstStyle/>
          <a:p>
            <a:pPr indent="0" marL="0">
              <a:buNone/>
            </a:pPr>
            <a:r>
              <a:rPr lang="en-US" sz="1200" dirty="0">
                <a:solidFill>
                  <a:srgbClr val="14233A"/>
                </a:solidFill>
              </a:rPr>
              <a:t>Backsight point: the known reference point you sighted (name, Easting, Northing).</a:t>
            </a:r>
            <a:endParaRPr lang="en-US" sz="1200" dirty="0"/>
          </a:p>
        </p:txBody>
      </p:sp>
      <p:sp>
        <p:nvSpPr>
          <p:cNvPr id="19" name="Marker 5"/>
          <p:cNvSpPr/>
          <p:nvPr/>
        </p:nvSpPr>
        <p:spPr>
          <a:xfrm>
            <a:off x="7955280" y="4181856"/>
            <a:ext cx="310896" cy="310896"/>
          </a:xfrm>
          <a:prstGeom prst="ellipse">
            <a:avLst/>
          </a:prstGeom>
          <a:solidFill>
            <a:srgbClr val="B8261B"/>
          </a:solidFill>
          <a:ln w="19050">
            <a:solidFill>
              <a:srgbClr val="FFFFFF"/>
            </a:solidFill>
            <a:prstDash val="solid"/>
          </a:ln>
        </p:spPr>
      </p:sp>
      <p:sp>
        <p:nvSpPr>
          <p:cNvPr id="20" name="Marker 5 number"/>
          <p:cNvSpPr txBox="1"/>
          <p:nvPr/>
        </p:nvSpPr>
        <p:spPr>
          <a:xfrm>
            <a:off x="7955280" y="418185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5</a:t>
            </a:r>
            <a:endParaRPr lang="en-US" sz="1200" dirty="0"/>
          </a:p>
        </p:txBody>
      </p:sp>
      <p:sp>
        <p:nvSpPr>
          <p:cNvPr id="21" name="Point 5"/>
          <p:cNvSpPr txBox="1"/>
          <p:nvPr/>
        </p:nvSpPr>
        <p:spPr>
          <a:xfrm>
            <a:off x="8394192" y="4163568"/>
            <a:ext cx="3340303" cy="445008"/>
          </a:xfrm>
          <a:prstGeom prst="rect">
            <a:avLst/>
          </a:prstGeom>
          <a:noFill/>
          <a:ln/>
        </p:spPr>
        <p:txBody>
          <a:bodyPr wrap="square" lIns="0" tIns="0" rIns="0" bIns="0" rtlCol="0" anchor="t"/>
          <a:lstStyle/>
          <a:p>
            <a:pPr indent="0" marL="0">
              <a:buNone/>
            </a:pPr>
            <a:r>
              <a:rPr lang="en-US" sz="1200" dirty="0">
                <a:solidFill>
                  <a:srgbClr val="14233A"/>
                </a:solidFill>
              </a:rPr>
              <a:t>Closing point: the known point you finish on, with its known coordinates.</a:t>
            </a:r>
            <a:endParaRPr lang="en-US" sz="1200" dirty="0"/>
          </a:p>
        </p:txBody>
      </p:sp>
      <p:sp>
        <p:nvSpPr>
          <p:cNvPr id="22" name="Marker 6"/>
          <p:cNvSpPr/>
          <p:nvPr/>
        </p:nvSpPr>
        <p:spPr>
          <a:xfrm>
            <a:off x="7955280" y="4736592"/>
            <a:ext cx="310896" cy="310896"/>
          </a:xfrm>
          <a:prstGeom prst="ellipse">
            <a:avLst/>
          </a:prstGeom>
          <a:solidFill>
            <a:srgbClr val="B8261B"/>
          </a:solidFill>
          <a:ln w="19050">
            <a:solidFill>
              <a:srgbClr val="FFFFFF"/>
            </a:solidFill>
            <a:prstDash val="solid"/>
          </a:ln>
        </p:spPr>
      </p:sp>
      <p:sp>
        <p:nvSpPr>
          <p:cNvPr id="23" name="Marker 6 number"/>
          <p:cNvSpPr txBox="1"/>
          <p:nvPr/>
        </p:nvSpPr>
        <p:spPr>
          <a:xfrm>
            <a:off x="7955280" y="4736592"/>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6</a:t>
            </a:r>
            <a:endParaRPr lang="en-US" sz="1200" dirty="0"/>
          </a:p>
        </p:txBody>
      </p:sp>
      <p:sp>
        <p:nvSpPr>
          <p:cNvPr id="24" name="Point 6"/>
          <p:cNvSpPr txBox="1"/>
          <p:nvPr/>
        </p:nvSpPr>
        <p:spPr>
          <a:xfrm>
            <a:off x="8394192" y="4718304"/>
            <a:ext cx="3340303" cy="630936"/>
          </a:xfrm>
          <a:prstGeom prst="rect">
            <a:avLst/>
          </a:prstGeom>
          <a:noFill/>
          <a:ln/>
        </p:spPr>
        <p:txBody>
          <a:bodyPr wrap="square" lIns="0" tIns="0" rIns="0" bIns="0" rtlCol="0" anchor="t"/>
          <a:lstStyle/>
          <a:p>
            <a:pPr indent="0" marL="0">
              <a:buNone/>
            </a:pPr>
            <a:r>
              <a:rPr lang="en-US" sz="1200" dirty="0">
                <a:solidFill>
                  <a:srgbClr val="14233A"/>
                </a:solidFill>
              </a:rPr>
              <a:t>For a loop that closes back on the station, click this link to copy the station into the closing point.</a:t>
            </a:r>
            <a:endParaRPr lang="en-US" sz="12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Step 2: site coordinates</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4.3  ·  COORDINATE TRAVERSE</a:t>
            </a:r>
            <a:endParaRPr lang="en-US" sz="1200" dirty="0"/>
          </a:p>
        </p:txBody>
      </p:sp>
      <p:sp>
        <p:nvSpPr>
          <p:cNvPr id="4" name="Screenshot frame"/>
          <p:cNvSpPr/>
          <p:nvPr/>
        </p:nvSpPr>
        <p:spPr>
          <a:xfrm>
            <a:off x="420624" y="1289304"/>
            <a:ext cx="6807932" cy="5056632"/>
          </a:xfrm>
          <a:prstGeom prst="roundRect">
            <a:avLst>
              <a:gd name="adj" fmla="val 108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Step 2: site coordinates">    </p:cNvPr>
          <p:cNvPicPr>
            <a:picLocks noChangeAspect="1"/>
          </p:cNvPicPr>
          <p:nvPr/>
        </p:nvPicPr>
        <p:blipFill>
          <a:blip r:embed="rId1"/>
          <a:stretch>
            <a:fillRect/>
          </a:stretch>
        </p:blipFill>
        <p:spPr>
          <a:xfrm>
            <a:off x="457200" y="1325880"/>
            <a:ext cx="6734780" cy="4983480"/>
          </a:xfrm>
          <a:prstGeom prst="rect">
            <a:avLst/>
          </a:prstGeom>
        </p:spPr>
      </p:pic>
      <p:sp>
        <p:nvSpPr>
          <p:cNvPr id="6" name="Intro"/>
          <p:cNvSpPr txBox="1"/>
          <p:nvPr/>
        </p:nvSpPr>
        <p:spPr>
          <a:xfrm>
            <a:off x="7603460" y="1325880"/>
            <a:ext cx="4131035" cy="543560"/>
          </a:xfrm>
          <a:prstGeom prst="rect">
            <a:avLst/>
          </a:prstGeom>
          <a:noFill/>
          <a:ln/>
        </p:spPr>
        <p:txBody>
          <a:bodyPr wrap="square" lIns="0" tIns="0" rIns="0" bIns="0" rtlCol="0" anchor="t"/>
          <a:lstStyle/>
          <a:p>
            <a:pPr indent="0" marL="0">
              <a:buNone/>
            </a:pPr>
            <a:r>
              <a:rPr lang="en-US" sz="1400" dirty="0">
                <a:solidFill>
                  <a:srgbClr val="14233A"/>
                </a:solidFill>
              </a:rPr>
              <a:t>Enter the coordinates measured on site, in the order you observed them.</a:t>
            </a:r>
            <a:endParaRPr lang="en-US" sz="1400" dirty="0"/>
          </a:p>
        </p:txBody>
      </p:sp>
      <p:sp>
        <p:nvSpPr>
          <p:cNvPr id="7" name="Marker 1"/>
          <p:cNvSpPr/>
          <p:nvPr/>
        </p:nvSpPr>
        <p:spPr>
          <a:xfrm>
            <a:off x="7603460" y="2024888"/>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7603460" y="202488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8042372" y="2006600"/>
            <a:ext cx="3692123" cy="506984"/>
          </a:xfrm>
          <a:prstGeom prst="rect">
            <a:avLst/>
          </a:prstGeom>
          <a:noFill/>
          <a:ln/>
        </p:spPr>
        <p:txBody>
          <a:bodyPr wrap="square" lIns="0" tIns="0" rIns="0" bIns="0" rtlCol="0" anchor="t"/>
          <a:lstStyle/>
          <a:p>
            <a:pPr indent="0" marL="0">
              <a:buNone/>
            </a:pPr>
            <a:r>
              <a:rPr lang="en-US" sz="1400" dirty="0">
                <a:solidFill>
                  <a:srgbClr val="14233A"/>
                </a:solidFill>
              </a:rPr>
              <a:t>The station row is filled in for you from step 1.</a:t>
            </a:r>
            <a:endParaRPr lang="en-US" sz="1400" dirty="0"/>
          </a:p>
        </p:txBody>
      </p:sp>
      <p:sp>
        <p:nvSpPr>
          <p:cNvPr id="10" name="Marker 2"/>
          <p:cNvSpPr/>
          <p:nvPr/>
        </p:nvSpPr>
        <p:spPr>
          <a:xfrm>
            <a:off x="7603460" y="2641600"/>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7603460" y="264160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8042372" y="2623312"/>
            <a:ext cx="3692123" cy="723900"/>
          </a:xfrm>
          <a:prstGeom prst="rect">
            <a:avLst/>
          </a:prstGeom>
          <a:noFill/>
          <a:ln/>
        </p:spPr>
        <p:txBody>
          <a:bodyPr wrap="square" lIns="0" tIns="0" rIns="0" bIns="0" rtlCol="0" anchor="t"/>
          <a:lstStyle/>
          <a:p>
            <a:pPr indent="0" marL="0">
              <a:buNone/>
            </a:pPr>
            <a:r>
              <a:rPr lang="en-US" sz="1400" dirty="0">
                <a:solidFill>
                  <a:srgbClr val="14233A"/>
                </a:solidFill>
              </a:rPr>
              <a:t>Type each traverse point: name, Easting, Northing and a remark. Press Enter to go down a row.</a:t>
            </a:r>
            <a:endParaRPr lang="en-US" sz="1400" dirty="0"/>
          </a:p>
        </p:txBody>
      </p:sp>
      <p:sp>
        <p:nvSpPr>
          <p:cNvPr id="13" name="Marker 3"/>
          <p:cNvSpPr/>
          <p:nvPr/>
        </p:nvSpPr>
        <p:spPr>
          <a:xfrm>
            <a:off x="7603460" y="3475228"/>
            <a:ext cx="310896" cy="310896"/>
          </a:xfrm>
          <a:prstGeom prst="ellipse">
            <a:avLst/>
          </a:prstGeom>
          <a:solidFill>
            <a:srgbClr val="B8261B"/>
          </a:solidFill>
          <a:ln w="19050">
            <a:solidFill>
              <a:srgbClr val="FFFFFF"/>
            </a:solidFill>
            <a:prstDash val="solid"/>
          </a:ln>
        </p:spPr>
      </p:sp>
      <p:sp>
        <p:nvSpPr>
          <p:cNvPr id="14" name="Marker 3 number"/>
          <p:cNvSpPr txBox="1"/>
          <p:nvPr/>
        </p:nvSpPr>
        <p:spPr>
          <a:xfrm>
            <a:off x="7603460" y="347522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15" name="Point 3"/>
          <p:cNvSpPr txBox="1"/>
          <p:nvPr/>
        </p:nvSpPr>
        <p:spPr>
          <a:xfrm>
            <a:off x="8042372" y="3456940"/>
            <a:ext cx="3692123" cy="506984"/>
          </a:xfrm>
          <a:prstGeom prst="rect">
            <a:avLst/>
          </a:prstGeom>
          <a:noFill/>
          <a:ln/>
        </p:spPr>
        <p:txBody>
          <a:bodyPr wrap="square" lIns="0" tIns="0" rIns="0" bIns="0" rtlCol="0" anchor="t"/>
          <a:lstStyle/>
          <a:p>
            <a:pPr indent="0" marL="0">
              <a:buNone/>
            </a:pPr>
            <a:r>
              <a:rPr lang="en-US" sz="1400" dirty="0">
                <a:solidFill>
                  <a:srgbClr val="14233A"/>
                </a:solidFill>
              </a:rPr>
              <a:t>Closing point as measured on site (closed traverse only).</a:t>
            </a:r>
            <a:endParaRPr lang="en-US" sz="1400" dirty="0"/>
          </a:p>
        </p:txBody>
      </p:sp>
      <p:sp>
        <p:nvSpPr>
          <p:cNvPr id="16" name="Marker 4"/>
          <p:cNvSpPr/>
          <p:nvPr/>
        </p:nvSpPr>
        <p:spPr>
          <a:xfrm>
            <a:off x="7603460" y="4091940"/>
            <a:ext cx="310896" cy="310896"/>
          </a:xfrm>
          <a:prstGeom prst="ellipse">
            <a:avLst/>
          </a:prstGeom>
          <a:solidFill>
            <a:srgbClr val="B8261B"/>
          </a:solidFill>
          <a:ln w="19050">
            <a:solidFill>
              <a:srgbClr val="FFFFFF"/>
            </a:solidFill>
            <a:prstDash val="solid"/>
          </a:ln>
        </p:spPr>
      </p:sp>
      <p:sp>
        <p:nvSpPr>
          <p:cNvPr id="17" name="Marker 4 number"/>
          <p:cNvSpPr txBox="1"/>
          <p:nvPr/>
        </p:nvSpPr>
        <p:spPr>
          <a:xfrm>
            <a:off x="7603460" y="409194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18" name="Point 4"/>
          <p:cNvSpPr txBox="1"/>
          <p:nvPr/>
        </p:nvSpPr>
        <p:spPr>
          <a:xfrm>
            <a:off x="8042372" y="4073652"/>
            <a:ext cx="3692123" cy="329184"/>
          </a:xfrm>
          <a:prstGeom prst="rect">
            <a:avLst/>
          </a:prstGeom>
          <a:noFill/>
          <a:ln/>
        </p:spPr>
        <p:txBody>
          <a:bodyPr wrap="square" lIns="0" tIns="0" rIns="0" bIns="0" rtlCol="0" anchor="t"/>
          <a:lstStyle/>
          <a:p>
            <a:pPr indent="0" marL="0">
              <a:buNone/>
            </a:pPr>
            <a:r>
              <a:rPr lang="en-US" sz="1400" dirty="0">
                <a:solidFill>
                  <a:srgbClr val="14233A"/>
                </a:solidFill>
              </a:rPr>
              <a:t>+ Add point adds a row; × deletes one.</a:t>
            </a:r>
            <a:endParaRPr lang="en-US" sz="1400" dirty="0"/>
          </a:p>
        </p:txBody>
      </p:sp>
      <p:sp>
        <p:nvSpPr>
          <p:cNvPr id="19" name="Marker 5"/>
          <p:cNvSpPr/>
          <p:nvPr/>
        </p:nvSpPr>
        <p:spPr>
          <a:xfrm>
            <a:off x="7603460" y="4530852"/>
            <a:ext cx="310896" cy="310896"/>
          </a:xfrm>
          <a:prstGeom prst="ellipse">
            <a:avLst/>
          </a:prstGeom>
          <a:solidFill>
            <a:srgbClr val="B8261B"/>
          </a:solidFill>
          <a:ln w="19050">
            <a:solidFill>
              <a:srgbClr val="FFFFFF"/>
            </a:solidFill>
            <a:prstDash val="solid"/>
          </a:ln>
        </p:spPr>
      </p:sp>
      <p:sp>
        <p:nvSpPr>
          <p:cNvPr id="20" name="Marker 5 number"/>
          <p:cNvSpPr txBox="1"/>
          <p:nvPr/>
        </p:nvSpPr>
        <p:spPr>
          <a:xfrm>
            <a:off x="7603460" y="4530852"/>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5</a:t>
            </a:r>
            <a:endParaRPr lang="en-US" sz="1200" dirty="0"/>
          </a:p>
        </p:txBody>
      </p:sp>
      <p:sp>
        <p:nvSpPr>
          <p:cNvPr id="21" name="Point 5"/>
          <p:cNvSpPr txBox="1"/>
          <p:nvPr/>
        </p:nvSpPr>
        <p:spPr>
          <a:xfrm>
            <a:off x="8042372" y="4512564"/>
            <a:ext cx="3692123" cy="506984"/>
          </a:xfrm>
          <a:prstGeom prst="rect">
            <a:avLst/>
          </a:prstGeom>
          <a:noFill/>
          <a:ln/>
        </p:spPr>
        <p:txBody>
          <a:bodyPr wrap="square" lIns="0" tIns="0" rIns="0" bIns="0" rtlCol="0" anchor="t"/>
          <a:lstStyle/>
          <a:p>
            <a:pPr indent="0" marL="0">
              <a:buNone/>
            </a:pPr>
            <a:r>
              <a:rPr lang="en-US" sz="1400" dirty="0">
                <a:solidFill>
                  <a:srgbClr val="14233A"/>
                </a:solidFill>
              </a:rPr>
              <a:t>Import CSV reads a file with Point, Easting, Northing, Remark.</a:t>
            </a:r>
            <a:endParaRPr lang="en-US" sz="1400" dirty="0"/>
          </a:p>
        </p:txBody>
      </p:sp>
      <p:sp>
        <p:nvSpPr>
          <p:cNvPr id="22" name="Tip box"/>
          <p:cNvSpPr/>
          <p:nvPr/>
        </p:nvSpPr>
        <p:spPr>
          <a:xfrm>
            <a:off x="7603460" y="5174996"/>
            <a:ext cx="4131035" cy="878586"/>
          </a:xfrm>
          <a:prstGeom prst="roundRect">
            <a:avLst>
              <a:gd name="adj" fmla="val 8326"/>
            </a:avLst>
          </a:prstGeom>
          <a:solidFill>
            <a:srgbClr val="F5EAD0"/>
          </a:solidFill>
          <a:ln w="12700">
            <a:solidFill>
              <a:srgbClr val="E0C98A"/>
            </a:solidFill>
            <a:prstDash val="solid"/>
          </a:ln>
        </p:spPr>
      </p:sp>
      <p:sp>
        <p:nvSpPr>
          <p:cNvPr id="23" name="Tip"/>
          <p:cNvSpPr txBox="1"/>
          <p:nvPr/>
        </p:nvSpPr>
        <p:spPr>
          <a:xfrm>
            <a:off x="7740620" y="5266436"/>
            <a:ext cx="3856715" cy="695706"/>
          </a:xfrm>
          <a:prstGeom prst="rect">
            <a:avLst/>
          </a:prstGeom>
          <a:noFill/>
          <a:ln/>
        </p:spPr>
        <p:txBody>
          <a:bodyPr wrap="square" lIns="0" tIns="0" rIns="0" bIns="0" rtlCol="0" anchor="t"/>
          <a:lstStyle/>
          <a:p>
            <a:pPr indent="0" marL="0">
              <a:buNone/>
            </a:pPr>
            <a:r>
              <a:rPr lang="en-US" sz="1300" b="1" dirty="0">
                <a:solidFill>
                  <a:srgbClr val="7A5C14"/>
                </a:solidFill>
              </a:rPr>
              <a:t>Tip. </a:t>
            </a:r>
            <a:pPr indent="0" marL="0">
              <a:buNone/>
            </a:pPr>
            <a:r>
              <a:rPr lang="en-US" sz="1300" dirty="0">
                <a:solidFill>
                  <a:srgbClr val="14233A"/>
                </a:solidFill>
              </a:rPr>
              <a:t>Fastest way: copy the rows in Excel (with or without the header) and paste into the first Point cell. All rows fill at once.</a:t>
            </a:r>
            <a:endParaRPr lang="en-US" sz="13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Step 3: adjustment method</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4.4  ·  COORDINATE TRAVERSE</a:t>
            </a:r>
            <a:endParaRPr lang="en-US" sz="1200" dirty="0"/>
          </a:p>
        </p:txBody>
      </p:sp>
      <p:sp>
        <p:nvSpPr>
          <p:cNvPr id="4" name="Screenshot frame"/>
          <p:cNvSpPr/>
          <p:nvPr/>
        </p:nvSpPr>
        <p:spPr>
          <a:xfrm>
            <a:off x="420624" y="1289304"/>
            <a:ext cx="7159752" cy="2911857"/>
          </a:xfrm>
          <a:prstGeom prst="roundRect">
            <a:avLst>
              <a:gd name="adj" fmla="val 1884"/>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Step 3: adjustment method">    </p:cNvPr>
          <p:cNvPicPr>
            <a:picLocks noChangeAspect="1"/>
          </p:cNvPicPr>
          <p:nvPr/>
        </p:nvPicPr>
        <p:blipFill>
          <a:blip r:embed="rId1"/>
          <a:stretch>
            <a:fillRect/>
          </a:stretch>
        </p:blipFill>
        <p:spPr>
          <a:xfrm>
            <a:off x="457200" y="1325880"/>
            <a:ext cx="7086600" cy="2838705"/>
          </a:xfrm>
          <a:prstGeom prst="rect">
            <a:avLst/>
          </a:prstGeom>
        </p:spPr>
      </p:pic>
      <p:sp>
        <p:nvSpPr>
          <p:cNvPr id="6" name="Intro"/>
          <p:cNvSpPr txBox="1"/>
          <p:nvPr/>
        </p:nvSpPr>
        <p:spPr>
          <a:xfrm>
            <a:off x="7955280" y="1325880"/>
            <a:ext cx="3779215" cy="806958"/>
          </a:xfrm>
          <a:prstGeom prst="rect">
            <a:avLst/>
          </a:prstGeom>
          <a:noFill/>
          <a:ln/>
        </p:spPr>
        <p:txBody>
          <a:bodyPr wrap="square" lIns="0" tIns="0" rIns="0" bIns="0" rtlCol="0" anchor="t"/>
          <a:lstStyle/>
          <a:p>
            <a:pPr indent="0" marL="0">
              <a:buNone/>
            </a:pPr>
            <a:r>
              <a:rPr lang="en-US" sz="1500" dirty="0">
                <a:solidFill>
                  <a:srgbClr val="14233A"/>
                </a:solidFill>
              </a:rPr>
              <a:t>Choose how the misclosure is spread over the points, and the precision you need.</a:t>
            </a:r>
            <a:endParaRPr lang="en-US" sz="1500" dirty="0"/>
          </a:p>
        </p:txBody>
      </p:sp>
      <p:sp>
        <p:nvSpPr>
          <p:cNvPr id="7" name="Marker 1"/>
          <p:cNvSpPr/>
          <p:nvPr/>
        </p:nvSpPr>
        <p:spPr>
          <a:xfrm>
            <a:off x="7955280" y="228828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7955280" y="228828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8394192" y="2269998"/>
            <a:ext cx="3340303" cy="1467612"/>
          </a:xfrm>
          <a:prstGeom prst="rect">
            <a:avLst/>
          </a:prstGeom>
          <a:noFill/>
          <a:ln/>
        </p:spPr>
        <p:txBody>
          <a:bodyPr wrap="square" lIns="0" tIns="0" rIns="0" bIns="0" rtlCol="0" anchor="t"/>
          <a:lstStyle/>
          <a:p>
            <a:pPr indent="0" marL="0">
              <a:buNone/>
            </a:pPr>
            <a:r>
              <a:rPr lang="en-US" sz="1500" dirty="0">
                <a:solidFill>
                  <a:srgbClr val="14233A"/>
                </a:solidFill>
              </a:rPr>
              <a:t>Bowditch: correction in proportion to the distance travelled (the usual choice). Transit: Easting and Northing corrected by their own changes. Equal: the same share at every point.</a:t>
            </a:r>
            <a:endParaRPr lang="en-US" sz="1500" dirty="0"/>
          </a:p>
        </p:txBody>
      </p:sp>
      <p:sp>
        <p:nvSpPr>
          <p:cNvPr id="10" name="Marker 2"/>
          <p:cNvSpPr/>
          <p:nvPr/>
        </p:nvSpPr>
        <p:spPr>
          <a:xfrm>
            <a:off x="7955280" y="3865626"/>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7955280" y="386562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8394192" y="3847338"/>
            <a:ext cx="3340303" cy="770382"/>
          </a:xfrm>
          <a:prstGeom prst="rect">
            <a:avLst/>
          </a:prstGeom>
          <a:noFill/>
          <a:ln/>
        </p:spPr>
        <p:txBody>
          <a:bodyPr wrap="square" lIns="0" tIns="0" rIns="0" bIns="0" rtlCol="0" anchor="t"/>
          <a:lstStyle/>
          <a:p>
            <a:pPr indent="0" marL="0">
              <a:buNone/>
            </a:pPr>
            <a:r>
              <a:rPr lang="en-US" sz="1500" dirty="0">
                <a:solidFill>
                  <a:srgbClr val="14233A"/>
                </a:solidFill>
              </a:rPr>
              <a:t>Required precision 1 : N, for example 10000 (1 : 10,000) or as your project specification says.</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Read the result</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4.5  ·  COORDINATE TRAVERSE</a:t>
            </a:r>
            <a:endParaRPr lang="en-US" sz="1200" dirty="0"/>
          </a:p>
        </p:txBody>
      </p:sp>
      <p:sp>
        <p:nvSpPr>
          <p:cNvPr id="4" name="Screenshot frame"/>
          <p:cNvSpPr/>
          <p:nvPr/>
        </p:nvSpPr>
        <p:spPr>
          <a:xfrm>
            <a:off x="420624" y="1289304"/>
            <a:ext cx="7159752" cy="3164665"/>
          </a:xfrm>
          <a:prstGeom prst="roundRect">
            <a:avLst>
              <a:gd name="adj" fmla="val 1734"/>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Read the result">    </p:cNvPr>
          <p:cNvPicPr>
            <a:picLocks noChangeAspect="1"/>
          </p:cNvPicPr>
          <p:nvPr/>
        </p:nvPicPr>
        <p:blipFill>
          <a:blip r:embed="rId1"/>
          <a:stretch>
            <a:fillRect/>
          </a:stretch>
        </p:blipFill>
        <p:spPr>
          <a:xfrm>
            <a:off x="457200" y="1325880"/>
            <a:ext cx="7086600" cy="3091513"/>
          </a:xfrm>
          <a:prstGeom prst="rect">
            <a:avLst/>
          </a:prstGeom>
        </p:spPr>
      </p:pic>
      <p:sp>
        <p:nvSpPr>
          <p:cNvPr id="6" name="Intro"/>
          <p:cNvSpPr txBox="1"/>
          <p:nvPr/>
        </p:nvSpPr>
        <p:spPr>
          <a:xfrm>
            <a:off x="7955280" y="1325880"/>
            <a:ext cx="3779215" cy="342138"/>
          </a:xfrm>
          <a:prstGeom prst="rect">
            <a:avLst/>
          </a:prstGeom>
          <a:noFill/>
          <a:ln/>
        </p:spPr>
        <p:txBody>
          <a:bodyPr wrap="square" lIns="0" tIns="0" rIns="0" bIns="0" rtlCol="0" anchor="t"/>
          <a:lstStyle/>
          <a:p>
            <a:pPr indent="0" marL="0">
              <a:buNone/>
            </a:pPr>
            <a:r>
              <a:rPr lang="en-US" sz="1500" dirty="0">
                <a:solidFill>
                  <a:srgbClr val="14233A"/>
                </a:solidFill>
              </a:rPr>
              <a:t>The result updates as you type.</a:t>
            </a:r>
            <a:endParaRPr lang="en-US" sz="1500" dirty="0"/>
          </a:p>
        </p:txBody>
      </p:sp>
      <p:sp>
        <p:nvSpPr>
          <p:cNvPr id="7" name="Marker 1"/>
          <p:cNvSpPr/>
          <p:nvPr/>
        </p:nvSpPr>
        <p:spPr>
          <a:xfrm>
            <a:off x="7955280" y="182346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7955280" y="182346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8394192" y="1805178"/>
            <a:ext cx="3340303" cy="770382"/>
          </a:xfrm>
          <a:prstGeom prst="rect">
            <a:avLst/>
          </a:prstGeom>
          <a:noFill/>
          <a:ln/>
        </p:spPr>
        <p:txBody>
          <a:bodyPr wrap="square" lIns="0" tIns="0" rIns="0" bIns="0" rtlCol="0" anchor="t"/>
          <a:lstStyle/>
          <a:p>
            <a:pPr indent="0" marL="0">
              <a:buNone/>
            </a:pPr>
            <a:r>
              <a:rPr lang="en-US" sz="1500" dirty="0">
                <a:solidFill>
                  <a:srgbClr val="14233A"/>
                </a:solidFill>
              </a:rPr>
              <a:t>Green Accepted: the precision is better than required. Red Rejected: check the field data.</a:t>
            </a:r>
            <a:endParaRPr lang="en-US" sz="1500" dirty="0"/>
          </a:p>
        </p:txBody>
      </p:sp>
      <p:sp>
        <p:nvSpPr>
          <p:cNvPr id="10" name="Marker 2"/>
          <p:cNvSpPr/>
          <p:nvPr/>
        </p:nvSpPr>
        <p:spPr>
          <a:xfrm>
            <a:off x="7955280" y="2703576"/>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7955280" y="270357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8394192" y="2685288"/>
            <a:ext cx="3340303" cy="1235202"/>
          </a:xfrm>
          <a:prstGeom prst="rect">
            <a:avLst/>
          </a:prstGeom>
          <a:noFill/>
          <a:ln/>
        </p:spPr>
        <p:txBody>
          <a:bodyPr wrap="square" lIns="0" tIns="0" rIns="0" bIns="0" rtlCol="0" anchor="t"/>
          <a:lstStyle/>
          <a:p>
            <a:pPr indent="0" marL="0">
              <a:buNone/>
            </a:pPr>
            <a:r>
              <a:rPr lang="en-US" sz="1500" dirty="0">
                <a:solidFill>
                  <a:srgbClr val="14233A"/>
                </a:solidFill>
              </a:rPr>
              <a:t>Misclosure E and N = measured closing coordinates − known closing coordinates. Linear misclosure = √(E² + N²). Precision = total length ÷ linear misclosure.</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Input and output coordinates</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4.6  ·  COORDINATE TRAVERSE</a:t>
            </a:r>
            <a:endParaRPr lang="en-US" sz="1200" dirty="0"/>
          </a:p>
        </p:txBody>
      </p:sp>
      <p:sp>
        <p:nvSpPr>
          <p:cNvPr id="4" name="Screenshot frame"/>
          <p:cNvSpPr/>
          <p:nvPr/>
        </p:nvSpPr>
        <p:spPr>
          <a:xfrm>
            <a:off x="420624" y="1289304"/>
            <a:ext cx="7159752" cy="3377540"/>
          </a:xfrm>
          <a:prstGeom prst="roundRect">
            <a:avLst>
              <a:gd name="adj" fmla="val 1624"/>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Input and output coordinates">    </p:cNvPr>
          <p:cNvPicPr>
            <a:picLocks noChangeAspect="1"/>
          </p:cNvPicPr>
          <p:nvPr/>
        </p:nvPicPr>
        <p:blipFill>
          <a:blip r:embed="rId1"/>
          <a:stretch>
            <a:fillRect/>
          </a:stretch>
        </p:blipFill>
        <p:spPr>
          <a:xfrm>
            <a:off x="457200" y="1325880"/>
            <a:ext cx="7086600" cy="3304388"/>
          </a:xfrm>
          <a:prstGeom prst="rect">
            <a:avLst/>
          </a:prstGeom>
        </p:spPr>
      </p:pic>
      <p:sp>
        <p:nvSpPr>
          <p:cNvPr id="6" name="Intro"/>
          <p:cNvSpPr txBox="1"/>
          <p:nvPr/>
        </p:nvSpPr>
        <p:spPr>
          <a:xfrm>
            <a:off x="7955280" y="1325880"/>
            <a:ext cx="3779215" cy="1504188"/>
          </a:xfrm>
          <a:prstGeom prst="rect">
            <a:avLst/>
          </a:prstGeom>
          <a:noFill/>
          <a:ln/>
        </p:spPr>
        <p:txBody>
          <a:bodyPr wrap="square" lIns="0" tIns="0" rIns="0" bIns="0" rtlCol="0" anchor="t"/>
          <a:lstStyle/>
          <a:p>
            <a:pPr indent="0" marL="0">
              <a:buNone/>
            </a:pPr>
            <a:r>
              <a:rPr lang="en-US" sz="1500" dirty="0">
                <a:solidFill>
                  <a:srgbClr val="14233A"/>
                </a:solidFill>
              </a:rPr>
              <a:t>The coordinates table lists every point: the coordinates you measured, the correction in millimetres, and the adjusted (output) coordinates in gold. The closing point ends exactly on its known coordinates.</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Plan sketch</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4.7  ·  COORDINATE TRAVERSE</a:t>
            </a:r>
            <a:endParaRPr lang="en-US" sz="1200" dirty="0"/>
          </a:p>
        </p:txBody>
      </p:sp>
      <p:sp>
        <p:nvSpPr>
          <p:cNvPr id="4" name="Screenshot frame"/>
          <p:cNvSpPr/>
          <p:nvPr/>
        </p:nvSpPr>
        <p:spPr>
          <a:xfrm>
            <a:off x="420624" y="1289304"/>
            <a:ext cx="7159752" cy="5053289"/>
          </a:xfrm>
          <a:prstGeom prst="roundRect">
            <a:avLst>
              <a:gd name="adj" fmla="val 1086"/>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Plan sketch">    </p:cNvPr>
          <p:cNvPicPr>
            <a:picLocks noChangeAspect="1"/>
          </p:cNvPicPr>
          <p:nvPr/>
        </p:nvPicPr>
        <p:blipFill>
          <a:blip r:embed="rId1"/>
          <a:stretch>
            <a:fillRect/>
          </a:stretch>
        </p:blipFill>
        <p:spPr>
          <a:xfrm>
            <a:off x="457200" y="1325880"/>
            <a:ext cx="7086600" cy="4980137"/>
          </a:xfrm>
          <a:prstGeom prst="rect">
            <a:avLst/>
          </a:prstGeom>
        </p:spPr>
      </p:pic>
      <p:sp>
        <p:nvSpPr>
          <p:cNvPr id="6" name="Intro"/>
          <p:cNvSpPr txBox="1"/>
          <p:nvPr/>
        </p:nvSpPr>
        <p:spPr>
          <a:xfrm>
            <a:off x="7955280" y="1325880"/>
            <a:ext cx="3779215" cy="1039368"/>
          </a:xfrm>
          <a:prstGeom prst="rect">
            <a:avLst/>
          </a:prstGeom>
          <a:noFill/>
          <a:ln/>
        </p:spPr>
        <p:txBody>
          <a:bodyPr wrap="square" lIns="0" tIns="0" rIns="0" bIns="0" rtlCol="0" anchor="t"/>
          <a:lstStyle/>
          <a:p>
            <a:pPr indent="0" marL="0">
              <a:buNone/>
            </a:pPr>
            <a:r>
              <a:rPr lang="en-US" sz="1500" dirty="0">
                <a:solidFill>
                  <a:srgbClr val="14233A"/>
                </a:solidFill>
              </a:rPr>
              <a:t>The plan shows the adjusted traverse in gold and the measured line dashed. Red triangles are known points; the dotted line goes to the backsight.</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Bearings, PDF report and CSV</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4.8  ·  COORDINATE TRAVERSE</a:t>
            </a:r>
            <a:endParaRPr lang="en-US" sz="1200" dirty="0"/>
          </a:p>
        </p:txBody>
      </p:sp>
      <p:sp>
        <p:nvSpPr>
          <p:cNvPr id="4" name="Screenshot frame"/>
          <p:cNvSpPr/>
          <p:nvPr/>
        </p:nvSpPr>
        <p:spPr>
          <a:xfrm>
            <a:off x="420624" y="1289304"/>
            <a:ext cx="7159752" cy="4012197"/>
          </a:xfrm>
          <a:prstGeom prst="roundRect">
            <a:avLst>
              <a:gd name="adj" fmla="val 1367"/>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Bearings, PDF report and CSV">    </p:cNvPr>
          <p:cNvPicPr>
            <a:picLocks noChangeAspect="1"/>
          </p:cNvPicPr>
          <p:nvPr/>
        </p:nvPicPr>
        <p:blipFill>
          <a:blip r:embed="rId1"/>
          <a:stretch>
            <a:fillRect/>
          </a:stretch>
        </p:blipFill>
        <p:spPr>
          <a:xfrm>
            <a:off x="457200" y="1325880"/>
            <a:ext cx="7086600" cy="3939045"/>
          </a:xfrm>
          <a:prstGeom prst="rect">
            <a:avLst/>
          </a:prstGeom>
        </p:spPr>
      </p:pic>
      <p:sp>
        <p:nvSpPr>
          <p:cNvPr id="6" name="Intro"/>
          <p:cNvSpPr txBox="1"/>
          <p:nvPr/>
        </p:nvSpPr>
        <p:spPr>
          <a:xfrm>
            <a:off x="7955280" y="1325880"/>
            <a:ext cx="3779215" cy="806958"/>
          </a:xfrm>
          <a:prstGeom prst="rect">
            <a:avLst/>
          </a:prstGeom>
          <a:noFill/>
          <a:ln/>
        </p:spPr>
        <p:txBody>
          <a:bodyPr wrap="square" lIns="0" tIns="0" rIns="0" bIns="0" rtlCol="0" anchor="t"/>
          <a:lstStyle/>
          <a:p>
            <a:pPr indent="0" marL="0">
              <a:buNone/>
            </a:pPr>
            <a:r>
              <a:rPr lang="en-US" sz="1500" dirty="0">
                <a:solidFill>
                  <a:srgbClr val="14233A"/>
                </a:solidFill>
              </a:rPr>
              <a:t>Bearings (whole circle) and distances are computed from the output coordinates.</a:t>
            </a:r>
            <a:endParaRPr lang="en-US" sz="1500" dirty="0"/>
          </a:p>
        </p:txBody>
      </p:sp>
      <p:sp>
        <p:nvSpPr>
          <p:cNvPr id="7" name="Marker 1"/>
          <p:cNvSpPr/>
          <p:nvPr/>
        </p:nvSpPr>
        <p:spPr>
          <a:xfrm>
            <a:off x="7955280" y="228828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7955280" y="228828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8394192" y="2269998"/>
            <a:ext cx="3340303" cy="1002792"/>
          </a:xfrm>
          <a:prstGeom prst="rect">
            <a:avLst/>
          </a:prstGeom>
          <a:noFill/>
          <a:ln/>
        </p:spPr>
        <p:txBody>
          <a:bodyPr wrap="square" lIns="0" tIns="0" rIns="0" bIns="0" rtlCol="0" anchor="t"/>
          <a:lstStyle/>
          <a:p>
            <a:pPr indent="0" marL="0">
              <a:buNone/>
            </a:pPr>
            <a:r>
              <a:rPr lang="en-US" sz="1500" dirty="0">
                <a:solidFill>
                  <a:srgbClr val="14233A"/>
                </a:solidFill>
              </a:rPr>
              <a:t>PDF report: details, closure check, input and output coordinates, bearings, sketch and signature boxes.</a:t>
            </a:r>
            <a:endParaRPr lang="en-US" sz="1500" dirty="0"/>
          </a:p>
        </p:txBody>
      </p:sp>
      <p:sp>
        <p:nvSpPr>
          <p:cNvPr id="10" name="Marker 2"/>
          <p:cNvSpPr/>
          <p:nvPr/>
        </p:nvSpPr>
        <p:spPr>
          <a:xfrm>
            <a:off x="7955280" y="3400806"/>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7955280" y="340080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8394192" y="3382518"/>
            <a:ext cx="3340303" cy="770382"/>
          </a:xfrm>
          <a:prstGeom prst="rect">
            <a:avLst/>
          </a:prstGeom>
          <a:noFill/>
          <a:ln/>
        </p:spPr>
        <p:txBody>
          <a:bodyPr wrap="square" lIns="0" tIns="0" rIns="0" bIns="0" rtlCol="0" anchor="t"/>
          <a:lstStyle/>
          <a:p>
            <a:pPr indent="0" marL="0">
              <a:buNone/>
            </a:pPr>
            <a:r>
              <a:rPr lang="en-US" sz="1500" dirty="0">
                <a:solidFill>
                  <a:srgbClr val="14233A"/>
                </a:solidFill>
              </a:rPr>
              <a:t>Coordinates CSV: measured, corrections and output coordinates for Excel or CAD.</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Save the job</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4.9  ·  COORDINATE TRAVERSE</a:t>
            </a:r>
            <a:endParaRPr lang="en-US" sz="1200" dirty="0"/>
          </a:p>
        </p:txBody>
      </p:sp>
      <p:sp>
        <p:nvSpPr>
          <p:cNvPr id="4" name="Screenshot frame"/>
          <p:cNvSpPr/>
          <p:nvPr/>
        </p:nvSpPr>
        <p:spPr>
          <a:xfrm>
            <a:off x="420624" y="1289304"/>
            <a:ext cx="11347704" cy="934058"/>
          </a:xfrm>
          <a:prstGeom prst="roundRect">
            <a:avLst>
              <a:gd name="adj" fmla="val 5874"/>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Save the job">    </p:cNvPr>
          <p:cNvPicPr>
            <a:picLocks noChangeAspect="1"/>
          </p:cNvPicPr>
          <p:nvPr/>
        </p:nvPicPr>
        <p:blipFill>
          <a:blip r:embed="rId1"/>
          <a:stretch>
            <a:fillRect/>
          </a:stretch>
        </p:blipFill>
        <p:spPr>
          <a:xfrm>
            <a:off x="457200" y="1325880"/>
            <a:ext cx="11274552" cy="860906"/>
          </a:xfrm>
          <a:prstGeom prst="rect">
            <a:avLst/>
          </a:prstGeom>
        </p:spPr>
      </p:pic>
      <p:sp>
        <p:nvSpPr>
          <p:cNvPr id="6" name="Intro"/>
          <p:cNvSpPr txBox="1"/>
          <p:nvPr/>
        </p:nvSpPr>
        <p:spPr>
          <a:xfrm>
            <a:off x="457200" y="2598266"/>
            <a:ext cx="11274552" cy="357632"/>
          </a:xfrm>
          <a:prstGeom prst="rect">
            <a:avLst/>
          </a:prstGeom>
          <a:noFill/>
          <a:ln/>
        </p:spPr>
        <p:txBody>
          <a:bodyPr wrap="square" lIns="0" tIns="0" rIns="0" bIns="0" rtlCol="0" anchor="t"/>
          <a:lstStyle/>
          <a:p>
            <a:pPr indent="0" marL="0">
              <a:buNone/>
            </a:pPr>
            <a:r>
              <a:rPr lang="en-US" sz="1600" dirty="0">
                <a:solidFill>
                  <a:srgbClr val="14233A"/>
                </a:solidFill>
              </a:rPr>
              <a:t>Press Save. The status beside the buttons confirms it.</a:t>
            </a:r>
            <a:endParaRPr lang="en-US" sz="1600" dirty="0"/>
          </a:p>
        </p:txBody>
      </p:sp>
      <p:sp>
        <p:nvSpPr>
          <p:cNvPr id="7" name="Marker 1"/>
          <p:cNvSpPr/>
          <p:nvPr/>
        </p:nvSpPr>
        <p:spPr>
          <a:xfrm>
            <a:off x="457200" y="311134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457200" y="311134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896112" y="3093058"/>
            <a:ext cx="10835640" cy="568960"/>
          </a:xfrm>
          <a:prstGeom prst="rect">
            <a:avLst/>
          </a:prstGeom>
          <a:noFill/>
          <a:ln/>
        </p:spPr>
        <p:txBody>
          <a:bodyPr wrap="square" lIns="0" tIns="0" rIns="0" bIns="0" rtlCol="0" anchor="t"/>
          <a:lstStyle/>
          <a:p>
            <a:pPr indent="0" marL="0">
              <a:buNone/>
            </a:pPr>
            <a:r>
              <a:rPr lang="en-US" sz="1600" dirty="0">
                <a:solidFill>
                  <a:srgbClr val="14233A"/>
                </a:solidFill>
              </a:rPr>
              <a:t>"Saved just now" means the job is in your account. "Unsaved changes" (amber) means you edited it after saving: press Save again.</a:t>
            </a:r>
            <a:endParaRPr lang="en-US" sz="16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When a traverse is rejected</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4.10  ·  COORDINATE TRAVERSE</a:t>
            </a:r>
            <a:endParaRPr lang="en-US" sz="1200" dirty="0"/>
          </a:p>
        </p:txBody>
      </p:sp>
      <p:sp>
        <p:nvSpPr>
          <p:cNvPr id="4" name="Screenshot frame"/>
          <p:cNvSpPr/>
          <p:nvPr/>
        </p:nvSpPr>
        <p:spPr>
          <a:xfrm>
            <a:off x="420624" y="1289304"/>
            <a:ext cx="9421338" cy="1901952"/>
          </a:xfrm>
          <a:prstGeom prst="roundRect">
            <a:avLst>
              <a:gd name="adj" fmla="val 288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When a traverse is rejected">    </p:cNvPr>
          <p:cNvPicPr>
            <a:picLocks noChangeAspect="1"/>
          </p:cNvPicPr>
          <p:nvPr/>
        </p:nvPicPr>
        <p:blipFill>
          <a:blip r:embed="rId1"/>
          <a:stretch>
            <a:fillRect/>
          </a:stretch>
        </p:blipFill>
        <p:spPr>
          <a:xfrm>
            <a:off x="457200" y="1325880"/>
            <a:ext cx="9348186" cy="1828800"/>
          </a:xfrm>
          <a:prstGeom prst="rect">
            <a:avLst/>
          </a:prstGeom>
        </p:spPr>
      </p:pic>
      <p:sp>
        <p:nvSpPr>
          <p:cNvPr id="6" name="Intro"/>
          <p:cNvSpPr txBox="1"/>
          <p:nvPr/>
        </p:nvSpPr>
        <p:spPr>
          <a:xfrm>
            <a:off x="457200" y="3566160"/>
            <a:ext cx="11274552" cy="853440"/>
          </a:xfrm>
          <a:prstGeom prst="rect">
            <a:avLst/>
          </a:prstGeom>
          <a:noFill/>
          <a:ln/>
        </p:spPr>
        <p:txBody>
          <a:bodyPr wrap="square" lIns="0" tIns="0" rIns="0" bIns="0" rtlCol="0" anchor="t"/>
          <a:lstStyle/>
          <a:p>
            <a:pPr indent="0" marL="0">
              <a:buNone/>
            </a:pPr>
            <a:r>
              <a:rPr lang="en-US" sz="1600" dirty="0">
                <a:solidFill>
                  <a:srgbClr val="14233A"/>
                </a:solidFill>
              </a:rPr>
              <a:t>Rejected means the precision is worse than required. Check, in this order: the closing point known coordinates, its measured coordinates, then the site coordinates of each point against the field book. Never lower the required precision just to make a traverse pass.</a:t>
            </a:r>
            <a:endParaRPr lang="en-US" sz="16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Messages for missing or wrong values</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4.11  ·  COORDINATE TRAVERSE</a:t>
            </a:r>
            <a:endParaRPr lang="en-US" sz="1200" dirty="0"/>
          </a:p>
        </p:txBody>
      </p:sp>
      <p:sp>
        <p:nvSpPr>
          <p:cNvPr id="4" name="Screenshot frame"/>
          <p:cNvSpPr/>
          <p:nvPr/>
        </p:nvSpPr>
        <p:spPr>
          <a:xfrm>
            <a:off x="420624" y="1289304"/>
            <a:ext cx="8906759" cy="1901952"/>
          </a:xfrm>
          <a:prstGeom prst="roundRect">
            <a:avLst>
              <a:gd name="adj" fmla="val 288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Messages for missing or wrong values">    </p:cNvPr>
          <p:cNvPicPr>
            <a:picLocks noChangeAspect="1"/>
          </p:cNvPicPr>
          <p:nvPr/>
        </p:nvPicPr>
        <p:blipFill>
          <a:blip r:embed="rId1"/>
          <a:stretch>
            <a:fillRect/>
          </a:stretch>
        </p:blipFill>
        <p:spPr>
          <a:xfrm>
            <a:off x="457200" y="1325880"/>
            <a:ext cx="8833607" cy="1828800"/>
          </a:xfrm>
          <a:prstGeom prst="rect">
            <a:avLst/>
          </a:prstGeom>
        </p:spPr>
      </p:pic>
      <p:sp>
        <p:nvSpPr>
          <p:cNvPr id="6" name="Intro"/>
          <p:cNvSpPr txBox="1"/>
          <p:nvPr/>
        </p:nvSpPr>
        <p:spPr>
          <a:xfrm>
            <a:off x="457200" y="3566160"/>
            <a:ext cx="11274552" cy="605536"/>
          </a:xfrm>
          <a:prstGeom prst="rect">
            <a:avLst/>
          </a:prstGeom>
          <a:noFill/>
          <a:ln/>
        </p:spPr>
        <p:txBody>
          <a:bodyPr wrap="square" lIns="0" tIns="0" rIns="0" bIns="0" rtlCol="0" anchor="t"/>
          <a:lstStyle/>
          <a:p>
            <a:pPr indent="0" marL="0">
              <a:buNone/>
            </a:pPr>
            <a:r>
              <a:rPr lang="en-US" sz="1600" dirty="0">
                <a:solidFill>
                  <a:srgbClr val="14233A"/>
                </a:solidFill>
              </a:rPr>
              <a:t>If a value is missing or not a number, the result waits and lists what to fix, with the row and point name. The cell is outlined in red. Numbers may use a decimal point; thousands commas are allowed (228,450.312).</a:t>
            </a:r>
            <a:endParaRPr lang="en-US" sz="16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Open traverse</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4.12  ·  COORDINATE TRAVERSE</a:t>
            </a:r>
            <a:endParaRPr lang="en-US" sz="1200" dirty="0"/>
          </a:p>
        </p:txBody>
      </p:sp>
      <p:sp>
        <p:nvSpPr>
          <p:cNvPr id="4" name="Screenshot frame"/>
          <p:cNvSpPr/>
          <p:nvPr/>
        </p:nvSpPr>
        <p:spPr>
          <a:xfrm>
            <a:off x="420624" y="1289304"/>
            <a:ext cx="6510528" cy="1901952"/>
          </a:xfrm>
          <a:prstGeom prst="roundRect">
            <a:avLst>
              <a:gd name="adj" fmla="val 288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Open traverse">    </p:cNvPr>
          <p:cNvPicPr>
            <a:picLocks noChangeAspect="1"/>
          </p:cNvPicPr>
          <p:nvPr/>
        </p:nvPicPr>
        <p:blipFill>
          <a:blip r:embed="rId1"/>
          <a:stretch>
            <a:fillRect/>
          </a:stretch>
        </p:blipFill>
        <p:spPr>
          <a:xfrm>
            <a:off x="457200" y="1325880"/>
            <a:ext cx="6437376" cy="1828800"/>
          </a:xfrm>
          <a:prstGeom prst="rect">
            <a:avLst/>
          </a:prstGeom>
        </p:spPr>
      </p:pic>
      <p:sp>
        <p:nvSpPr>
          <p:cNvPr id="6" name="Intro"/>
          <p:cNvSpPr txBox="1"/>
          <p:nvPr/>
        </p:nvSpPr>
        <p:spPr>
          <a:xfrm>
            <a:off x="457200" y="3566160"/>
            <a:ext cx="11274552" cy="605536"/>
          </a:xfrm>
          <a:prstGeom prst="rect">
            <a:avLst/>
          </a:prstGeom>
          <a:noFill/>
          <a:ln/>
        </p:spPr>
        <p:txBody>
          <a:bodyPr wrap="square" lIns="0" tIns="0" rIns="0" bIns="0" rtlCol="0" anchor="t"/>
          <a:lstStyle/>
          <a:p>
            <a:pPr indent="0" marL="0">
              <a:buNone/>
            </a:pPr>
            <a:r>
              <a:rPr lang="en-US" sz="1600" dirty="0">
                <a:solidFill>
                  <a:srgbClr val="14233A"/>
                </a:solidFill>
              </a:rPr>
              <a:t>Choose Open traverse when you cannot close on a known point. The result is shown in amber: coordinates are as measured and no error can be detected. Close the traverse whenever you can.</a:t>
            </a:r>
            <a:endParaRPr lang="en-US" sz="16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Traverse PDF report</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4.13  ·  COORDINATE TRAVERSE</a:t>
            </a:r>
            <a:endParaRPr lang="en-US" sz="1200" dirty="0"/>
          </a:p>
        </p:txBody>
      </p:sp>
      <p:sp>
        <p:nvSpPr>
          <p:cNvPr id="4" name="Screenshot frame"/>
          <p:cNvSpPr/>
          <p:nvPr/>
        </p:nvSpPr>
        <p:spPr>
          <a:xfrm>
            <a:off x="420624" y="1289304"/>
            <a:ext cx="3596825" cy="5056632"/>
          </a:xfrm>
          <a:prstGeom prst="roundRect">
            <a:avLst>
              <a:gd name="adj" fmla="val 152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Traverse PDF report">    </p:cNvPr>
          <p:cNvPicPr>
            <a:picLocks noChangeAspect="1"/>
          </p:cNvPicPr>
          <p:nvPr/>
        </p:nvPicPr>
        <p:blipFill>
          <a:blip r:embed="rId1"/>
          <a:stretch>
            <a:fillRect/>
          </a:stretch>
        </p:blipFill>
        <p:spPr>
          <a:xfrm>
            <a:off x="457200" y="1325880"/>
            <a:ext cx="3523673" cy="4983480"/>
          </a:xfrm>
          <a:prstGeom prst="rect">
            <a:avLst/>
          </a:prstGeom>
        </p:spPr>
      </p:pic>
      <p:sp>
        <p:nvSpPr>
          <p:cNvPr id="6" name="Intro"/>
          <p:cNvSpPr txBox="1"/>
          <p:nvPr/>
        </p:nvSpPr>
        <p:spPr>
          <a:xfrm>
            <a:off x="4392353" y="1325880"/>
            <a:ext cx="7342142" cy="1039368"/>
          </a:xfrm>
          <a:prstGeom prst="rect">
            <a:avLst/>
          </a:prstGeom>
          <a:noFill/>
          <a:ln/>
        </p:spPr>
        <p:txBody>
          <a:bodyPr wrap="square" lIns="0" tIns="0" rIns="0" bIns="0" rtlCol="0" anchor="t"/>
          <a:lstStyle/>
          <a:p>
            <a:pPr indent="0" marL="0">
              <a:buNone/>
            </a:pPr>
            <a:r>
              <a:rPr lang="en-US" sz="1500" dirty="0">
                <a:solidFill>
                  <a:srgbClr val="14233A"/>
                </a:solidFill>
              </a:rPr>
              <a:t>Page 1 of the report: header with your report details, traverse details, closure check (ACCEPTED / REJECTED), input coordinates and output coordinates. Page 2 has bearings and distances, the sketch and signature boxes for Surveyed by, Checked by and Approved by.</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1" type="body" hasCustomPrompt="1"/>
          </p:nvPr>
        </p:nvSpPr>
        <p:spPr>
          <a:xfrm>
            <a:off x="731520" y="1188720"/>
            <a:ext cx="2743200" cy="1280160"/>
          </a:xfrm>
          <a:prstGeom prst="rect">
            <a:avLst/>
          </a:prstGeom>
          <a:noFill/>
          <a:ln/>
        </p:spPr>
        <p:txBody>
          <a:bodyPr wrap="square" lIns="0" tIns="0" rIns="0" bIns="0" rtlCol="0"/>
          <a:lstStyle/>
          <a:p>
            <a:pPr algn="l" indent="0" marL="0">
              <a:buNone/>
            </a:pPr>
            <a:r>
              <a:rPr lang="en-US" sz="7200" b="1" dirty="0">
                <a:solidFill>
                  <a:srgbClr val="D7B35E"/>
                </a:solidFill>
                <a:latin typeface="Cambria" pitchFamily="34" charset="0"/>
                <a:ea typeface="Cambria" pitchFamily="34" charset="-122"/>
                <a:cs typeface="Cambria" pitchFamily="34" charset="-120"/>
              </a:rPr>
              <a:t>05</a:t>
            </a:r>
            <a:endParaRPr lang="en-US" sz="7200" dirty="0"/>
          </a:p>
        </p:txBody>
      </p:sp>
      <p:sp>
        <p:nvSpPr>
          <p:cNvPr id="3" name="Text 0"/>
          <p:cNvSpPr/>
          <p:nvPr>
            <p:ph idx="102" type="title" hasCustomPrompt="1"/>
          </p:nvPr>
        </p:nvSpPr>
        <p:spPr>
          <a:xfrm>
            <a:off x="731520" y="2651760"/>
            <a:ext cx="7498080" cy="1188720"/>
          </a:xfrm>
          <a:prstGeom prst="rect">
            <a:avLst/>
          </a:prstGeom>
          <a:noFill/>
          <a:ln/>
        </p:spPr>
        <p:txBody>
          <a:bodyPr wrap="square" lIns="0" tIns="0" rIns="0" bIns="0" rtlCol="0" anchor="t"/>
          <a:lstStyle/>
          <a:p>
            <a:pPr algn="l" indent="0" marL="0">
              <a:buNone/>
            </a:pPr>
            <a:r>
              <a:rPr lang="en-US" sz="4400" dirty="0">
                <a:solidFill>
                  <a:srgbClr val="EFE6D2"/>
                </a:solidFill>
                <a:latin typeface="Cambria" pitchFamily="34" charset="0"/>
                <a:ea typeface="Cambria" pitchFamily="34" charset="-122"/>
                <a:cs typeface="Cambria" pitchFamily="34" charset="-120"/>
              </a:rPr>
              <a:t>Levelling</a:t>
            </a:r>
            <a:endParaRPr lang="en-US" sz="4400" dirty="0"/>
          </a:p>
        </p:txBody>
      </p:sp>
      <p:sp>
        <p:nvSpPr>
          <p:cNvPr id="4" name="Text 0"/>
          <p:cNvSpPr/>
          <p:nvPr>
            <p:ph idx="103" type="body" hasCustomPrompt="1"/>
          </p:nvPr>
        </p:nvSpPr>
        <p:spPr>
          <a:xfrm>
            <a:off x="731520" y="3977640"/>
            <a:ext cx="6949440" cy="1280160"/>
          </a:xfrm>
          <a:prstGeom prst="rect">
            <a:avLst/>
          </a:prstGeom>
          <a:noFill/>
          <a:ln/>
        </p:spPr>
        <p:txBody>
          <a:bodyPr wrap="square" lIns="0" tIns="0" rIns="0" bIns="0" rtlCol="0" anchor="t"/>
          <a:lstStyle/>
          <a:p>
            <a:pPr algn="l" indent="0" marL="0">
              <a:buNone/>
            </a:pPr>
            <a:r>
              <a:rPr lang="en-US" sz="1800" dirty="0">
                <a:solidFill>
                  <a:srgbClr val="B9C4D6"/>
                </a:solidFill>
              </a:rPr>
              <a:t>Reduce a level book by Rise &amp; Fall or Height of Instrument, check it and adjust it.</a:t>
            </a:r>
            <a:endParaRPr lang="en-US" sz="18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Enter the level book</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5.1  ·  LEVELLING</a:t>
            </a:r>
            <a:endParaRPr lang="en-US" sz="1200" dirty="0"/>
          </a:p>
        </p:txBody>
      </p:sp>
      <p:sp>
        <p:nvSpPr>
          <p:cNvPr id="4" name="Screenshot frame"/>
          <p:cNvSpPr/>
          <p:nvPr/>
        </p:nvSpPr>
        <p:spPr>
          <a:xfrm>
            <a:off x="420624" y="1289304"/>
            <a:ext cx="3639760" cy="5056632"/>
          </a:xfrm>
          <a:prstGeom prst="roundRect">
            <a:avLst>
              <a:gd name="adj" fmla="val 1507"/>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Enter the level book">    </p:cNvPr>
          <p:cNvPicPr>
            <a:picLocks noChangeAspect="1"/>
          </p:cNvPicPr>
          <p:nvPr/>
        </p:nvPicPr>
        <p:blipFill>
          <a:blip r:embed="rId1"/>
          <a:stretch>
            <a:fillRect/>
          </a:stretch>
        </p:blipFill>
        <p:spPr>
          <a:xfrm>
            <a:off x="457200" y="1325880"/>
            <a:ext cx="3566608" cy="4983480"/>
          </a:xfrm>
          <a:prstGeom prst="rect">
            <a:avLst/>
          </a:prstGeom>
        </p:spPr>
      </p:pic>
      <p:sp>
        <p:nvSpPr>
          <p:cNvPr id="6" name="Intro"/>
          <p:cNvSpPr txBox="1"/>
          <p:nvPr/>
        </p:nvSpPr>
        <p:spPr>
          <a:xfrm>
            <a:off x="4435288" y="1325880"/>
            <a:ext cx="7299207" cy="574548"/>
          </a:xfrm>
          <a:prstGeom prst="rect">
            <a:avLst/>
          </a:prstGeom>
          <a:noFill/>
          <a:ln/>
        </p:spPr>
        <p:txBody>
          <a:bodyPr wrap="square" lIns="0" tIns="0" rIns="0" bIns="0" rtlCol="0" anchor="t"/>
          <a:lstStyle/>
          <a:p>
            <a:pPr indent="0" marL="0">
              <a:buNone/>
            </a:pPr>
            <a:r>
              <a:rPr lang="en-US" sz="1500" dirty="0">
                <a:solidFill>
                  <a:srgbClr val="14233A"/>
                </a:solidFill>
              </a:rPr>
              <a:t>Open Levelling. Choose Closed loop / to a BM, or Open run. Give the job a name.</a:t>
            </a:r>
            <a:endParaRPr lang="en-US" sz="1500" dirty="0"/>
          </a:p>
        </p:txBody>
      </p:sp>
      <p:sp>
        <p:nvSpPr>
          <p:cNvPr id="7" name="Marker 1"/>
          <p:cNvSpPr/>
          <p:nvPr/>
        </p:nvSpPr>
        <p:spPr>
          <a:xfrm>
            <a:off x="4435288" y="205587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4435288" y="205587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4874200" y="2037588"/>
            <a:ext cx="6860295" cy="329184"/>
          </a:xfrm>
          <a:prstGeom prst="rect">
            <a:avLst/>
          </a:prstGeom>
          <a:noFill/>
          <a:ln/>
        </p:spPr>
        <p:txBody>
          <a:bodyPr wrap="square" lIns="0" tIns="0" rIns="0" bIns="0" rtlCol="0" anchor="t"/>
          <a:lstStyle/>
          <a:p>
            <a:pPr indent="0" marL="0">
              <a:buNone/>
            </a:pPr>
            <a:r>
              <a:rPr lang="en-US" sz="1500" dirty="0">
                <a:solidFill>
                  <a:srgbClr val="14233A"/>
                </a:solidFill>
              </a:rPr>
              <a:t>Start BM: name and known RL. Closing BM: name and known RL.</a:t>
            </a:r>
            <a:endParaRPr lang="en-US" sz="1500" dirty="0"/>
          </a:p>
        </p:txBody>
      </p:sp>
      <p:sp>
        <p:nvSpPr>
          <p:cNvPr id="10" name="Marker 2"/>
          <p:cNvSpPr/>
          <p:nvPr/>
        </p:nvSpPr>
        <p:spPr>
          <a:xfrm>
            <a:off x="4435288" y="2494788"/>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4435288" y="249478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4874200" y="2476500"/>
            <a:ext cx="6860295" cy="329184"/>
          </a:xfrm>
          <a:prstGeom prst="rect">
            <a:avLst/>
          </a:prstGeom>
          <a:noFill/>
          <a:ln/>
        </p:spPr>
        <p:txBody>
          <a:bodyPr wrap="square" lIns="0" tIns="0" rIns="0" bIns="0" rtlCol="0" anchor="t"/>
          <a:lstStyle/>
          <a:p>
            <a:pPr indent="0" marL="0">
              <a:buNone/>
            </a:pPr>
            <a:r>
              <a:rPr lang="en-US" sz="1500" dirty="0">
                <a:solidFill>
                  <a:srgbClr val="14233A"/>
                </a:solidFill>
              </a:rPr>
              <a:t>For a loop that closes on the start BM, click this link.</a:t>
            </a:r>
            <a:endParaRPr lang="en-US" sz="1500" dirty="0"/>
          </a:p>
        </p:txBody>
      </p:sp>
      <p:sp>
        <p:nvSpPr>
          <p:cNvPr id="13" name="Marker 3"/>
          <p:cNvSpPr/>
          <p:nvPr/>
        </p:nvSpPr>
        <p:spPr>
          <a:xfrm>
            <a:off x="4435288" y="2933700"/>
            <a:ext cx="310896" cy="310896"/>
          </a:xfrm>
          <a:prstGeom prst="ellipse">
            <a:avLst/>
          </a:prstGeom>
          <a:solidFill>
            <a:srgbClr val="B8261B"/>
          </a:solidFill>
          <a:ln w="19050">
            <a:solidFill>
              <a:srgbClr val="FFFFFF"/>
            </a:solidFill>
            <a:prstDash val="solid"/>
          </a:ln>
        </p:spPr>
      </p:sp>
      <p:sp>
        <p:nvSpPr>
          <p:cNvPr id="14" name="Marker 3 number"/>
          <p:cNvSpPr txBox="1"/>
          <p:nvPr/>
        </p:nvSpPr>
        <p:spPr>
          <a:xfrm>
            <a:off x="4435288" y="293370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15" name="Point 3"/>
          <p:cNvSpPr txBox="1"/>
          <p:nvPr/>
        </p:nvSpPr>
        <p:spPr>
          <a:xfrm>
            <a:off x="4874200" y="2915412"/>
            <a:ext cx="6860295" cy="329184"/>
          </a:xfrm>
          <a:prstGeom prst="rect">
            <a:avLst/>
          </a:prstGeom>
          <a:noFill/>
          <a:ln/>
        </p:spPr>
        <p:txBody>
          <a:bodyPr wrap="square" lIns="0" tIns="0" rIns="0" bIns="0" rtlCol="0" anchor="t"/>
          <a:lstStyle/>
          <a:p>
            <a:pPr indent="0" marL="0">
              <a:buNone/>
            </a:pPr>
            <a:r>
              <a:rPr lang="en-US" sz="1500" dirty="0">
                <a:solidFill>
                  <a:srgbClr val="14233A"/>
                </a:solidFill>
              </a:rPr>
              <a:t>First row: the start benchmark with its BS only.</a:t>
            </a:r>
            <a:endParaRPr lang="en-US" sz="1500" dirty="0"/>
          </a:p>
        </p:txBody>
      </p:sp>
      <p:sp>
        <p:nvSpPr>
          <p:cNvPr id="16" name="Marker 4"/>
          <p:cNvSpPr/>
          <p:nvPr/>
        </p:nvSpPr>
        <p:spPr>
          <a:xfrm>
            <a:off x="4435288" y="3372612"/>
            <a:ext cx="310896" cy="310896"/>
          </a:xfrm>
          <a:prstGeom prst="ellipse">
            <a:avLst/>
          </a:prstGeom>
          <a:solidFill>
            <a:srgbClr val="B8261B"/>
          </a:solidFill>
          <a:ln w="19050">
            <a:solidFill>
              <a:srgbClr val="FFFFFF"/>
            </a:solidFill>
            <a:prstDash val="solid"/>
          </a:ln>
        </p:spPr>
      </p:sp>
      <p:sp>
        <p:nvSpPr>
          <p:cNvPr id="17" name="Marker 4 number"/>
          <p:cNvSpPr txBox="1"/>
          <p:nvPr/>
        </p:nvSpPr>
        <p:spPr>
          <a:xfrm>
            <a:off x="4435288" y="3372612"/>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4</a:t>
            </a:r>
            <a:endParaRPr lang="en-US" sz="1200" dirty="0"/>
          </a:p>
        </p:txBody>
      </p:sp>
      <p:sp>
        <p:nvSpPr>
          <p:cNvPr id="18" name="Point 4"/>
          <p:cNvSpPr txBox="1"/>
          <p:nvPr/>
        </p:nvSpPr>
        <p:spPr>
          <a:xfrm>
            <a:off x="4874200" y="3354324"/>
            <a:ext cx="6860295" cy="329184"/>
          </a:xfrm>
          <a:prstGeom prst="rect">
            <a:avLst/>
          </a:prstGeom>
          <a:noFill/>
          <a:ln/>
        </p:spPr>
        <p:txBody>
          <a:bodyPr wrap="square" lIns="0" tIns="0" rIns="0" bIns="0" rtlCol="0" anchor="t"/>
          <a:lstStyle/>
          <a:p>
            <a:pPr indent="0" marL="0">
              <a:buNone/>
            </a:pPr>
            <a:r>
              <a:rPr lang="en-US" sz="1500" dirty="0">
                <a:solidFill>
                  <a:srgbClr val="14233A"/>
                </a:solidFill>
              </a:rPr>
              <a:t>Change point: FS and BS on the same row.</a:t>
            </a:r>
            <a:endParaRPr lang="en-US" sz="1500" dirty="0"/>
          </a:p>
        </p:txBody>
      </p:sp>
      <p:sp>
        <p:nvSpPr>
          <p:cNvPr id="19" name="Marker 5"/>
          <p:cNvSpPr/>
          <p:nvPr/>
        </p:nvSpPr>
        <p:spPr>
          <a:xfrm>
            <a:off x="4435288" y="3811524"/>
            <a:ext cx="310896" cy="310896"/>
          </a:xfrm>
          <a:prstGeom prst="ellipse">
            <a:avLst/>
          </a:prstGeom>
          <a:solidFill>
            <a:srgbClr val="B8261B"/>
          </a:solidFill>
          <a:ln w="19050">
            <a:solidFill>
              <a:srgbClr val="FFFFFF"/>
            </a:solidFill>
            <a:prstDash val="solid"/>
          </a:ln>
        </p:spPr>
      </p:sp>
      <p:sp>
        <p:nvSpPr>
          <p:cNvPr id="20" name="Marker 5 number"/>
          <p:cNvSpPr txBox="1"/>
          <p:nvPr/>
        </p:nvSpPr>
        <p:spPr>
          <a:xfrm>
            <a:off x="4435288" y="3811524"/>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5</a:t>
            </a:r>
            <a:endParaRPr lang="en-US" sz="1200" dirty="0"/>
          </a:p>
        </p:txBody>
      </p:sp>
      <p:sp>
        <p:nvSpPr>
          <p:cNvPr id="21" name="Point 5"/>
          <p:cNvSpPr txBox="1"/>
          <p:nvPr/>
        </p:nvSpPr>
        <p:spPr>
          <a:xfrm>
            <a:off x="4874200" y="3793236"/>
            <a:ext cx="6860295" cy="329184"/>
          </a:xfrm>
          <a:prstGeom prst="rect">
            <a:avLst/>
          </a:prstGeom>
          <a:noFill/>
          <a:ln/>
        </p:spPr>
        <p:txBody>
          <a:bodyPr wrap="square" lIns="0" tIns="0" rIns="0" bIns="0" rtlCol="0" anchor="t"/>
          <a:lstStyle/>
          <a:p>
            <a:pPr indent="0" marL="0">
              <a:buNone/>
            </a:pPr>
            <a:r>
              <a:rPr lang="en-US" sz="1500" dirty="0">
                <a:solidFill>
                  <a:srgbClr val="14233A"/>
                </a:solidFill>
              </a:rPr>
              <a:t>Intermediate sight: IS only.</a:t>
            </a:r>
            <a:endParaRPr lang="en-US" sz="1500" dirty="0"/>
          </a:p>
        </p:txBody>
      </p:sp>
      <p:sp>
        <p:nvSpPr>
          <p:cNvPr id="22" name="Marker 6"/>
          <p:cNvSpPr/>
          <p:nvPr/>
        </p:nvSpPr>
        <p:spPr>
          <a:xfrm>
            <a:off x="4435288" y="4250436"/>
            <a:ext cx="310896" cy="310896"/>
          </a:xfrm>
          <a:prstGeom prst="ellipse">
            <a:avLst/>
          </a:prstGeom>
          <a:solidFill>
            <a:srgbClr val="B8261B"/>
          </a:solidFill>
          <a:ln w="19050">
            <a:solidFill>
              <a:srgbClr val="FFFFFF"/>
            </a:solidFill>
            <a:prstDash val="solid"/>
          </a:ln>
        </p:spPr>
      </p:sp>
      <p:sp>
        <p:nvSpPr>
          <p:cNvPr id="23" name="Marker 6 number"/>
          <p:cNvSpPr txBox="1"/>
          <p:nvPr/>
        </p:nvSpPr>
        <p:spPr>
          <a:xfrm>
            <a:off x="4435288" y="425043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6</a:t>
            </a:r>
            <a:endParaRPr lang="en-US" sz="1200" dirty="0"/>
          </a:p>
        </p:txBody>
      </p:sp>
      <p:sp>
        <p:nvSpPr>
          <p:cNvPr id="24" name="Point 6"/>
          <p:cNvSpPr txBox="1"/>
          <p:nvPr/>
        </p:nvSpPr>
        <p:spPr>
          <a:xfrm>
            <a:off x="4874200" y="4232148"/>
            <a:ext cx="6860295" cy="329184"/>
          </a:xfrm>
          <a:prstGeom prst="rect">
            <a:avLst/>
          </a:prstGeom>
          <a:noFill/>
          <a:ln/>
        </p:spPr>
        <p:txBody>
          <a:bodyPr wrap="square" lIns="0" tIns="0" rIns="0" bIns="0" rtlCol="0" anchor="t"/>
          <a:lstStyle/>
          <a:p>
            <a:pPr indent="0" marL="0">
              <a:buNone/>
            </a:pPr>
            <a:r>
              <a:rPr lang="en-US" sz="1500" dirty="0">
                <a:solidFill>
                  <a:srgbClr val="14233A"/>
                </a:solidFill>
              </a:rPr>
              <a:t>Last row: the closing benchmark with its FS only.</a:t>
            </a:r>
            <a:endParaRPr lang="en-US" sz="1500" dirty="0"/>
          </a:p>
        </p:txBody>
      </p:sp>
      <p:sp>
        <p:nvSpPr>
          <p:cNvPr id="25" name="Tip box"/>
          <p:cNvSpPr/>
          <p:nvPr/>
        </p:nvSpPr>
        <p:spPr>
          <a:xfrm>
            <a:off x="4435288" y="4716780"/>
            <a:ext cx="7299207" cy="925068"/>
          </a:xfrm>
          <a:prstGeom prst="roundRect">
            <a:avLst>
              <a:gd name="adj" fmla="val 7908"/>
            </a:avLst>
          </a:prstGeom>
          <a:solidFill>
            <a:srgbClr val="F5EAD0"/>
          </a:solidFill>
          <a:ln w="12700">
            <a:solidFill>
              <a:srgbClr val="E0C98A"/>
            </a:solidFill>
            <a:prstDash val="solid"/>
          </a:ln>
        </p:spPr>
      </p:sp>
      <p:sp>
        <p:nvSpPr>
          <p:cNvPr id="26" name="Tip"/>
          <p:cNvSpPr txBox="1"/>
          <p:nvPr/>
        </p:nvSpPr>
        <p:spPr>
          <a:xfrm>
            <a:off x="4572448" y="4808220"/>
            <a:ext cx="7024887" cy="742188"/>
          </a:xfrm>
          <a:prstGeom prst="rect">
            <a:avLst/>
          </a:prstGeom>
          <a:noFill/>
          <a:ln/>
        </p:spPr>
        <p:txBody>
          <a:bodyPr wrap="square" lIns="0" tIns="0" rIns="0" bIns="0" rtlCol="0" anchor="t"/>
          <a:lstStyle/>
          <a:p>
            <a:pPr indent="0" marL="0">
              <a:buNone/>
            </a:pPr>
            <a:r>
              <a:rPr lang="en-US" sz="1400" b="1" dirty="0">
                <a:solidFill>
                  <a:srgbClr val="7A5C14"/>
                </a:solidFill>
              </a:rPr>
              <a:t>Tip. </a:t>
            </a:r>
            <a:pPr indent="0" marL="0">
              <a:buNone/>
            </a:pPr>
            <a:r>
              <a:rPr lang="en-US" sz="1400" dirty="0">
                <a:solidFill>
                  <a:srgbClr val="14233A"/>
                </a:solidFill>
              </a:rPr>
              <a:t>Method: Rise &amp; Fall or Height of Instrument (both give the same RLs; the report shows the matching columns). Allowable misclosure: leave blank for 10 mm × √set-ups, or type your own value in mm.</a:t>
            </a:r>
            <a:endParaRPr lang="en-US" sz="14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Levelling result</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5.2  ·  LEVELLING</a:t>
            </a:r>
            <a:endParaRPr lang="en-US" sz="1200" dirty="0"/>
          </a:p>
        </p:txBody>
      </p:sp>
      <p:sp>
        <p:nvSpPr>
          <p:cNvPr id="4" name="Screenshot frame"/>
          <p:cNvSpPr/>
          <p:nvPr/>
        </p:nvSpPr>
        <p:spPr>
          <a:xfrm>
            <a:off x="420624" y="1289304"/>
            <a:ext cx="5900480" cy="5056632"/>
          </a:xfrm>
          <a:prstGeom prst="roundRect">
            <a:avLst>
              <a:gd name="adj" fmla="val 108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Levelling result">    </p:cNvPr>
          <p:cNvPicPr>
            <a:picLocks noChangeAspect="1"/>
          </p:cNvPicPr>
          <p:nvPr/>
        </p:nvPicPr>
        <p:blipFill>
          <a:blip r:embed="rId1"/>
          <a:stretch>
            <a:fillRect/>
          </a:stretch>
        </p:blipFill>
        <p:spPr>
          <a:xfrm>
            <a:off x="457200" y="1325880"/>
            <a:ext cx="5827328" cy="4983480"/>
          </a:xfrm>
          <a:prstGeom prst="rect">
            <a:avLst/>
          </a:prstGeom>
        </p:spPr>
      </p:pic>
      <p:sp>
        <p:nvSpPr>
          <p:cNvPr id="6" name="Intro"/>
          <p:cNvSpPr txBox="1"/>
          <p:nvPr/>
        </p:nvSpPr>
        <p:spPr>
          <a:xfrm>
            <a:off x="6696008" y="1325880"/>
            <a:ext cx="5038487" cy="574548"/>
          </a:xfrm>
          <a:prstGeom prst="rect">
            <a:avLst/>
          </a:prstGeom>
          <a:noFill/>
          <a:ln/>
        </p:spPr>
        <p:txBody>
          <a:bodyPr wrap="square" lIns="0" tIns="0" rIns="0" bIns="0" rtlCol="0" anchor="t"/>
          <a:lstStyle/>
          <a:p>
            <a:pPr indent="0" marL="0">
              <a:buNone/>
            </a:pPr>
            <a:r>
              <a:rPr lang="en-US" sz="1500" dirty="0">
                <a:solidFill>
                  <a:srgbClr val="14233A"/>
                </a:solidFill>
              </a:rPr>
              <a:t>The result shows Accepted or Rejected, the misclosure against the allowable, set-ups, ΣBS and ΣFS.</a:t>
            </a:r>
            <a:endParaRPr lang="en-US" sz="1500" dirty="0"/>
          </a:p>
        </p:txBody>
      </p:sp>
      <p:sp>
        <p:nvSpPr>
          <p:cNvPr id="7" name="Marker 1"/>
          <p:cNvSpPr/>
          <p:nvPr/>
        </p:nvSpPr>
        <p:spPr>
          <a:xfrm>
            <a:off x="6696008" y="205587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6696008" y="205587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7134920" y="2037588"/>
            <a:ext cx="4599575" cy="1467612"/>
          </a:xfrm>
          <a:prstGeom prst="rect">
            <a:avLst/>
          </a:prstGeom>
          <a:noFill/>
          <a:ln/>
        </p:spPr>
        <p:txBody>
          <a:bodyPr wrap="square" lIns="0" tIns="0" rIns="0" bIns="0" rtlCol="0" anchor="t"/>
          <a:lstStyle/>
          <a:p>
            <a:pPr indent="0" marL="0">
              <a:buNone/>
            </a:pPr>
            <a:r>
              <a:rPr lang="en-US" sz="1500" dirty="0">
                <a:solidFill>
                  <a:srgbClr val="14233A"/>
                </a:solidFill>
              </a:rPr>
              <a:t>The reduced levels table lists HI or Rise/Fall, RL, the correction (equal per set-up, cumulative) and the adjusted RL. Below it, the arithmetic checks: ΣBS − ΣFS = Last RL − First RL, ΣRise − ΣFall = Last RL − First RL, and HI equals Rise &amp; Fall at every point.</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Levelling PDF report</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5.3  ·  LEVELLING</a:t>
            </a:r>
            <a:endParaRPr lang="en-US" sz="1200" dirty="0"/>
          </a:p>
        </p:txBody>
      </p:sp>
      <p:sp>
        <p:nvSpPr>
          <p:cNvPr id="4" name="Screenshot frame"/>
          <p:cNvSpPr/>
          <p:nvPr/>
        </p:nvSpPr>
        <p:spPr>
          <a:xfrm>
            <a:off x="420624" y="1289304"/>
            <a:ext cx="3596825" cy="5056632"/>
          </a:xfrm>
          <a:prstGeom prst="roundRect">
            <a:avLst>
              <a:gd name="adj" fmla="val 152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Levelling PDF report">    </p:cNvPr>
          <p:cNvPicPr>
            <a:picLocks noChangeAspect="1"/>
          </p:cNvPicPr>
          <p:nvPr/>
        </p:nvPicPr>
        <p:blipFill>
          <a:blip r:embed="rId1"/>
          <a:stretch>
            <a:fillRect/>
          </a:stretch>
        </p:blipFill>
        <p:spPr>
          <a:xfrm>
            <a:off x="457200" y="1325880"/>
            <a:ext cx="3523673" cy="4983480"/>
          </a:xfrm>
          <a:prstGeom prst="rect">
            <a:avLst/>
          </a:prstGeom>
        </p:spPr>
      </p:pic>
      <p:sp>
        <p:nvSpPr>
          <p:cNvPr id="6" name="Intro"/>
          <p:cNvSpPr txBox="1"/>
          <p:nvPr/>
        </p:nvSpPr>
        <p:spPr>
          <a:xfrm>
            <a:off x="4392353" y="1325880"/>
            <a:ext cx="7342142" cy="806958"/>
          </a:xfrm>
          <a:prstGeom prst="rect">
            <a:avLst/>
          </a:prstGeom>
          <a:noFill/>
          <a:ln/>
        </p:spPr>
        <p:txBody>
          <a:bodyPr wrap="square" lIns="0" tIns="0" rIns="0" bIns="0" rtlCol="0" anchor="t"/>
          <a:lstStyle/>
          <a:p>
            <a:pPr indent="0" marL="0">
              <a:buNone/>
            </a:pPr>
            <a:r>
              <a:rPr lang="en-US" sz="1500" dirty="0">
                <a:solidFill>
                  <a:srgbClr val="14233A"/>
                </a:solidFill>
              </a:rPr>
              <a:t>Press PDF report. The report has run details, the closure check, the arithmetic checks, the full level book with adjusted RLs, and signature boxes. Levels CSV saves the table for Excel.</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1" type="body" hasCustomPrompt="1"/>
          </p:nvPr>
        </p:nvSpPr>
        <p:spPr>
          <a:xfrm>
            <a:off x="731520" y="1188720"/>
            <a:ext cx="2743200" cy="1280160"/>
          </a:xfrm>
          <a:prstGeom prst="rect">
            <a:avLst/>
          </a:prstGeom>
          <a:noFill/>
          <a:ln/>
        </p:spPr>
        <p:txBody>
          <a:bodyPr wrap="square" lIns="0" tIns="0" rIns="0" bIns="0" rtlCol="0"/>
          <a:lstStyle/>
          <a:p>
            <a:pPr algn="l" indent="0" marL="0">
              <a:buNone/>
            </a:pPr>
            <a:r>
              <a:rPr lang="en-US" sz="7200" b="1" dirty="0">
                <a:solidFill>
                  <a:srgbClr val="D7B35E"/>
                </a:solidFill>
                <a:latin typeface="Cambria" pitchFamily="34" charset="0"/>
                <a:ea typeface="Cambria" pitchFamily="34" charset="-122"/>
                <a:cs typeface="Cambria" pitchFamily="34" charset="-120"/>
              </a:rPr>
              <a:t>06</a:t>
            </a:r>
            <a:endParaRPr lang="en-US" sz="7200" dirty="0"/>
          </a:p>
        </p:txBody>
      </p:sp>
      <p:sp>
        <p:nvSpPr>
          <p:cNvPr id="3" name="Text 0"/>
          <p:cNvSpPr/>
          <p:nvPr>
            <p:ph idx="102" type="title" hasCustomPrompt="1"/>
          </p:nvPr>
        </p:nvSpPr>
        <p:spPr>
          <a:xfrm>
            <a:off x="731520" y="2651760"/>
            <a:ext cx="7498080" cy="1188720"/>
          </a:xfrm>
          <a:prstGeom prst="rect">
            <a:avLst/>
          </a:prstGeom>
          <a:noFill/>
          <a:ln/>
        </p:spPr>
        <p:txBody>
          <a:bodyPr wrap="square" lIns="0" tIns="0" rIns="0" bIns="0" rtlCol="0" anchor="t"/>
          <a:lstStyle/>
          <a:p>
            <a:pPr algn="l" indent="0" marL="0">
              <a:buNone/>
            </a:pPr>
            <a:r>
              <a:rPr lang="en-US" sz="4400" dirty="0">
                <a:solidFill>
                  <a:srgbClr val="EFE6D2"/>
                </a:solidFill>
                <a:latin typeface="Cambria" pitchFamily="34" charset="0"/>
                <a:ea typeface="Cambria" pitchFamily="34" charset="-122"/>
                <a:cs typeface="Cambria" pitchFamily="34" charset="-120"/>
              </a:rPr>
              <a:t>Traverse simulator</a:t>
            </a:r>
            <a:endParaRPr lang="en-US" sz="4400" dirty="0"/>
          </a:p>
        </p:txBody>
      </p:sp>
      <p:sp>
        <p:nvSpPr>
          <p:cNvPr id="4" name="Text 0"/>
          <p:cNvSpPr/>
          <p:nvPr>
            <p:ph idx="103" type="body" hasCustomPrompt="1"/>
          </p:nvPr>
        </p:nvSpPr>
        <p:spPr>
          <a:xfrm>
            <a:off x="731520" y="3977640"/>
            <a:ext cx="6949440" cy="1280160"/>
          </a:xfrm>
          <a:prstGeom prst="rect">
            <a:avLst/>
          </a:prstGeom>
          <a:noFill/>
          <a:ln/>
        </p:spPr>
        <p:txBody>
          <a:bodyPr wrap="square" lIns="0" tIns="0" rIns="0" bIns="0" rtlCol="0" anchor="t"/>
          <a:lstStyle/>
          <a:p>
            <a:pPr algn="l" indent="0" marL="0">
              <a:buNone/>
            </a:pPr>
            <a:r>
              <a:rPr lang="en-US" sz="1800" dirty="0">
                <a:solidFill>
                  <a:srgbClr val="B9C4D6"/>
                </a:solidFill>
              </a:rPr>
              <a:t>Watch a total station observe a traverse with realistic errors, then adjust it. Ideal for training new surveyors.</a:t>
            </a:r>
            <a:endParaRPr lang="en-US" sz="18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Run a simulation</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6.1  ·  TRAVERSE SIMULATOR</a:t>
            </a:r>
            <a:endParaRPr lang="en-US" sz="1200" dirty="0"/>
          </a:p>
        </p:txBody>
      </p:sp>
      <p:sp>
        <p:nvSpPr>
          <p:cNvPr id="4" name="Screenshot frame"/>
          <p:cNvSpPr/>
          <p:nvPr/>
        </p:nvSpPr>
        <p:spPr>
          <a:xfrm>
            <a:off x="420624" y="1289304"/>
            <a:ext cx="6392602" cy="5056632"/>
          </a:xfrm>
          <a:prstGeom prst="roundRect">
            <a:avLst>
              <a:gd name="adj" fmla="val 108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Run a simulation">    </p:cNvPr>
          <p:cNvPicPr>
            <a:picLocks noChangeAspect="1"/>
          </p:cNvPicPr>
          <p:nvPr/>
        </p:nvPicPr>
        <p:blipFill>
          <a:blip r:embed="rId1"/>
          <a:stretch>
            <a:fillRect/>
          </a:stretch>
        </p:blipFill>
        <p:spPr>
          <a:xfrm>
            <a:off x="457200" y="1325880"/>
            <a:ext cx="6319450" cy="4983480"/>
          </a:xfrm>
          <a:prstGeom prst="rect">
            <a:avLst/>
          </a:prstGeom>
        </p:spPr>
      </p:pic>
      <p:sp>
        <p:nvSpPr>
          <p:cNvPr id="6" name="Intro"/>
          <p:cNvSpPr txBox="1"/>
          <p:nvPr/>
        </p:nvSpPr>
        <p:spPr>
          <a:xfrm>
            <a:off x="7188130" y="1325880"/>
            <a:ext cx="4546365" cy="342138"/>
          </a:xfrm>
          <a:prstGeom prst="rect">
            <a:avLst/>
          </a:prstGeom>
          <a:noFill/>
          <a:ln/>
        </p:spPr>
        <p:txBody>
          <a:bodyPr wrap="square" lIns="0" tIns="0" rIns="0" bIns="0" rtlCol="0" anchor="t"/>
          <a:lstStyle/>
          <a:p>
            <a:pPr indent="0" marL="0">
              <a:buNone/>
            </a:pPr>
            <a:r>
              <a:rPr lang="en-US" sz="1500" dirty="0">
                <a:solidFill>
                  <a:srgbClr val="14233A"/>
                </a:solidFill>
              </a:rPr>
              <a:t>Open Simulator from the section bar.</a:t>
            </a:r>
            <a:endParaRPr lang="en-US" sz="1500" dirty="0"/>
          </a:p>
        </p:txBody>
      </p:sp>
      <p:sp>
        <p:nvSpPr>
          <p:cNvPr id="7" name="Marker 1"/>
          <p:cNvSpPr/>
          <p:nvPr/>
        </p:nvSpPr>
        <p:spPr>
          <a:xfrm>
            <a:off x="7188130" y="182346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7188130" y="182346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7627042" y="1805178"/>
            <a:ext cx="4107453" cy="1235202"/>
          </a:xfrm>
          <a:prstGeom prst="rect">
            <a:avLst/>
          </a:prstGeom>
          <a:noFill/>
          <a:ln/>
        </p:spPr>
        <p:txBody>
          <a:bodyPr wrap="square" lIns="0" tIns="0" rIns="0" bIns="0" rtlCol="0" anchor="t"/>
          <a:lstStyle/>
          <a:p>
            <a:pPr indent="0" marL="0">
              <a:buNone/>
            </a:pPr>
            <a:r>
              <a:rPr lang="en-US" sz="1500" dirty="0">
                <a:solidFill>
                  <a:srgbClr val="14233A"/>
                </a:solidFill>
              </a:rPr>
              <a:t>Settings: link (CP-01 to CP-03) or loop, number of new points, average leg, angle accuracy, distance accuracy, scenario number (same number = same traverse), speed, and Show true positions.</a:t>
            </a:r>
            <a:endParaRPr lang="en-US" sz="1500" dirty="0"/>
          </a:p>
        </p:txBody>
      </p:sp>
      <p:sp>
        <p:nvSpPr>
          <p:cNvPr id="10" name="Marker 2"/>
          <p:cNvSpPr/>
          <p:nvPr/>
        </p:nvSpPr>
        <p:spPr>
          <a:xfrm>
            <a:off x="7188130" y="3168396"/>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7188130" y="316839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7627042" y="3150108"/>
            <a:ext cx="4107453" cy="537972"/>
          </a:xfrm>
          <a:prstGeom prst="rect">
            <a:avLst/>
          </a:prstGeom>
          <a:noFill/>
          <a:ln/>
        </p:spPr>
        <p:txBody>
          <a:bodyPr wrap="square" lIns="0" tIns="0" rIns="0" bIns="0" rtlCol="0" anchor="t"/>
          <a:lstStyle/>
          <a:p>
            <a:pPr indent="0" marL="0">
              <a:buNone/>
            </a:pPr>
            <a:r>
              <a:rPr lang="en-US" sz="1500" dirty="0">
                <a:solidFill>
                  <a:srgbClr val="14233A"/>
                </a:solidFill>
              </a:rPr>
              <a:t>Run starts the observation. Pause / Resume, and Reset to start again.</a:t>
            </a:r>
            <a:endParaRPr lang="en-US" sz="1500" dirty="0"/>
          </a:p>
        </p:txBody>
      </p:sp>
      <p:sp>
        <p:nvSpPr>
          <p:cNvPr id="13" name="Marker 3"/>
          <p:cNvSpPr/>
          <p:nvPr/>
        </p:nvSpPr>
        <p:spPr>
          <a:xfrm>
            <a:off x="7188130" y="3816096"/>
            <a:ext cx="310896" cy="310896"/>
          </a:xfrm>
          <a:prstGeom prst="ellipse">
            <a:avLst/>
          </a:prstGeom>
          <a:solidFill>
            <a:srgbClr val="B8261B"/>
          </a:solidFill>
          <a:ln w="19050">
            <a:solidFill>
              <a:srgbClr val="FFFFFF"/>
            </a:solidFill>
            <a:prstDash val="solid"/>
          </a:ln>
        </p:spPr>
      </p:sp>
      <p:sp>
        <p:nvSpPr>
          <p:cNvPr id="14" name="Marker 3 number"/>
          <p:cNvSpPr txBox="1"/>
          <p:nvPr/>
        </p:nvSpPr>
        <p:spPr>
          <a:xfrm>
            <a:off x="7188130" y="381609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15" name="Point 3"/>
          <p:cNvSpPr txBox="1"/>
          <p:nvPr/>
        </p:nvSpPr>
        <p:spPr>
          <a:xfrm>
            <a:off x="7627042" y="3797808"/>
            <a:ext cx="4107453" cy="770382"/>
          </a:xfrm>
          <a:prstGeom prst="rect">
            <a:avLst/>
          </a:prstGeom>
          <a:noFill/>
          <a:ln/>
        </p:spPr>
        <p:txBody>
          <a:bodyPr wrap="square" lIns="0" tIns="0" rIns="0" bIns="0" rtlCol="0" anchor="t"/>
          <a:lstStyle/>
          <a:p>
            <a:pPr indent="0" marL="0">
              <a:buNone/>
            </a:pPr>
            <a:r>
              <a:rPr lang="en-US" sz="1500" dirty="0">
                <a:solidFill>
                  <a:srgbClr val="14233A"/>
                </a:solidFill>
              </a:rPr>
              <a:t>Live readout: station, backsight, foresight, horizontal angle, distance, bearing carried forward and the measured coordinates.</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Result and adjustment</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6.2  ·  TRAVERSE SIMULATOR</a:t>
            </a:r>
            <a:endParaRPr lang="en-US" sz="1200" dirty="0"/>
          </a:p>
        </p:txBody>
      </p:sp>
      <p:sp>
        <p:nvSpPr>
          <p:cNvPr id="4" name="Screenshot frame"/>
          <p:cNvSpPr/>
          <p:nvPr/>
        </p:nvSpPr>
        <p:spPr>
          <a:xfrm>
            <a:off x="420624" y="1289304"/>
            <a:ext cx="3900056" cy="5056632"/>
          </a:xfrm>
          <a:prstGeom prst="roundRect">
            <a:avLst>
              <a:gd name="adj" fmla="val 1407"/>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Result and adjustment">    </p:cNvPr>
          <p:cNvPicPr>
            <a:picLocks noChangeAspect="1"/>
          </p:cNvPicPr>
          <p:nvPr/>
        </p:nvPicPr>
        <p:blipFill>
          <a:blip r:embed="rId1"/>
          <a:stretch>
            <a:fillRect/>
          </a:stretch>
        </p:blipFill>
        <p:spPr>
          <a:xfrm>
            <a:off x="457200" y="1325880"/>
            <a:ext cx="3826904" cy="4983480"/>
          </a:xfrm>
          <a:prstGeom prst="rect">
            <a:avLst/>
          </a:prstGeom>
        </p:spPr>
      </p:pic>
      <p:sp>
        <p:nvSpPr>
          <p:cNvPr id="6" name="Intro"/>
          <p:cNvSpPr txBox="1"/>
          <p:nvPr/>
        </p:nvSpPr>
        <p:spPr>
          <a:xfrm>
            <a:off x="4695584" y="1325880"/>
            <a:ext cx="7038911" cy="806958"/>
          </a:xfrm>
          <a:prstGeom prst="rect">
            <a:avLst/>
          </a:prstGeom>
          <a:noFill/>
          <a:ln/>
        </p:spPr>
        <p:txBody>
          <a:bodyPr wrap="square" lIns="0" tIns="0" rIns="0" bIns="0" rtlCol="0" anchor="t"/>
          <a:lstStyle/>
          <a:p>
            <a:pPr indent="0" marL="0">
              <a:buNone/>
            </a:pPr>
            <a:r>
              <a:rPr lang="en-US" sz="1500" dirty="0">
                <a:solidFill>
                  <a:srgbClr val="14233A"/>
                </a:solidFill>
              </a:rPr>
              <a:t>At the end the simulator shows the misclosure and precision against 1 : 10,000. The field book lists every angle and distance with its random error.</a:t>
            </a:r>
            <a:endParaRPr lang="en-US" sz="1500" dirty="0"/>
          </a:p>
        </p:txBody>
      </p:sp>
      <p:sp>
        <p:nvSpPr>
          <p:cNvPr id="7" name="Marker 1"/>
          <p:cNvSpPr/>
          <p:nvPr/>
        </p:nvSpPr>
        <p:spPr>
          <a:xfrm>
            <a:off x="4695584" y="228828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4695584" y="228828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5134496" y="2269998"/>
            <a:ext cx="6599999" cy="537972"/>
          </a:xfrm>
          <a:prstGeom prst="rect">
            <a:avLst/>
          </a:prstGeom>
          <a:noFill/>
          <a:ln/>
        </p:spPr>
        <p:txBody>
          <a:bodyPr wrap="square" lIns="0" tIns="0" rIns="0" bIns="0" rtlCol="0" anchor="t"/>
          <a:lstStyle/>
          <a:p>
            <a:pPr indent="0" marL="0">
              <a:buNone/>
            </a:pPr>
            <a:r>
              <a:rPr lang="en-US" sz="1500" dirty="0">
                <a:solidFill>
                  <a:srgbClr val="14233A"/>
                </a:solidFill>
              </a:rPr>
              <a:t>Adjust in Traverse tool: loads the simulated site coordinates into the Traverse tool, ready to adjust and save.</a:t>
            </a:r>
            <a:endParaRPr lang="en-US" sz="1500" dirty="0"/>
          </a:p>
        </p:txBody>
      </p:sp>
      <p:sp>
        <p:nvSpPr>
          <p:cNvPr id="10" name="Tip box"/>
          <p:cNvSpPr/>
          <p:nvPr/>
        </p:nvSpPr>
        <p:spPr>
          <a:xfrm>
            <a:off x="4695584" y="2963418"/>
            <a:ext cx="7038911" cy="708152"/>
          </a:xfrm>
          <a:prstGeom prst="roundRect">
            <a:avLst>
              <a:gd name="adj" fmla="val 10330"/>
            </a:avLst>
          </a:prstGeom>
          <a:solidFill>
            <a:srgbClr val="F5EAD0"/>
          </a:solidFill>
          <a:ln w="12700">
            <a:solidFill>
              <a:srgbClr val="E0C98A"/>
            </a:solidFill>
            <a:prstDash val="solid"/>
          </a:ln>
        </p:spPr>
      </p:sp>
      <p:sp>
        <p:nvSpPr>
          <p:cNvPr id="11" name="Tip"/>
          <p:cNvSpPr txBox="1"/>
          <p:nvPr/>
        </p:nvSpPr>
        <p:spPr>
          <a:xfrm>
            <a:off x="4832744" y="3054858"/>
            <a:ext cx="6764591" cy="525272"/>
          </a:xfrm>
          <a:prstGeom prst="rect">
            <a:avLst/>
          </a:prstGeom>
          <a:noFill/>
          <a:ln/>
        </p:spPr>
        <p:txBody>
          <a:bodyPr wrap="square" lIns="0" tIns="0" rIns="0" bIns="0" rtlCol="0" anchor="t"/>
          <a:lstStyle/>
          <a:p>
            <a:pPr indent="0" marL="0">
              <a:buNone/>
            </a:pPr>
            <a:r>
              <a:rPr lang="en-US" sz="1400" b="1" dirty="0">
                <a:solidFill>
                  <a:srgbClr val="7A5C14"/>
                </a:solidFill>
              </a:rPr>
              <a:t>Tip. </a:t>
            </a:r>
            <a:pPr indent="0" marL="0">
              <a:buNone/>
            </a:pPr>
            <a:r>
              <a:rPr lang="en-US" sz="1400" dirty="0">
                <a:solidFill>
                  <a:srgbClr val="14233A"/>
                </a:solidFill>
              </a:rPr>
              <a:t>Try a 30″ angle accuracy or "10 mm + 5 ppm" to see how a poor set-up makes a traverse fail.</a:t>
            </a:r>
            <a:endParaRPr lang="en-US" sz="14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1" type="body" hasCustomPrompt="1"/>
          </p:nvPr>
        </p:nvSpPr>
        <p:spPr>
          <a:xfrm>
            <a:off x="731520" y="1188720"/>
            <a:ext cx="2743200" cy="1280160"/>
          </a:xfrm>
          <a:prstGeom prst="rect">
            <a:avLst/>
          </a:prstGeom>
          <a:noFill/>
          <a:ln/>
        </p:spPr>
        <p:txBody>
          <a:bodyPr wrap="square" lIns="0" tIns="0" rIns="0" bIns="0" rtlCol="0"/>
          <a:lstStyle/>
          <a:p>
            <a:pPr algn="l" indent="0" marL="0">
              <a:buNone/>
            </a:pPr>
            <a:r>
              <a:rPr lang="en-US" sz="7200" b="1" dirty="0">
                <a:solidFill>
                  <a:srgbClr val="D7B35E"/>
                </a:solidFill>
                <a:latin typeface="Cambria" pitchFamily="34" charset="0"/>
                <a:ea typeface="Cambria" pitchFamily="34" charset="-122"/>
                <a:cs typeface="Cambria" pitchFamily="34" charset="-120"/>
              </a:rPr>
              <a:t>07</a:t>
            </a:r>
            <a:endParaRPr lang="en-US" sz="7200" dirty="0"/>
          </a:p>
        </p:txBody>
      </p:sp>
      <p:sp>
        <p:nvSpPr>
          <p:cNvPr id="3" name="Text 0"/>
          <p:cNvSpPr/>
          <p:nvPr>
            <p:ph idx="102" type="title" hasCustomPrompt="1"/>
          </p:nvPr>
        </p:nvSpPr>
        <p:spPr>
          <a:xfrm>
            <a:off x="731520" y="2651760"/>
            <a:ext cx="7498080" cy="1188720"/>
          </a:xfrm>
          <a:prstGeom prst="rect">
            <a:avLst/>
          </a:prstGeom>
          <a:noFill/>
          <a:ln/>
        </p:spPr>
        <p:txBody>
          <a:bodyPr wrap="square" lIns="0" tIns="0" rIns="0" bIns="0" rtlCol="0" anchor="t"/>
          <a:lstStyle/>
          <a:p>
            <a:pPr algn="l" indent="0" marL="0">
              <a:buNone/>
            </a:pPr>
            <a:r>
              <a:rPr lang="en-US" sz="4400" dirty="0">
                <a:solidFill>
                  <a:srgbClr val="EFE6D2"/>
                </a:solidFill>
                <a:latin typeface="Cambria" pitchFamily="34" charset="0"/>
                <a:ea typeface="Cambria" pitchFamily="34" charset="-122"/>
                <a:cs typeface="Cambria" pitchFamily="34" charset="-120"/>
              </a:rPr>
              <a:t>Sharing</a:t>
            </a:r>
            <a:endParaRPr lang="en-US" sz="4400" dirty="0"/>
          </a:p>
        </p:txBody>
      </p:sp>
      <p:sp>
        <p:nvSpPr>
          <p:cNvPr id="4" name="Text 0"/>
          <p:cNvSpPr/>
          <p:nvPr>
            <p:ph idx="103" type="body" hasCustomPrompt="1"/>
          </p:nvPr>
        </p:nvSpPr>
        <p:spPr>
          <a:xfrm>
            <a:off x="731520" y="3977640"/>
            <a:ext cx="6949440" cy="1280160"/>
          </a:xfrm>
          <a:prstGeom prst="rect">
            <a:avLst/>
          </a:prstGeom>
          <a:noFill/>
          <a:ln/>
        </p:spPr>
        <p:txBody>
          <a:bodyPr wrap="square" lIns="0" tIns="0" rIns="0" bIns="0" rtlCol="0" anchor="t"/>
          <a:lstStyle/>
          <a:p>
            <a:pPr algn="l" indent="0" marL="0">
              <a:buNone/>
            </a:pPr>
            <a:r>
              <a:rPr lang="en-US" sz="1800" dirty="0">
                <a:solidFill>
                  <a:srgbClr val="B9C4D6"/>
                </a:solidFill>
              </a:rPr>
              <a:t>Share a job with a checker, engineer or client. They see it in their own dashboard.</a:t>
            </a:r>
            <a:endParaRPr lang="en-US" sz="18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Share a job</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7.1  ·  SHARING</a:t>
            </a:r>
            <a:endParaRPr lang="en-US" sz="1200" dirty="0"/>
          </a:p>
        </p:txBody>
      </p:sp>
      <p:sp>
        <p:nvSpPr>
          <p:cNvPr id="4" name="Screenshot frame"/>
          <p:cNvSpPr/>
          <p:nvPr/>
        </p:nvSpPr>
        <p:spPr>
          <a:xfrm>
            <a:off x="420624" y="1289304"/>
            <a:ext cx="6422842" cy="5056632"/>
          </a:xfrm>
          <a:prstGeom prst="roundRect">
            <a:avLst>
              <a:gd name="adj" fmla="val 1085"/>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Share a job">    </p:cNvPr>
          <p:cNvPicPr>
            <a:picLocks noChangeAspect="1"/>
          </p:cNvPicPr>
          <p:nvPr/>
        </p:nvPicPr>
        <p:blipFill>
          <a:blip r:embed="rId1"/>
          <a:stretch>
            <a:fillRect/>
          </a:stretch>
        </p:blipFill>
        <p:spPr>
          <a:xfrm>
            <a:off x="457200" y="1325880"/>
            <a:ext cx="6349690" cy="4983480"/>
          </a:xfrm>
          <a:prstGeom prst="rect">
            <a:avLst/>
          </a:prstGeom>
        </p:spPr>
      </p:pic>
      <p:sp>
        <p:nvSpPr>
          <p:cNvPr id="6" name="Intro"/>
          <p:cNvSpPr txBox="1"/>
          <p:nvPr/>
        </p:nvSpPr>
        <p:spPr>
          <a:xfrm>
            <a:off x="7218370" y="1325880"/>
            <a:ext cx="4516125" cy="342138"/>
          </a:xfrm>
          <a:prstGeom prst="rect">
            <a:avLst/>
          </a:prstGeom>
          <a:noFill/>
          <a:ln/>
        </p:spPr>
        <p:txBody>
          <a:bodyPr wrap="square" lIns="0" tIns="0" rIns="0" bIns="0" rtlCol="0" anchor="t"/>
          <a:lstStyle/>
          <a:p>
            <a:pPr indent="0" marL="0">
              <a:buNone/>
            </a:pPr>
            <a:r>
              <a:rPr lang="en-US" sz="1500" dirty="0">
                <a:solidFill>
                  <a:srgbClr val="14233A"/>
                </a:solidFill>
              </a:rPr>
              <a:t>On the dashboard, click Share on the job.</a:t>
            </a:r>
            <a:endParaRPr lang="en-US" sz="1500" dirty="0"/>
          </a:p>
        </p:txBody>
      </p:sp>
      <p:sp>
        <p:nvSpPr>
          <p:cNvPr id="7" name="Marker 1"/>
          <p:cNvSpPr/>
          <p:nvPr/>
        </p:nvSpPr>
        <p:spPr>
          <a:xfrm>
            <a:off x="7218370" y="182346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7218370" y="182346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7657282" y="1805178"/>
            <a:ext cx="4077213" cy="329184"/>
          </a:xfrm>
          <a:prstGeom prst="rect">
            <a:avLst/>
          </a:prstGeom>
          <a:noFill/>
          <a:ln/>
        </p:spPr>
        <p:txBody>
          <a:bodyPr wrap="square" lIns="0" tIns="0" rIns="0" bIns="0" rtlCol="0" anchor="t"/>
          <a:lstStyle/>
          <a:p>
            <a:pPr indent="0" marL="0">
              <a:buNone/>
            </a:pPr>
            <a:r>
              <a:rPr lang="en-US" sz="1500" dirty="0">
                <a:solidFill>
                  <a:srgbClr val="14233A"/>
                </a:solidFill>
              </a:rPr>
              <a:t>Type the person's email.</a:t>
            </a:r>
            <a:endParaRPr lang="en-US" sz="1500" dirty="0"/>
          </a:p>
        </p:txBody>
      </p:sp>
      <p:sp>
        <p:nvSpPr>
          <p:cNvPr id="10" name="Marker 2"/>
          <p:cNvSpPr/>
          <p:nvPr/>
        </p:nvSpPr>
        <p:spPr>
          <a:xfrm>
            <a:off x="7218370" y="2262378"/>
            <a:ext cx="310896" cy="310896"/>
          </a:xfrm>
          <a:prstGeom prst="ellipse">
            <a:avLst/>
          </a:prstGeom>
          <a:solidFill>
            <a:srgbClr val="B8261B"/>
          </a:solidFill>
          <a:ln w="19050">
            <a:solidFill>
              <a:srgbClr val="FFFFFF"/>
            </a:solidFill>
            <a:prstDash val="solid"/>
          </a:ln>
        </p:spPr>
      </p:sp>
      <p:sp>
        <p:nvSpPr>
          <p:cNvPr id="11" name="Marker 2 number"/>
          <p:cNvSpPr txBox="1"/>
          <p:nvPr/>
        </p:nvSpPr>
        <p:spPr>
          <a:xfrm>
            <a:off x="7218370" y="226237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2</a:t>
            </a:r>
            <a:endParaRPr lang="en-US" sz="1200" dirty="0"/>
          </a:p>
        </p:txBody>
      </p:sp>
      <p:sp>
        <p:nvSpPr>
          <p:cNvPr id="12" name="Point 2"/>
          <p:cNvSpPr txBox="1"/>
          <p:nvPr/>
        </p:nvSpPr>
        <p:spPr>
          <a:xfrm>
            <a:off x="7657282" y="2244090"/>
            <a:ext cx="4077213" cy="329184"/>
          </a:xfrm>
          <a:prstGeom prst="rect">
            <a:avLst/>
          </a:prstGeom>
          <a:noFill/>
          <a:ln/>
        </p:spPr>
        <p:txBody>
          <a:bodyPr wrap="square" lIns="0" tIns="0" rIns="0" bIns="0" rtlCol="0" anchor="t"/>
          <a:lstStyle/>
          <a:p>
            <a:pPr indent="0" marL="0">
              <a:buNone/>
            </a:pPr>
            <a:r>
              <a:rPr lang="en-US" sz="1500" dirty="0">
                <a:solidFill>
                  <a:srgbClr val="14233A"/>
                </a:solidFill>
              </a:rPr>
              <a:t>Click Share.</a:t>
            </a:r>
            <a:endParaRPr lang="en-US" sz="1500" dirty="0"/>
          </a:p>
        </p:txBody>
      </p:sp>
      <p:sp>
        <p:nvSpPr>
          <p:cNvPr id="13" name="Marker 3"/>
          <p:cNvSpPr/>
          <p:nvPr/>
        </p:nvSpPr>
        <p:spPr>
          <a:xfrm>
            <a:off x="7218370" y="2701290"/>
            <a:ext cx="310896" cy="310896"/>
          </a:xfrm>
          <a:prstGeom prst="ellipse">
            <a:avLst/>
          </a:prstGeom>
          <a:solidFill>
            <a:srgbClr val="B8261B"/>
          </a:solidFill>
          <a:ln w="19050">
            <a:solidFill>
              <a:srgbClr val="FFFFFF"/>
            </a:solidFill>
            <a:prstDash val="solid"/>
          </a:ln>
        </p:spPr>
      </p:sp>
      <p:sp>
        <p:nvSpPr>
          <p:cNvPr id="14" name="Marker 3 number"/>
          <p:cNvSpPr txBox="1"/>
          <p:nvPr/>
        </p:nvSpPr>
        <p:spPr>
          <a:xfrm>
            <a:off x="7218370" y="270129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3</a:t>
            </a:r>
            <a:endParaRPr lang="en-US" sz="1200" dirty="0"/>
          </a:p>
        </p:txBody>
      </p:sp>
      <p:sp>
        <p:nvSpPr>
          <p:cNvPr id="15" name="Point 3"/>
          <p:cNvSpPr txBox="1"/>
          <p:nvPr/>
        </p:nvSpPr>
        <p:spPr>
          <a:xfrm>
            <a:off x="7657282" y="2683002"/>
            <a:ext cx="4077213" cy="537972"/>
          </a:xfrm>
          <a:prstGeom prst="rect">
            <a:avLst/>
          </a:prstGeom>
          <a:noFill/>
          <a:ln/>
        </p:spPr>
        <p:txBody>
          <a:bodyPr wrap="square" lIns="0" tIns="0" rIns="0" bIns="0" rtlCol="0" anchor="t"/>
          <a:lstStyle/>
          <a:p>
            <a:pPr indent="0" marL="0">
              <a:buNone/>
            </a:pPr>
            <a:r>
              <a:rPr lang="en-US" sz="1500" dirty="0">
                <a:solidFill>
                  <a:srgbClr val="14233A"/>
                </a:solidFill>
              </a:rPr>
              <a:t>People it is shared with. Remove stops sharing.</a:t>
            </a:r>
            <a:endParaRPr lang="en-US" sz="1500" dirty="0"/>
          </a:p>
        </p:txBody>
      </p:sp>
      <p:sp>
        <p:nvSpPr>
          <p:cNvPr id="16" name="Tip box"/>
          <p:cNvSpPr/>
          <p:nvPr/>
        </p:nvSpPr>
        <p:spPr>
          <a:xfrm>
            <a:off x="7218370" y="3376422"/>
            <a:ext cx="4516125" cy="925068"/>
          </a:xfrm>
          <a:prstGeom prst="roundRect">
            <a:avLst>
              <a:gd name="adj" fmla="val 7908"/>
            </a:avLst>
          </a:prstGeom>
          <a:solidFill>
            <a:srgbClr val="F5EAD0"/>
          </a:solidFill>
          <a:ln w="12700">
            <a:solidFill>
              <a:srgbClr val="E0C98A"/>
            </a:solidFill>
            <a:prstDash val="solid"/>
          </a:ln>
        </p:spPr>
      </p:sp>
      <p:sp>
        <p:nvSpPr>
          <p:cNvPr id="17" name="Tip"/>
          <p:cNvSpPr txBox="1"/>
          <p:nvPr/>
        </p:nvSpPr>
        <p:spPr>
          <a:xfrm>
            <a:off x="7355530" y="3467862"/>
            <a:ext cx="4241805" cy="742188"/>
          </a:xfrm>
          <a:prstGeom prst="rect">
            <a:avLst/>
          </a:prstGeom>
          <a:noFill/>
          <a:ln/>
        </p:spPr>
        <p:txBody>
          <a:bodyPr wrap="square" lIns="0" tIns="0" rIns="0" bIns="0" rtlCol="0" anchor="t"/>
          <a:lstStyle/>
          <a:p>
            <a:pPr indent="0" marL="0">
              <a:buNone/>
            </a:pPr>
            <a:r>
              <a:rPr lang="en-US" sz="1400" b="1" dirty="0">
                <a:solidFill>
                  <a:srgbClr val="7A5C14"/>
                </a:solidFill>
              </a:rPr>
              <a:t>Tip. </a:t>
            </a:r>
            <a:pPr indent="0" marL="0">
              <a:buNone/>
            </a:pPr>
            <a:r>
              <a:rPr lang="en-US" sz="1400" dirty="0">
                <a:solidFill>
                  <a:srgbClr val="14233A"/>
                </a:solidFill>
              </a:rPr>
              <a:t>The person logs in (or registers) with that same email. Sharing needs an internet connection.</a:t>
            </a:r>
            <a:endParaRPr lang="en-US" sz="14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Jobs shared with you</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7.2  ·  SHARING</a:t>
            </a:r>
            <a:endParaRPr lang="en-US" sz="1200" dirty="0"/>
          </a:p>
        </p:txBody>
      </p:sp>
      <p:sp>
        <p:nvSpPr>
          <p:cNvPr id="4" name="Screenshot frame"/>
          <p:cNvSpPr/>
          <p:nvPr/>
        </p:nvSpPr>
        <p:spPr>
          <a:xfrm>
            <a:off x="420624" y="1289304"/>
            <a:ext cx="3786333" cy="5056632"/>
          </a:xfrm>
          <a:prstGeom prst="roundRect">
            <a:avLst>
              <a:gd name="adj" fmla="val 1449"/>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Jobs shared with you">    </p:cNvPr>
          <p:cNvPicPr>
            <a:picLocks noChangeAspect="1"/>
          </p:cNvPicPr>
          <p:nvPr/>
        </p:nvPicPr>
        <p:blipFill>
          <a:blip r:embed="rId1"/>
          <a:stretch>
            <a:fillRect/>
          </a:stretch>
        </p:blipFill>
        <p:spPr>
          <a:xfrm>
            <a:off x="457200" y="1325880"/>
            <a:ext cx="3713181" cy="4983480"/>
          </a:xfrm>
          <a:prstGeom prst="rect">
            <a:avLst/>
          </a:prstGeom>
        </p:spPr>
      </p:pic>
      <p:sp>
        <p:nvSpPr>
          <p:cNvPr id="6" name="Intro"/>
          <p:cNvSpPr txBox="1"/>
          <p:nvPr/>
        </p:nvSpPr>
        <p:spPr>
          <a:xfrm>
            <a:off x="4581861" y="1325880"/>
            <a:ext cx="7152634" cy="574548"/>
          </a:xfrm>
          <a:prstGeom prst="rect">
            <a:avLst/>
          </a:prstGeom>
          <a:noFill/>
          <a:ln/>
        </p:spPr>
        <p:txBody>
          <a:bodyPr wrap="square" lIns="0" tIns="0" rIns="0" bIns="0" rtlCol="0" anchor="t"/>
          <a:lstStyle/>
          <a:p>
            <a:pPr indent="0" marL="0">
              <a:buNone/>
            </a:pPr>
            <a:r>
              <a:rPr lang="en-US" sz="1500" dirty="0">
                <a:solidFill>
                  <a:srgbClr val="14233A"/>
                </a:solidFill>
              </a:rPr>
              <a:t>Jobs that colleagues share with you appear under Shared with me on your dashboard.</a:t>
            </a:r>
            <a:endParaRPr lang="en-US" sz="1500" dirty="0"/>
          </a:p>
        </p:txBody>
      </p:sp>
      <p:sp>
        <p:nvSpPr>
          <p:cNvPr id="7" name="Marker 1"/>
          <p:cNvSpPr/>
          <p:nvPr/>
        </p:nvSpPr>
        <p:spPr>
          <a:xfrm>
            <a:off x="4581861" y="205587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4581861" y="205587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5020773" y="2037588"/>
            <a:ext cx="6713722" cy="537972"/>
          </a:xfrm>
          <a:prstGeom prst="rect">
            <a:avLst/>
          </a:prstGeom>
          <a:noFill/>
          <a:ln/>
        </p:spPr>
        <p:txBody>
          <a:bodyPr wrap="square" lIns="0" tIns="0" rIns="0" bIns="0" rtlCol="0" anchor="t"/>
          <a:lstStyle/>
          <a:p>
            <a:pPr indent="0" marL="0">
              <a:buNone/>
            </a:pPr>
            <a:r>
              <a:rPr lang="en-US" sz="1500" dirty="0">
                <a:solidFill>
                  <a:srgbClr val="14233A"/>
                </a:solidFill>
              </a:rPr>
              <a:t>Open a copy loads it into the tool. Their job stays unchanged; press Save to keep your own copy.</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1" type="body" hasCustomPrompt="1"/>
          </p:nvPr>
        </p:nvSpPr>
        <p:spPr>
          <a:xfrm>
            <a:off x="731520" y="1188720"/>
            <a:ext cx="2743200" cy="1280160"/>
          </a:xfrm>
          <a:prstGeom prst="rect">
            <a:avLst/>
          </a:prstGeom>
          <a:noFill/>
          <a:ln/>
        </p:spPr>
        <p:txBody>
          <a:bodyPr wrap="square" lIns="0" tIns="0" rIns="0" bIns="0" rtlCol="0"/>
          <a:lstStyle/>
          <a:p>
            <a:pPr algn="l" indent="0" marL="0">
              <a:buNone/>
            </a:pPr>
            <a:r>
              <a:rPr lang="en-US" sz="7200" b="1" dirty="0">
                <a:solidFill>
                  <a:srgbClr val="D7B35E"/>
                </a:solidFill>
                <a:latin typeface="Cambria" pitchFamily="34" charset="0"/>
                <a:ea typeface="Cambria" pitchFamily="34" charset="-122"/>
                <a:cs typeface="Cambria" pitchFamily="34" charset="-120"/>
              </a:rPr>
              <a:t>08</a:t>
            </a:r>
            <a:endParaRPr lang="en-US" sz="7200" dirty="0"/>
          </a:p>
        </p:txBody>
      </p:sp>
      <p:sp>
        <p:nvSpPr>
          <p:cNvPr id="3" name="Text 0"/>
          <p:cNvSpPr/>
          <p:nvPr>
            <p:ph idx="102" type="title" hasCustomPrompt="1"/>
          </p:nvPr>
        </p:nvSpPr>
        <p:spPr>
          <a:xfrm>
            <a:off x="731520" y="2651760"/>
            <a:ext cx="7498080" cy="1188720"/>
          </a:xfrm>
          <a:prstGeom prst="rect">
            <a:avLst/>
          </a:prstGeom>
          <a:noFill/>
          <a:ln/>
        </p:spPr>
        <p:txBody>
          <a:bodyPr wrap="square" lIns="0" tIns="0" rIns="0" bIns="0" rtlCol="0" anchor="t"/>
          <a:lstStyle/>
          <a:p>
            <a:pPr algn="l" indent="0" marL="0">
              <a:buNone/>
            </a:pPr>
            <a:r>
              <a:rPr lang="en-US" sz="4400" dirty="0">
                <a:solidFill>
                  <a:srgbClr val="EFE6D2"/>
                </a:solidFill>
                <a:latin typeface="Cambria" pitchFamily="34" charset="0"/>
                <a:ea typeface="Cambria" pitchFamily="34" charset="-122"/>
                <a:cs typeface="Cambria" pitchFamily="34" charset="-120"/>
              </a:rPr>
              <a:t>Offline, dark mode and phone</a:t>
            </a:r>
            <a:endParaRPr lang="en-US" sz="4400" dirty="0"/>
          </a:p>
        </p:txBody>
      </p:sp>
      <p:sp>
        <p:nvSpPr>
          <p:cNvPr id="4" name="Text 0"/>
          <p:cNvSpPr/>
          <p:nvPr>
            <p:ph idx="103" type="body" hasCustomPrompt="1"/>
          </p:nvPr>
        </p:nvSpPr>
        <p:spPr>
          <a:xfrm>
            <a:off x="731520" y="3977640"/>
            <a:ext cx="6949440" cy="1280160"/>
          </a:xfrm>
          <a:prstGeom prst="rect">
            <a:avLst/>
          </a:prstGeom>
          <a:noFill/>
          <a:ln/>
        </p:spPr>
        <p:txBody>
          <a:bodyPr wrap="square" lIns="0" tIns="0" rIns="0" bIns="0" rtlCol="0" anchor="t"/>
          <a:lstStyle/>
          <a:p>
            <a:pPr algn="l" indent="0" marL="0">
              <a:buNone/>
            </a:pPr>
            <a:r>
              <a:rPr lang="en-US" sz="1800" dirty="0">
                <a:solidFill>
                  <a:srgbClr val="B9C4D6"/>
                </a:solidFill>
              </a:rPr>
              <a:t>Keep working without internet, at night, or on site from your phone.</a:t>
            </a:r>
            <a:endParaRPr lang="en-US" sz="18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Working offline</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8.1  ·  OFFLINE, DARK MODE AND PHONE</a:t>
            </a:r>
            <a:endParaRPr lang="en-US" sz="1200" dirty="0"/>
          </a:p>
        </p:txBody>
      </p:sp>
      <p:sp>
        <p:nvSpPr>
          <p:cNvPr id="4" name="Screenshot frame"/>
          <p:cNvSpPr/>
          <p:nvPr/>
        </p:nvSpPr>
        <p:spPr>
          <a:xfrm>
            <a:off x="420624" y="1289304"/>
            <a:ext cx="11347704" cy="934058"/>
          </a:xfrm>
          <a:prstGeom prst="roundRect">
            <a:avLst>
              <a:gd name="adj" fmla="val 5874"/>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Working offline">    </p:cNvPr>
          <p:cNvPicPr>
            <a:picLocks noChangeAspect="1"/>
          </p:cNvPicPr>
          <p:nvPr/>
        </p:nvPicPr>
        <p:blipFill>
          <a:blip r:embed="rId1"/>
          <a:stretch>
            <a:fillRect/>
          </a:stretch>
        </p:blipFill>
        <p:spPr>
          <a:xfrm>
            <a:off x="457200" y="1325880"/>
            <a:ext cx="11274552" cy="860906"/>
          </a:xfrm>
          <a:prstGeom prst="rect">
            <a:avLst/>
          </a:prstGeom>
        </p:spPr>
      </p:pic>
      <p:sp>
        <p:nvSpPr>
          <p:cNvPr id="6" name="Intro"/>
          <p:cNvSpPr txBox="1"/>
          <p:nvPr/>
        </p:nvSpPr>
        <p:spPr>
          <a:xfrm>
            <a:off x="457200" y="2598266"/>
            <a:ext cx="11274552" cy="357632"/>
          </a:xfrm>
          <a:prstGeom prst="rect">
            <a:avLst/>
          </a:prstGeom>
          <a:noFill/>
          <a:ln/>
        </p:spPr>
        <p:txBody>
          <a:bodyPr wrap="square" lIns="0" tIns="0" rIns="0" bIns="0" rtlCol="0" anchor="t"/>
          <a:lstStyle/>
          <a:p>
            <a:pPr indent="0" marL="0">
              <a:buNone/>
            </a:pPr>
            <a:r>
              <a:rPr lang="en-US" sz="1600" dirty="0">
                <a:solidFill>
                  <a:srgbClr val="14233A"/>
                </a:solidFill>
              </a:rPr>
              <a:t>After you log in once with internet, the app opens and works on that device without internet.</a:t>
            </a:r>
            <a:endParaRPr lang="en-US" sz="1600" dirty="0"/>
          </a:p>
        </p:txBody>
      </p:sp>
      <p:sp>
        <p:nvSpPr>
          <p:cNvPr id="7" name="Marker 1"/>
          <p:cNvSpPr/>
          <p:nvPr/>
        </p:nvSpPr>
        <p:spPr>
          <a:xfrm>
            <a:off x="457200" y="3111346"/>
            <a:ext cx="310896" cy="310896"/>
          </a:xfrm>
          <a:prstGeom prst="ellipse">
            <a:avLst/>
          </a:prstGeom>
          <a:solidFill>
            <a:srgbClr val="B8261B"/>
          </a:solidFill>
          <a:ln w="19050">
            <a:solidFill>
              <a:srgbClr val="FFFFFF"/>
            </a:solidFill>
            <a:prstDash val="solid"/>
          </a:ln>
        </p:spPr>
      </p:sp>
      <p:sp>
        <p:nvSpPr>
          <p:cNvPr id="8" name="Marker 1 number"/>
          <p:cNvSpPr txBox="1"/>
          <p:nvPr/>
        </p:nvSpPr>
        <p:spPr>
          <a:xfrm>
            <a:off x="457200" y="311134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rPr>
              <a:t>1</a:t>
            </a:r>
            <a:endParaRPr lang="en-US" sz="1200" dirty="0"/>
          </a:p>
        </p:txBody>
      </p:sp>
      <p:sp>
        <p:nvSpPr>
          <p:cNvPr id="9" name="Point 1"/>
          <p:cNvSpPr txBox="1"/>
          <p:nvPr/>
        </p:nvSpPr>
        <p:spPr>
          <a:xfrm>
            <a:off x="896112" y="3093058"/>
            <a:ext cx="10835640" cy="568960"/>
          </a:xfrm>
          <a:prstGeom prst="rect">
            <a:avLst/>
          </a:prstGeom>
          <a:noFill/>
          <a:ln/>
        </p:spPr>
        <p:txBody>
          <a:bodyPr wrap="square" lIns="0" tIns="0" rIns="0" bIns="0" rtlCol="0" anchor="t"/>
          <a:lstStyle/>
          <a:p>
            <a:pPr indent="0" marL="0">
              <a:buNone/>
            </a:pPr>
            <a:r>
              <a:rPr lang="en-US" sz="1600" dirty="0">
                <a:solidFill>
                  <a:srgbClr val="14233A"/>
                </a:solidFill>
              </a:rPr>
              <a:t>Jobs you save offline show "Saved on this device · will upload when online". They upload by themselves when the connection is back.</a:t>
            </a:r>
            <a:endParaRPr lang="en-US" sz="1600" dirty="0"/>
          </a:p>
        </p:txBody>
      </p:sp>
      <p:sp>
        <p:nvSpPr>
          <p:cNvPr id="10" name="Tip box"/>
          <p:cNvSpPr/>
          <p:nvPr/>
        </p:nvSpPr>
        <p:spPr>
          <a:xfrm>
            <a:off x="457200" y="3817466"/>
            <a:ext cx="11274552" cy="739140"/>
          </a:xfrm>
          <a:prstGeom prst="roundRect">
            <a:avLst>
              <a:gd name="adj" fmla="val 9897"/>
            </a:avLst>
          </a:prstGeom>
          <a:solidFill>
            <a:srgbClr val="F5EAD0"/>
          </a:solidFill>
          <a:ln w="12700">
            <a:solidFill>
              <a:srgbClr val="E0C98A"/>
            </a:solidFill>
            <a:prstDash val="solid"/>
          </a:ln>
        </p:spPr>
      </p:sp>
      <p:sp>
        <p:nvSpPr>
          <p:cNvPr id="11" name="Tip"/>
          <p:cNvSpPr txBox="1"/>
          <p:nvPr/>
        </p:nvSpPr>
        <p:spPr>
          <a:xfrm>
            <a:off x="594360" y="3908906"/>
            <a:ext cx="11000232" cy="556260"/>
          </a:xfrm>
          <a:prstGeom prst="rect">
            <a:avLst/>
          </a:prstGeom>
          <a:noFill/>
          <a:ln/>
        </p:spPr>
        <p:txBody>
          <a:bodyPr wrap="square" lIns="0" tIns="0" rIns="0" bIns="0" rtlCol="0" anchor="t"/>
          <a:lstStyle/>
          <a:p>
            <a:pPr indent="0" marL="0">
              <a:buNone/>
            </a:pPr>
            <a:r>
              <a:rPr lang="en-US" sz="1500" b="1" dirty="0">
                <a:solidFill>
                  <a:srgbClr val="7A5C14"/>
                </a:solidFill>
              </a:rPr>
              <a:t>Tip. </a:t>
            </a:r>
            <a:pPr indent="0" marL="0">
              <a:buNone/>
            </a:pPr>
            <a:r>
              <a:rPr lang="en-US" sz="1500" dirty="0">
                <a:solidFill>
                  <a:srgbClr val="14233A"/>
                </a:solidFill>
              </a:rPr>
              <a:t>Install it like an app: in Chrome or Edge click the install icon in the address bar; on a phone use "Add to Home screen". The Windows .exe also works offline.</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Dark mode</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8.2  ·  OFFLINE, DARK MODE AND PHONE</a:t>
            </a:r>
            <a:endParaRPr lang="en-US" sz="1200" dirty="0"/>
          </a:p>
        </p:txBody>
      </p:sp>
      <p:sp>
        <p:nvSpPr>
          <p:cNvPr id="4" name="Screenshot frame"/>
          <p:cNvSpPr/>
          <p:nvPr/>
        </p:nvSpPr>
        <p:spPr>
          <a:xfrm>
            <a:off x="420624" y="1289304"/>
            <a:ext cx="7159752" cy="4327187"/>
          </a:xfrm>
          <a:prstGeom prst="roundRect">
            <a:avLst>
              <a:gd name="adj" fmla="val 1268"/>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Dark mode">    </p:cNvPr>
          <p:cNvPicPr>
            <a:picLocks noChangeAspect="1"/>
          </p:cNvPicPr>
          <p:nvPr/>
        </p:nvPicPr>
        <p:blipFill>
          <a:blip r:embed="rId1"/>
          <a:stretch>
            <a:fillRect/>
          </a:stretch>
        </p:blipFill>
        <p:spPr>
          <a:xfrm>
            <a:off x="457200" y="1325880"/>
            <a:ext cx="7086600" cy="4254035"/>
          </a:xfrm>
          <a:prstGeom prst="rect">
            <a:avLst/>
          </a:prstGeom>
        </p:spPr>
      </p:pic>
      <p:sp>
        <p:nvSpPr>
          <p:cNvPr id="6" name="Intro"/>
          <p:cNvSpPr txBox="1"/>
          <p:nvPr/>
        </p:nvSpPr>
        <p:spPr>
          <a:xfrm>
            <a:off x="7955280" y="1325880"/>
            <a:ext cx="3779215" cy="1271778"/>
          </a:xfrm>
          <a:prstGeom prst="rect">
            <a:avLst/>
          </a:prstGeom>
          <a:noFill/>
          <a:ln/>
        </p:spPr>
        <p:txBody>
          <a:bodyPr wrap="square" lIns="0" tIns="0" rIns="0" bIns="0" rtlCol="0" anchor="t"/>
          <a:lstStyle/>
          <a:p>
            <a:pPr indent="0" marL="0">
              <a:buNone/>
            </a:pPr>
            <a:r>
              <a:rPr lang="en-US" sz="1500" dirty="0">
                <a:solidFill>
                  <a:srgbClr val="14233A"/>
                </a:solidFill>
              </a:rPr>
              <a:t>Click the moon button (top right) for dark mode and the sun button for light mode. Your choice is remembered on that device. The first time, the app follows your computer's setting.</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On your phone</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8.3  ·  OFFLINE, DARK MODE AND PHONE</a:t>
            </a:r>
            <a:endParaRPr lang="en-US" sz="1200" dirty="0"/>
          </a:p>
        </p:txBody>
      </p:sp>
      <p:sp>
        <p:nvSpPr>
          <p:cNvPr id="4" name="Screenshot frame"/>
          <p:cNvSpPr/>
          <p:nvPr/>
        </p:nvSpPr>
        <p:spPr>
          <a:xfrm>
            <a:off x="420624" y="1289304"/>
            <a:ext cx="2375945" cy="5056632"/>
          </a:xfrm>
          <a:prstGeom prst="roundRect">
            <a:avLst>
              <a:gd name="adj" fmla="val 2309"/>
            </a:avLst>
          </a:prstGeom>
          <a:solidFill>
            <a:srgbClr val="F6F2E8"/>
          </a:solidFill>
          <a:ln w="12700">
            <a:solidFill>
              <a:srgbClr val="D9D2C0"/>
            </a:solidFill>
            <a:prstDash val="solid"/>
          </a:ln>
          <a:effectLst>
            <a:outerShdw sx="100000" sy="100000" kx="0" ky="0" algn="bl" rotWithShape="0" blurRad="76200" dist="25400" dir="5400000">
              <a:srgbClr val="0B1A2E">
                <a:alpha val="18000"/>
              </a:srgbClr>
            </a:outerShdw>
          </a:effectLst>
        </p:spPr>
      </p:sp>
      <p:pic>
        <p:nvPicPr>
          <p:cNvPr id="5" name="Screenshot" descr="Screenshot: On your phone">    </p:cNvPr>
          <p:cNvPicPr>
            <a:picLocks noChangeAspect="1"/>
          </p:cNvPicPr>
          <p:nvPr/>
        </p:nvPicPr>
        <p:blipFill>
          <a:blip r:embed="rId1"/>
          <a:stretch>
            <a:fillRect/>
          </a:stretch>
        </p:blipFill>
        <p:spPr>
          <a:xfrm>
            <a:off x="457200" y="1325880"/>
            <a:ext cx="2302793" cy="4983480"/>
          </a:xfrm>
          <a:prstGeom prst="rect">
            <a:avLst/>
          </a:prstGeom>
        </p:spPr>
      </p:pic>
      <p:sp>
        <p:nvSpPr>
          <p:cNvPr id="6" name="Intro"/>
          <p:cNvSpPr txBox="1"/>
          <p:nvPr/>
        </p:nvSpPr>
        <p:spPr>
          <a:xfrm>
            <a:off x="3171473" y="1325880"/>
            <a:ext cx="8563022" cy="574548"/>
          </a:xfrm>
          <a:prstGeom prst="rect">
            <a:avLst/>
          </a:prstGeom>
          <a:noFill/>
          <a:ln/>
        </p:spPr>
        <p:txBody>
          <a:bodyPr wrap="square" lIns="0" tIns="0" rIns="0" bIns="0" rtlCol="0" anchor="t"/>
          <a:lstStyle/>
          <a:p>
            <a:pPr indent="0" marL="0">
              <a:buNone/>
            </a:pPr>
            <a:r>
              <a:rPr lang="en-US" sz="1500" dirty="0">
                <a:solidFill>
                  <a:srgbClr val="14233A"/>
                </a:solidFill>
              </a:rPr>
              <a:t>Every screen fits a phone: the clock moves under the logo, and tables scroll sideways inside their own box.</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1" type="body" hasCustomPrompt="1"/>
          </p:nvPr>
        </p:nvSpPr>
        <p:spPr>
          <a:xfrm>
            <a:off x="731520" y="1188720"/>
            <a:ext cx="2743200" cy="1280160"/>
          </a:xfrm>
          <a:prstGeom prst="rect">
            <a:avLst/>
          </a:prstGeom>
          <a:noFill/>
          <a:ln/>
        </p:spPr>
        <p:txBody>
          <a:bodyPr wrap="square" lIns="0" tIns="0" rIns="0" bIns="0" rtlCol="0"/>
          <a:lstStyle/>
          <a:p>
            <a:pPr algn="l" indent="0" marL="0">
              <a:buNone/>
            </a:pPr>
            <a:r>
              <a:rPr lang="en-US" sz="7200" b="1" dirty="0">
                <a:solidFill>
                  <a:srgbClr val="D7B35E"/>
                </a:solidFill>
                <a:latin typeface="Cambria" pitchFamily="34" charset="0"/>
                <a:ea typeface="Cambria" pitchFamily="34" charset="-122"/>
                <a:cs typeface="Cambria" pitchFamily="34" charset="-120"/>
              </a:rPr>
              <a:t>09</a:t>
            </a:r>
            <a:endParaRPr lang="en-US" sz="7200" dirty="0"/>
          </a:p>
        </p:txBody>
      </p:sp>
      <p:sp>
        <p:nvSpPr>
          <p:cNvPr id="3" name="Text 0"/>
          <p:cNvSpPr/>
          <p:nvPr>
            <p:ph idx="102" type="title" hasCustomPrompt="1"/>
          </p:nvPr>
        </p:nvSpPr>
        <p:spPr>
          <a:xfrm>
            <a:off x="731520" y="2651760"/>
            <a:ext cx="7498080" cy="1188720"/>
          </a:xfrm>
          <a:prstGeom prst="rect">
            <a:avLst/>
          </a:prstGeom>
          <a:noFill/>
          <a:ln/>
        </p:spPr>
        <p:txBody>
          <a:bodyPr wrap="square" lIns="0" tIns="0" rIns="0" bIns="0" rtlCol="0" anchor="t"/>
          <a:lstStyle/>
          <a:p>
            <a:pPr algn="l" indent="0" marL="0">
              <a:buNone/>
            </a:pPr>
            <a:r>
              <a:rPr lang="en-US" sz="4400" dirty="0">
                <a:solidFill>
                  <a:srgbClr val="EFE6D2"/>
                </a:solidFill>
                <a:latin typeface="Cambria" pitchFamily="34" charset="0"/>
                <a:ea typeface="Cambria" pitchFamily="34" charset="-122"/>
                <a:cs typeface="Cambria" pitchFamily="34" charset="-120"/>
              </a:rPr>
              <a:t>Sample files</a:t>
            </a:r>
            <a:endParaRPr lang="en-US" sz="4400" dirty="0"/>
          </a:p>
        </p:txBody>
      </p:sp>
      <p:sp>
        <p:nvSpPr>
          <p:cNvPr id="4" name="Text 0"/>
          <p:cNvSpPr/>
          <p:nvPr>
            <p:ph idx="103" type="body" hasCustomPrompt="1"/>
          </p:nvPr>
        </p:nvSpPr>
        <p:spPr>
          <a:xfrm>
            <a:off x="731520" y="3977640"/>
            <a:ext cx="6949440" cy="1280160"/>
          </a:xfrm>
          <a:prstGeom prst="rect">
            <a:avLst/>
          </a:prstGeom>
          <a:noFill/>
          <a:ln/>
        </p:spPr>
        <p:txBody>
          <a:bodyPr wrap="square" lIns="0" tIns="0" rIns="0" bIns="0" rtlCol="0" anchor="t"/>
          <a:lstStyle/>
          <a:p>
            <a:pPr algn="l" indent="0" marL="0">
              <a:buNone/>
            </a:pPr>
            <a:r>
              <a:rPr lang="en-US" sz="1800" dirty="0">
                <a:solidFill>
                  <a:srgbClr val="B9C4D6"/>
                </a:solidFill>
              </a:rPr>
              <a:t>Ready-made data that comes with this manual. Practise with it before your own job.</a:t>
            </a:r>
            <a:endParaRPr lang="en-US" sz="18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Files included</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9.1  ·  SAMPLE FILES</a:t>
            </a:r>
            <a:endParaRPr lang="en-US" sz="1200" dirty="0"/>
          </a:p>
        </p:txBody>
      </p:sp>
      <p:graphicFrame>
        <p:nvGraphicFramePr>
          <p:cNvPr id="44" name="Files included"/>
          <p:cNvGraphicFramePr>
            <a:graphicFrameLocks noGrp="1"/>
          </p:cNvGraphicFramePr>
          <p:nvPr>
            <p:extLst>
              <p:ext uri="{D42A27DB-BD31-4B8C-83A1-F6EECF244321}">
                <p14:modId xmlns:p14="http://schemas.microsoft.com/office/powerpoint/2010/main" val="1579011935"/>
              </p:ext>
            </p:extLst>
          </p:nvPr>
        </p:nvGraphicFramePr>
        <p:xfrm>
          <a:off x="457200" y="1371600"/>
          <a:ext cx="11274552" cy="914400"/>
        </p:xfrm>
        <a:graphic>
          <a:graphicData uri="http://schemas.openxmlformats.org/drawingml/2006/table">
            <a:tbl>
              <a:tblPr/>
              <a:tblGrid>
                <a:gridCol w="3931920"/>
                <a:gridCol w="7342632"/>
              </a:tblGrid>
              <a:tr h="0">
                <a:tc>
                  <a:txBody>
                    <a:bodyPr/>
                    <a:lstStyle/>
                    <a:p>
                      <a:pPr indent="0" marL="0">
                        <a:buNone/>
                      </a:pPr>
                      <a:r>
                        <a:rPr lang="en-US" sz="1400" b="1" dirty="0">
                          <a:solidFill>
                            <a:srgbClr val="D7B35E"/>
                          </a:solidFill>
                          <a:latin typeface="Calibri" pitchFamily="34" charset="0"/>
                          <a:ea typeface="Calibri" pitchFamily="34" charset="-122"/>
                          <a:cs typeface="Calibri" pitchFamily="34" charset="-120"/>
                        </a:rPr>
                        <a:t>File</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0B1A2E"/>
                    </a:solidFill>
                  </a:tcPr>
                </a:tc>
                <a:tc>
                  <a:txBody>
                    <a:bodyPr/>
                    <a:lstStyle/>
                    <a:p>
                      <a:pPr indent="0" marL="0">
                        <a:buNone/>
                      </a:pPr>
                      <a:r>
                        <a:rPr lang="en-US" sz="1400" b="1" dirty="0">
                          <a:solidFill>
                            <a:srgbClr val="D7B35E"/>
                          </a:solidFill>
                          <a:latin typeface="Calibri" pitchFamily="34" charset="0"/>
                          <a:ea typeface="Calibri" pitchFamily="34" charset="-122"/>
                          <a:cs typeface="Calibri" pitchFamily="34" charset="-120"/>
                        </a:rPr>
                        <a:t>What it is</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0B1A2E"/>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sample-traverse-site-coordinates.csv</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Site coordinates of the example traverse. The comment lines at the top give the known points to type in step 1.</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sample-level-book.csv</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The example level book (closed loop on BM-01, RL 4.215).</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sample-data.xlsx</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The same two samples in Excel, formatted as text, ready to copy and paste.</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sample-traverse-report.pdf</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The PDF report the example traverse produces.</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sample-level-report.pdf</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The PDF report the example level book produces.</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r>
            </a:tbl>
          </a:graphicData>
        </a:graphic>
      </p:graphicFrame>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Practise with the samples</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9.2  ·  SAMPLE FILES</a:t>
            </a:r>
            <a:endParaRPr lang="en-US" sz="1200" dirty="0"/>
          </a:p>
        </p:txBody>
      </p:sp>
      <p:sp>
        <p:nvSpPr>
          <p:cNvPr id="4" name="Traverse sample"/>
          <p:cNvSpPr/>
          <p:nvPr/>
        </p:nvSpPr>
        <p:spPr>
          <a:xfrm>
            <a:off x="457200" y="1417320"/>
            <a:ext cx="5486400" cy="4754880"/>
          </a:xfrm>
          <a:prstGeom prst="roundRect">
            <a:avLst>
              <a:gd name="adj" fmla="val 1923"/>
            </a:avLst>
          </a:prstGeom>
          <a:solidFill>
            <a:srgbClr val="F6F2E8"/>
          </a:solidFill>
          <a:ln w="12700">
            <a:solidFill>
              <a:srgbClr val="E2DAC8"/>
            </a:solidFill>
            <a:prstDash val="solid"/>
          </a:ln>
        </p:spPr>
      </p:sp>
      <p:sp>
        <p:nvSpPr>
          <p:cNvPr id="5" name="Text 3"/>
          <p:cNvSpPr txBox="1"/>
          <p:nvPr/>
        </p:nvSpPr>
        <p:spPr>
          <a:xfrm>
            <a:off x="777240" y="1645920"/>
            <a:ext cx="4846320" cy="457200"/>
          </a:xfrm>
          <a:prstGeom prst="rect">
            <a:avLst/>
          </a:prstGeom>
          <a:noFill/>
          <a:ln/>
        </p:spPr>
        <p:txBody>
          <a:bodyPr wrap="square" lIns="0" tIns="0" rIns="0" bIns="0" rtlCol="0" anchor="ctr"/>
          <a:lstStyle/>
          <a:p>
            <a:pPr indent="0" marL="0">
              <a:buNone/>
            </a:pPr>
            <a:r>
              <a:rPr lang="en-US" sz="2200" dirty="0">
                <a:solidFill>
                  <a:srgbClr val="0B1A2E"/>
                </a:solidFill>
                <a:latin typeface="Cambria" pitchFamily="34" charset="0"/>
                <a:ea typeface="Cambria" pitchFamily="34" charset="-122"/>
                <a:cs typeface="Cambria" pitchFamily="34" charset="-120"/>
              </a:rPr>
              <a:t>Traverse sample</a:t>
            </a:r>
            <a:endParaRPr lang="en-US" sz="2200" dirty="0"/>
          </a:p>
        </p:txBody>
      </p:sp>
      <p:sp>
        <p:nvSpPr>
          <p:cNvPr id="6" name="Text 4"/>
          <p:cNvSpPr txBox="1"/>
          <p:nvPr/>
        </p:nvSpPr>
        <p:spPr>
          <a:xfrm>
            <a:off x="777240" y="2240280"/>
            <a:ext cx="4846320" cy="3749040"/>
          </a:xfrm>
          <a:prstGeom prst="rect">
            <a:avLst/>
          </a:prstGeom>
          <a:noFill/>
          <a:ln/>
        </p:spPr>
        <p:txBody>
          <a:bodyPr wrap="square" lIns="0" tIns="0" rIns="0" bIns="0" rtlCol="0" anchor="t"/>
          <a:lstStyle/>
          <a:p>
            <a:pPr marL="342900" indent="-342900">
              <a:spcAft>
                <a:spcPts val="800"/>
              </a:spcAft>
              <a:buSzPct val="100000"/>
              <a:buFont typeface="+mj-lt"/>
              <a:buAutoNum type="arabicPeriod" startAt="1"/>
            </a:pPr>
            <a:r>
              <a:rPr lang="en-US" sz="1500" dirty="0">
                <a:solidFill>
                  <a:srgbClr val="14233A"/>
                </a:solidFill>
              </a:rPr>
              <a:t>Open Traverse and press New.</a:t>
            </a:r>
            <a:endParaRPr lang="en-US" sz="1500" dirty="0"/>
          </a:p>
          <a:p>
            <a:pPr marL="342900" indent="-342900">
              <a:spcAft>
                <a:spcPts val="800"/>
              </a:spcAft>
              <a:buSzPct val="100000"/>
              <a:buFont typeface="+mj-lt"/>
              <a:buAutoNum type="arabicPeriod" startAt="1"/>
            </a:pPr>
            <a:r>
              <a:rPr lang="en-US" sz="1500" dirty="0">
                <a:solidFill>
                  <a:srgbClr val="14233A"/>
                </a:solidFill>
              </a:rPr>
              <a:t>Type the known points from the top of the CSV: CP-01 station, CP-02 backsight, CP-03 closing.</a:t>
            </a:r>
            <a:endParaRPr lang="en-US" sz="1500" dirty="0"/>
          </a:p>
          <a:p>
            <a:pPr marL="342900" indent="-342900">
              <a:spcAft>
                <a:spcPts val="800"/>
              </a:spcAft>
              <a:buSzPct val="100000"/>
              <a:buFont typeface="+mj-lt"/>
              <a:buAutoNum type="arabicPeriod" startAt="1"/>
            </a:pPr>
            <a:r>
              <a:rPr lang="en-US" sz="1500" dirty="0">
                <a:solidFill>
                  <a:srgbClr val="14233A"/>
                </a:solidFill>
              </a:rPr>
              <a:t>Import CSV: sample-traverse-site-coordinates.csv (or paste from sample-data.xlsx).</a:t>
            </a:r>
            <a:endParaRPr lang="en-US" sz="1500" dirty="0"/>
          </a:p>
          <a:p>
            <a:pPr marL="342900" indent="-342900">
              <a:spcAft>
                <a:spcPts val="800"/>
              </a:spcAft>
              <a:buSzPct val="100000"/>
              <a:buFont typeface="+mj-lt"/>
              <a:buAutoNum type="arabicPeriod" startAt="1"/>
            </a:pPr>
            <a:r>
              <a:rPr lang="en-US" sz="1500" dirty="0">
                <a:solidFill>
                  <a:srgbClr val="14233A"/>
                </a:solidFill>
              </a:rPr>
              <a:t>Closing point measured: E 229265.883, N 441391.997.</a:t>
            </a:r>
            <a:endParaRPr lang="en-US" sz="1500" dirty="0"/>
          </a:p>
          <a:p>
            <a:pPr marL="342900" indent="-342900">
              <a:spcAft>
                <a:spcPts val="800"/>
              </a:spcAft>
              <a:buSzPct val="100000"/>
              <a:buFont typeface="+mj-lt"/>
              <a:buAutoNum type="arabicPeriod" startAt="1"/>
            </a:pPr>
            <a:r>
              <a:rPr lang="en-US" sz="1500" dirty="0">
                <a:solidFill>
                  <a:srgbClr val="14233A"/>
                </a:solidFill>
              </a:rPr>
              <a:t>Result: Accepted, precision 1 : 62,105.</a:t>
            </a:r>
            <a:endParaRPr lang="en-US" sz="1500" dirty="0"/>
          </a:p>
        </p:txBody>
      </p:sp>
      <p:sp>
        <p:nvSpPr>
          <p:cNvPr id="7" name="Levelling sample"/>
          <p:cNvSpPr/>
          <p:nvPr/>
        </p:nvSpPr>
        <p:spPr>
          <a:xfrm>
            <a:off x="6172200" y="1417320"/>
            <a:ext cx="5486400" cy="4754880"/>
          </a:xfrm>
          <a:prstGeom prst="roundRect">
            <a:avLst>
              <a:gd name="adj" fmla="val 1923"/>
            </a:avLst>
          </a:prstGeom>
          <a:solidFill>
            <a:srgbClr val="F6F2E8"/>
          </a:solidFill>
          <a:ln w="12700">
            <a:solidFill>
              <a:srgbClr val="E2DAC8"/>
            </a:solidFill>
            <a:prstDash val="solid"/>
          </a:ln>
        </p:spPr>
      </p:sp>
      <p:sp>
        <p:nvSpPr>
          <p:cNvPr id="8" name="Text 6"/>
          <p:cNvSpPr txBox="1"/>
          <p:nvPr/>
        </p:nvSpPr>
        <p:spPr>
          <a:xfrm>
            <a:off x="6492240" y="1645920"/>
            <a:ext cx="4846320" cy="457200"/>
          </a:xfrm>
          <a:prstGeom prst="rect">
            <a:avLst/>
          </a:prstGeom>
          <a:noFill/>
          <a:ln/>
        </p:spPr>
        <p:txBody>
          <a:bodyPr wrap="square" lIns="0" tIns="0" rIns="0" bIns="0" rtlCol="0" anchor="ctr"/>
          <a:lstStyle/>
          <a:p>
            <a:pPr indent="0" marL="0">
              <a:buNone/>
            </a:pPr>
            <a:r>
              <a:rPr lang="en-US" sz="2200" dirty="0">
                <a:solidFill>
                  <a:srgbClr val="0B1A2E"/>
                </a:solidFill>
                <a:latin typeface="Cambria" pitchFamily="34" charset="0"/>
                <a:ea typeface="Cambria" pitchFamily="34" charset="-122"/>
                <a:cs typeface="Cambria" pitchFamily="34" charset="-120"/>
              </a:rPr>
              <a:t>Levelling sample</a:t>
            </a:r>
            <a:endParaRPr lang="en-US" sz="2200" dirty="0"/>
          </a:p>
        </p:txBody>
      </p:sp>
      <p:sp>
        <p:nvSpPr>
          <p:cNvPr id="9" name="Text 7"/>
          <p:cNvSpPr txBox="1"/>
          <p:nvPr/>
        </p:nvSpPr>
        <p:spPr>
          <a:xfrm>
            <a:off x="6492240" y="2240280"/>
            <a:ext cx="4846320" cy="3749040"/>
          </a:xfrm>
          <a:prstGeom prst="rect">
            <a:avLst/>
          </a:prstGeom>
          <a:noFill/>
          <a:ln/>
        </p:spPr>
        <p:txBody>
          <a:bodyPr wrap="square" lIns="0" tIns="0" rIns="0" bIns="0" rtlCol="0" anchor="t"/>
          <a:lstStyle/>
          <a:p>
            <a:pPr marL="342900" indent="-342900">
              <a:spcAft>
                <a:spcPts val="800"/>
              </a:spcAft>
              <a:buSzPct val="100000"/>
              <a:buFont typeface="+mj-lt"/>
              <a:buAutoNum type="arabicPeriod" startAt="1"/>
            </a:pPr>
            <a:r>
              <a:rPr lang="en-US" sz="1500" dirty="0">
                <a:solidFill>
                  <a:srgbClr val="14233A"/>
                </a:solidFill>
              </a:rPr>
              <a:t>Open Levelling and press New.</a:t>
            </a:r>
            <a:endParaRPr lang="en-US" sz="1500" dirty="0"/>
          </a:p>
          <a:p>
            <a:pPr marL="342900" indent="-342900">
              <a:spcAft>
                <a:spcPts val="800"/>
              </a:spcAft>
              <a:buSzPct val="100000"/>
              <a:buFont typeface="+mj-lt"/>
              <a:buAutoNum type="arabicPeriod" startAt="1"/>
            </a:pPr>
            <a:r>
              <a:rPr lang="en-US" sz="1500" dirty="0">
                <a:solidFill>
                  <a:srgbClr val="14233A"/>
                </a:solidFill>
              </a:rPr>
              <a:t>Start BM: BM-01, RL 4.215. Click "Closing BM = start BM (loop)".</a:t>
            </a:r>
            <a:endParaRPr lang="en-US" sz="1500" dirty="0"/>
          </a:p>
          <a:p>
            <a:pPr marL="342900" indent="-342900">
              <a:spcAft>
                <a:spcPts val="800"/>
              </a:spcAft>
              <a:buSzPct val="100000"/>
              <a:buFont typeface="+mj-lt"/>
              <a:buAutoNum type="arabicPeriod" startAt="1"/>
            </a:pPr>
            <a:r>
              <a:rPr lang="en-US" sz="1500" dirty="0">
                <a:solidFill>
                  <a:srgbClr val="14233A"/>
                </a:solidFill>
              </a:rPr>
              <a:t>Import CSV: sample-level-book.csv.</a:t>
            </a:r>
            <a:endParaRPr lang="en-US" sz="1500" dirty="0"/>
          </a:p>
          <a:p>
            <a:pPr marL="342900" indent="-342900">
              <a:spcAft>
                <a:spcPts val="800"/>
              </a:spcAft>
              <a:buSzPct val="100000"/>
              <a:buFont typeface="+mj-lt"/>
              <a:buAutoNum type="arabicPeriod" startAt="1"/>
            </a:pPr>
            <a:r>
              <a:rPr lang="en-US" sz="1500" dirty="0">
                <a:solidFill>
                  <a:srgbClr val="14233A"/>
                </a:solidFill>
              </a:rPr>
              <a:t>Result: Accepted, misclosure −2.0 mm, allowable ±17.3 mm.</a:t>
            </a:r>
            <a:endParaRPr lang="en-US" sz="15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ph idx="101" type="body" hasCustomPrompt="1"/>
          </p:nvPr>
        </p:nvSpPr>
        <p:spPr>
          <a:xfrm>
            <a:off x="731520" y="1188720"/>
            <a:ext cx="2743200" cy="1280160"/>
          </a:xfrm>
          <a:prstGeom prst="rect">
            <a:avLst/>
          </a:prstGeom>
          <a:noFill/>
          <a:ln/>
        </p:spPr>
        <p:txBody>
          <a:bodyPr wrap="square" lIns="0" tIns="0" rIns="0" bIns="0" rtlCol="0"/>
          <a:lstStyle/>
          <a:p>
            <a:pPr algn="l" indent="0" marL="0">
              <a:buNone/>
            </a:pPr>
            <a:r>
              <a:rPr lang="en-US" sz="7200" b="1" dirty="0">
                <a:solidFill>
                  <a:srgbClr val="D7B35E"/>
                </a:solidFill>
                <a:latin typeface="Cambria" pitchFamily="34" charset="0"/>
                <a:ea typeface="Cambria" pitchFamily="34" charset="-122"/>
                <a:cs typeface="Cambria" pitchFamily="34" charset="-120"/>
              </a:rPr>
              <a:t>10</a:t>
            </a:r>
            <a:endParaRPr lang="en-US" sz="7200" dirty="0"/>
          </a:p>
        </p:txBody>
      </p:sp>
      <p:sp>
        <p:nvSpPr>
          <p:cNvPr id="3" name="Text 0"/>
          <p:cNvSpPr/>
          <p:nvPr>
            <p:ph idx="102" type="title" hasCustomPrompt="1"/>
          </p:nvPr>
        </p:nvSpPr>
        <p:spPr>
          <a:xfrm>
            <a:off x="731520" y="2651760"/>
            <a:ext cx="7498080" cy="1188720"/>
          </a:xfrm>
          <a:prstGeom prst="rect">
            <a:avLst/>
          </a:prstGeom>
          <a:noFill/>
          <a:ln/>
        </p:spPr>
        <p:txBody>
          <a:bodyPr wrap="square" lIns="0" tIns="0" rIns="0" bIns="0" rtlCol="0" anchor="t"/>
          <a:lstStyle/>
          <a:p>
            <a:pPr algn="l" indent="0" marL="0">
              <a:buNone/>
            </a:pPr>
            <a:r>
              <a:rPr lang="en-US" sz="4400" dirty="0">
                <a:solidFill>
                  <a:srgbClr val="EFE6D2"/>
                </a:solidFill>
                <a:latin typeface="Cambria" pitchFamily="34" charset="0"/>
                <a:ea typeface="Cambria" pitchFamily="34" charset="-122"/>
                <a:cs typeface="Cambria" pitchFamily="34" charset="-120"/>
              </a:rPr>
              <a:t>Troubleshooting</a:t>
            </a:r>
            <a:endParaRPr lang="en-US" sz="4400" dirty="0"/>
          </a:p>
        </p:txBody>
      </p:sp>
      <p:sp>
        <p:nvSpPr>
          <p:cNvPr id="4" name="Text 0"/>
          <p:cNvSpPr/>
          <p:nvPr>
            <p:ph idx="103" type="body" hasCustomPrompt="1"/>
          </p:nvPr>
        </p:nvSpPr>
        <p:spPr>
          <a:xfrm>
            <a:off x="731520" y="3977640"/>
            <a:ext cx="6949440" cy="1280160"/>
          </a:xfrm>
          <a:prstGeom prst="rect">
            <a:avLst/>
          </a:prstGeom>
          <a:noFill/>
          <a:ln/>
        </p:spPr>
        <p:txBody>
          <a:bodyPr wrap="square" lIns="0" tIns="0" rIns="0" bIns="0" rtlCol="0" anchor="t"/>
          <a:lstStyle/>
          <a:p>
            <a:pPr algn="l" indent="0" marL="0">
              <a:buNone/>
            </a:pPr>
            <a:r>
              <a:rPr lang="en-US" sz="1800" dirty="0">
                <a:solidFill>
                  <a:srgbClr val="B9C4D6"/>
                </a:solidFill>
              </a:rPr>
              <a:t>Messages you may see and what to do about them.</a:t>
            </a:r>
            <a:endParaRPr lang="en-US" sz="18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Messages in the tools</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10.1  ·  TROUBLESHOOTING</a:t>
            </a:r>
            <a:endParaRPr lang="en-US" sz="1200" dirty="0"/>
          </a:p>
        </p:txBody>
      </p:sp>
      <p:graphicFrame>
        <p:nvGraphicFramePr>
          <p:cNvPr id="47" name="Messages in the tools"/>
          <p:cNvGraphicFramePr>
            <a:graphicFrameLocks noGrp="1"/>
          </p:cNvGraphicFramePr>
          <p:nvPr>
            <p:extLst>
              <p:ext uri="{D42A27DB-BD31-4B8C-83A1-F6EECF244321}">
                <p14:modId xmlns:p14="http://schemas.microsoft.com/office/powerpoint/2010/main" val="1579011935"/>
              </p:ext>
            </p:extLst>
          </p:nvPr>
        </p:nvGraphicFramePr>
        <p:xfrm>
          <a:off x="457200" y="1371600"/>
          <a:ext cx="11274552" cy="914400"/>
        </p:xfrm>
        <a:graphic>
          <a:graphicData uri="http://schemas.openxmlformats.org/drawingml/2006/table">
            <a:tbl>
              <a:tblPr/>
              <a:tblGrid>
                <a:gridCol w="3931920"/>
                <a:gridCol w="7342632"/>
              </a:tblGrid>
              <a:tr h="0">
                <a:tc>
                  <a:txBody>
                    <a:bodyPr/>
                    <a:lstStyle/>
                    <a:p>
                      <a:pPr indent="0" marL="0">
                        <a:buNone/>
                      </a:pPr>
                      <a:r>
                        <a:rPr lang="en-US" sz="1400" b="1" dirty="0">
                          <a:solidFill>
                            <a:srgbClr val="D7B35E"/>
                          </a:solidFill>
                          <a:latin typeface="Calibri" pitchFamily="34" charset="0"/>
                          <a:ea typeface="Calibri" pitchFamily="34" charset="-122"/>
                          <a:cs typeface="Calibri" pitchFamily="34" charset="-120"/>
                        </a:rPr>
                        <a:t>You see</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0B1A2E"/>
                    </a:solidFill>
                  </a:tcPr>
                </a:tc>
                <a:tc>
                  <a:txBody>
                    <a:bodyPr/>
                    <a:lstStyle/>
                    <a:p>
                      <a:pPr indent="0" marL="0">
                        <a:buNone/>
                      </a:pPr>
                      <a:r>
                        <a:rPr lang="en-US" sz="1400" b="1" dirty="0">
                          <a:solidFill>
                            <a:srgbClr val="D7B35E"/>
                          </a:solidFill>
                          <a:latin typeface="Calibri" pitchFamily="34" charset="0"/>
                          <a:ea typeface="Calibri" pitchFamily="34" charset="-122"/>
                          <a:cs typeface="Calibri" pitchFamily="34" charset="-120"/>
                        </a:rPr>
                        <a:t>What to do</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0B1A2E"/>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Waiting for complete data</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A value is missing or not a number. Read the red list: it names the row and point. Fix the outlined cell.</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Rejected</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Precision is worse than required. Check the closing point known and measured coordinates, then each point against the field book.</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Transit rule cannot spread an error</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All legs run exactly north–south or east–west. Choose Bowditch.</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Level book: change point needs both FS and BS</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Put the FS and the next BS on the same row.</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Email or password is not correct</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Check the email spelling and Caps Lock, or use Forgot password.</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r>
            </a:tbl>
          </a:graphicData>
        </a:graphic>
      </p:graphicFrame>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Account, offline and desktop</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10.2  ·  TROUBLESHOOTING</a:t>
            </a:r>
            <a:endParaRPr lang="en-US" sz="1200" dirty="0"/>
          </a:p>
        </p:txBody>
      </p:sp>
      <p:graphicFrame>
        <p:nvGraphicFramePr>
          <p:cNvPr id="48" name="Account, offline and desktop"/>
          <p:cNvGraphicFramePr>
            <a:graphicFrameLocks noGrp="1"/>
          </p:cNvGraphicFramePr>
          <p:nvPr>
            <p:extLst>
              <p:ext uri="{D42A27DB-BD31-4B8C-83A1-F6EECF244321}">
                <p14:modId xmlns:p14="http://schemas.microsoft.com/office/powerpoint/2010/main" val="1579011935"/>
              </p:ext>
            </p:extLst>
          </p:nvPr>
        </p:nvGraphicFramePr>
        <p:xfrm>
          <a:off x="457200" y="1371600"/>
          <a:ext cx="11274552" cy="914400"/>
        </p:xfrm>
        <a:graphic>
          <a:graphicData uri="http://schemas.openxmlformats.org/drawingml/2006/table">
            <a:tbl>
              <a:tblPr/>
              <a:tblGrid>
                <a:gridCol w="3931920"/>
                <a:gridCol w="7342632"/>
              </a:tblGrid>
              <a:tr h="0">
                <a:tc>
                  <a:txBody>
                    <a:bodyPr/>
                    <a:lstStyle/>
                    <a:p>
                      <a:pPr indent="0" marL="0">
                        <a:buNone/>
                      </a:pPr>
                      <a:r>
                        <a:rPr lang="en-US" sz="1400" b="1" dirty="0">
                          <a:solidFill>
                            <a:srgbClr val="D7B35E"/>
                          </a:solidFill>
                          <a:latin typeface="Calibri" pitchFamily="34" charset="0"/>
                          <a:ea typeface="Calibri" pitchFamily="34" charset="-122"/>
                          <a:cs typeface="Calibri" pitchFamily="34" charset="-120"/>
                        </a:rPr>
                        <a:t>You see</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0B1A2E"/>
                    </a:solidFill>
                  </a:tcPr>
                </a:tc>
                <a:tc>
                  <a:txBody>
                    <a:bodyPr/>
                    <a:lstStyle/>
                    <a:p>
                      <a:pPr indent="0" marL="0">
                        <a:buNone/>
                      </a:pPr>
                      <a:r>
                        <a:rPr lang="en-US" sz="1400" b="1" dirty="0">
                          <a:solidFill>
                            <a:srgbClr val="D7B35E"/>
                          </a:solidFill>
                          <a:latin typeface="Calibri" pitchFamily="34" charset="0"/>
                          <a:ea typeface="Calibri" pitchFamily="34" charset="-122"/>
                          <a:cs typeface="Calibri" pitchFamily="34" charset="-120"/>
                        </a:rPr>
                        <a:t>What to do</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0B1A2E"/>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Please confirm your email first</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Open the confirmation link in your email, then log in.</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Opens offline but my jobs from another device are missing</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Jobs come down from your account when you are online. Connect once and they appear.</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Not uploaded label on a job</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It was saved offline. It uploads automatically when you are online; do not log out before that.</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Windows protected your PC (the .exe)</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Click More info, then Run anyway. The program is not code-signed yet.</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FFFFF"/>
                    </a:solidFill>
                  </a:tcPr>
                </a:tc>
              </a:tr>
              <a:tr h="0">
                <a:tc>
                  <a:txBody>
                    <a:bodyPr/>
                    <a:lstStyle/>
                    <a:p>
                      <a:pPr indent="0" marL="0">
                        <a:buNone/>
                      </a:pPr>
                      <a:r>
                        <a:rPr lang="en-US" sz="1400" b="1" dirty="0">
                          <a:solidFill>
                            <a:srgbClr val="14233A"/>
                          </a:solidFill>
                          <a:latin typeface="Calibri" pitchFamily="34" charset="0"/>
                          <a:ea typeface="Calibri" pitchFamily="34" charset="-122"/>
                          <a:cs typeface="Calibri" pitchFamily="34" charset="-120"/>
                        </a:rPr>
                        <a:t>The .exe opens a blank window</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c>
                  <a:txBody>
                    <a:bodyPr/>
                    <a:lstStyle/>
                    <a:p>
                      <a:pPr indent="0" marL="0">
                        <a:buNone/>
                      </a:pPr>
                      <a:r>
                        <a:rPr lang="en-US" sz="1400" dirty="0">
                          <a:solidFill>
                            <a:srgbClr val="14233A"/>
                          </a:solidFill>
                          <a:latin typeface="Calibri" pitchFamily="34" charset="0"/>
                          <a:ea typeface="Calibri" pitchFamily="34" charset="-122"/>
                          <a:cs typeface="Calibri" pitchFamily="34" charset="-120"/>
                        </a:rPr>
                        <a:t>Install Microsoft Edge WebView2 Runtime (free from Microsoft), then open it again.</a:t>
                      </a:r>
                      <a:endParaRPr lang="en-US" sz="1400" dirty="0">
                        <a:latin typeface="Calibri" charset="0"/>
                        <a:ea typeface="Calibri" charset="0"/>
                        <a:cs typeface="Calibri" charset="0"/>
                      </a:endParaRPr>
                    </a:p>
                  </a:txBody>
                  <a:tcPr marL="109728" marR="109728" marT="73152" marB="73152" anchor="ctr">
                    <a:lnL w="9525" cap="flat" cmpd="sng" algn="ctr">
                      <a:solidFill>
                        <a:srgbClr val="E2DAC8"/>
                      </a:solidFill>
                      <a:prstDash val="solid"/>
                      <a:round/>
                      <a:headEnd type="none" w="med" len="med"/>
                      <a:tailEnd type="none" w="med" len="med"/>
                    </a:lnL>
                    <a:lnR w="9525" cap="flat" cmpd="sng" algn="ctr">
                      <a:solidFill>
                        <a:srgbClr val="E2DAC8"/>
                      </a:solidFill>
                      <a:prstDash val="solid"/>
                      <a:round/>
                      <a:headEnd type="none" w="med" len="med"/>
                      <a:tailEnd type="none" w="med" len="med"/>
                    </a:lnR>
                    <a:lnT w="9525" cap="flat" cmpd="sng" algn="ctr">
                      <a:solidFill>
                        <a:srgbClr val="E2DAC8"/>
                      </a:solidFill>
                      <a:prstDash val="solid"/>
                      <a:round/>
                      <a:headEnd type="none" w="med" len="med"/>
                      <a:tailEnd type="none" w="med" len="med"/>
                    </a:lnT>
                    <a:lnB w="9525" cap="flat" cmpd="sng" algn="ctr">
                      <a:solidFill>
                        <a:srgbClr val="E2DAC8"/>
                      </a:solidFill>
                      <a:prstDash val="solid"/>
                      <a:round/>
                      <a:headEnd type="none" w="med" len="med"/>
                      <a:tailEnd type="none" w="med" len="med"/>
                    </a:lnB>
                    <a:solidFill>
                      <a:srgbClr val="F6F2E8"/>
                    </a:solidFill>
                  </a:tcPr>
                </a:tc>
              </a:tr>
            </a:tbl>
          </a:graphicData>
        </a:graphic>
      </p:graphicFrame>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ph idx="101" type="body" hasCustomPrompt="1"/>
          </p:nvPr>
        </p:nvSpPr>
        <p:spPr>
          <a:xfrm>
            <a:off x="731520" y="1188720"/>
            <a:ext cx="2743200" cy="1280160"/>
          </a:xfrm>
          <a:prstGeom prst="rect">
            <a:avLst/>
          </a:prstGeom>
          <a:noFill/>
          <a:ln/>
        </p:spPr>
        <p:txBody>
          <a:bodyPr wrap="square" lIns="0" tIns="0" rIns="0" bIns="0" rtlCol="0"/>
          <a:lstStyle/>
          <a:p>
            <a:pPr algn="l" indent="0" marL="0">
              <a:buNone/>
            </a:pPr>
            <a:r>
              <a:rPr lang="en-US" sz="7200" b="1" dirty="0">
                <a:solidFill>
                  <a:srgbClr val="D7B35E"/>
                </a:solidFill>
                <a:latin typeface="Cambria" pitchFamily="34" charset="0"/>
                <a:ea typeface="Cambria" pitchFamily="34" charset="-122"/>
                <a:cs typeface="Cambria" pitchFamily="34" charset="-120"/>
              </a:rPr>
              <a:t>A</a:t>
            </a:r>
            <a:endParaRPr lang="en-US" sz="7200" dirty="0"/>
          </a:p>
        </p:txBody>
      </p:sp>
      <p:sp>
        <p:nvSpPr>
          <p:cNvPr id="3" name="Text 0"/>
          <p:cNvSpPr/>
          <p:nvPr>
            <p:ph idx="102" type="title" hasCustomPrompt="1"/>
          </p:nvPr>
        </p:nvSpPr>
        <p:spPr>
          <a:xfrm>
            <a:off x="731520" y="2651760"/>
            <a:ext cx="7498080" cy="1188720"/>
          </a:xfrm>
          <a:prstGeom prst="rect">
            <a:avLst/>
          </a:prstGeom>
          <a:noFill/>
          <a:ln/>
        </p:spPr>
        <p:txBody>
          <a:bodyPr wrap="square" lIns="0" tIns="0" rIns="0" bIns="0" rtlCol="0" anchor="t"/>
          <a:lstStyle/>
          <a:p>
            <a:pPr algn="l" indent="0" marL="0">
              <a:buNone/>
            </a:pPr>
            <a:r>
              <a:rPr lang="en-US" sz="4400" dirty="0">
                <a:solidFill>
                  <a:srgbClr val="EFE6D2"/>
                </a:solidFill>
                <a:latin typeface="Cambria" pitchFamily="34" charset="0"/>
                <a:ea typeface="Cambria" pitchFamily="34" charset="-122"/>
                <a:cs typeface="Cambria" pitchFamily="34" charset="-120"/>
              </a:rPr>
              <a:t>Going live</a:t>
            </a:r>
            <a:endParaRPr lang="en-US" sz="4400" dirty="0"/>
          </a:p>
        </p:txBody>
      </p:sp>
      <p:sp>
        <p:nvSpPr>
          <p:cNvPr id="4" name="Text 0"/>
          <p:cNvSpPr/>
          <p:nvPr>
            <p:ph idx="103" type="body" hasCustomPrompt="1"/>
          </p:nvPr>
        </p:nvSpPr>
        <p:spPr>
          <a:xfrm>
            <a:off x="731520" y="3977640"/>
            <a:ext cx="6949440" cy="1280160"/>
          </a:xfrm>
          <a:prstGeom prst="rect">
            <a:avLst/>
          </a:prstGeom>
          <a:noFill/>
          <a:ln/>
        </p:spPr>
        <p:txBody>
          <a:bodyPr wrap="square" lIns="0" tIns="0" rIns="0" bIns="0" rtlCol="0" anchor="t"/>
          <a:lstStyle/>
          <a:p>
            <a:pPr algn="l" indent="0" marL="0">
              <a:buNone/>
            </a:pPr>
            <a:r>
              <a:rPr lang="en-US" sz="1800" dirty="0">
                <a:solidFill>
                  <a:srgbClr val="B9C4D6"/>
                </a:solidFill>
              </a:rPr>
              <a:t>For the administrator: switch the website from demo mode to real accounts (about 20 minutes, free Supabase plan).</a:t>
            </a:r>
            <a:endParaRPr lang="en-US" sz="1800" dirty="0"/>
          </a:p>
        </p:txBody>
      </p:sp>
      <p:sp>
        <p:nvSpPr>
          <p:cNvPr id="25" name="Slide Number Placeholder 0"/>
          <p:cNvSpPr>
            <a:spLocks noGrp="1"/>
          </p:cNvSpPr>
          <p:nvPr>
            <p:ph type="sldNum" sz="quarter" idx="4294967295"/>
          </p:nvPr>
        </p:nvSpPr>
        <p:spPr>
          <a:xfrm>
            <a:off x="11247120" y="6172200"/>
            <a:ext cx="54864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D7B35E"/>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Connect the account service</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A.1  ·  GOING LIVE</a:t>
            </a:r>
            <a:endParaRPr lang="en-US" sz="1200" dirty="0"/>
          </a:p>
        </p:txBody>
      </p:sp>
      <p:sp>
        <p:nvSpPr>
          <p:cNvPr id="4" name="Step 1"/>
          <p:cNvSpPr/>
          <p:nvPr/>
        </p:nvSpPr>
        <p:spPr>
          <a:xfrm>
            <a:off x="457200" y="1417320"/>
            <a:ext cx="548640" cy="548640"/>
          </a:xfrm>
          <a:prstGeom prst="ellipse">
            <a:avLst/>
          </a:prstGeom>
          <a:solidFill>
            <a:srgbClr val="0B1A2E"/>
          </a:solidFill>
          <a:ln w="19050">
            <a:solidFill>
              <a:srgbClr val="C9A24A"/>
            </a:solidFill>
            <a:prstDash val="solid"/>
          </a:ln>
        </p:spPr>
      </p:sp>
      <p:sp>
        <p:nvSpPr>
          <p:cNvPr id="5" name="Text 3"/>
          <p:cNvSpPr txBox="1"/>
          <p:nvPr/>
        </p:nvSpPr>
        <p:spPr>
          <a:xfrm>
            <a:off x="457200" y="1417320"/>
            <a:ext cx="548640" cy="548640"/>
          </a:xfrm>
          <a:prstGeom prst="rect">
            <a:avLst/>
          </a:prstGeom>
          <a:noFill/>
          <a:ln/>
        </p:spPr>
        <p:txBody>
          <a:bodyPr wrap="square" lIns="0" tIns="0" rIns="0" bIns="0" rtlCol="0" anchor="ctr"/>
          <a:lstStyle/>
          <a:p>
            <a:pPr algn="ctr" indent="0" marL="0">
              <a:buNone/>
            </a:pPr>
            <a:r>
              <a:rPr lang="en-US" sz="1800" b="1" dirty="0">
                <a:solidFill>
                  <a:srgbClr val="D7B35E"/>
                </a:solidFill>
              </a:rPr>
              <a:t>1</a:t>
            </a:r>
            <a:endParaRPr lang="en-US" sz="1800" dirty="0"/>
          </a:p>
        </p:txBody>
      </p:sp>
      <p:sp>
        <p:nvSpPr>
          <p:cNvPr id="6" name="Text 4"/>
          <p:cNvSpPr txBox="1"/>
          <p:nvPr/>
        </p:nvSpPr>
        <p:spPr>
          <a:xfrm>
            <a:off x="1234440" y="1371600"/>
            <a:ext cx="10424160" cy="1097280"/>
          </a:xfrm>
          <a:prstGeom prst="rect">
            <a:avLst/>
          </a:prstGeom>
          <a:noFill/>
          <a:ln/>
        </p:spPr>
        <p:txBody>
          <a:bodyPr wrap="square" lIns="0" tIns="0" rIns="0" bIns="0" rtlCol="0" anchor="t"/>
          <a:lstStyle/>
          <a:p>
            <a:pPr indent="0" marL="0">
              <a:buNone/>
            </a:pPr>
            <a:r>
              <a:rPr lang="en-US" sz="1700" b="1" dirty="0">
                <a:solidFill>
                  <a:srgbClr val="0B1A2E"/>
                </a:solidFill>
              </a:rPr>
              <a:t>Create the account service</a:t>
            </a:r>
            <a:endParaRPr lang="en-US" sz="1700" dirty="0"/>
          </a:p>
          <a:p>
            <a:pPr indent="0" marL="0">
              <a:buNone/>
            </a:pPr>
            <a:r>
              <a:rPr lang="en-US" sz="1400" dirty="0">
                <a:solidFill>
                  <a:srgbClr val="14233A"/>
                </a:solidFill>
              </a:rPr>
              <a:t>Go to supabase.com, sign up free and create a project (choose a region near Qatar, for example Middle East or Europe).</a:t>
            </a:r>
            <a:endParaRPr lang="en-US" sz="1700" dirty="0"/>
          </a:p>
        </p:txBody>
      </p:sp>
      <p:sp>
        <p:nvSpPr>
          <p:cNvPr id="7" name="Step 2"/>
          <p:cNvSpPr/>
          <p:nvPr/>
        </p:nvSpPr>
        <p:spPr>
          <a:xfrm>
            <a:off x="457200" y="2633472"/>
            <a:ext cx="548640" cy="548640"/>
          </a:xfrm>
          <a:prstGeom prst="ellipse">
            <a:avLst/>
          </a:prstGeom>
          <a:solidFill>
            <a:srgbClr val="0B1A2E"/>
          </a:solidFill>
          <a:ln w="19050">
            <a:solidFill>
              <a:srgbClr val="C9A24A"/>
            </a:solidFill>
            <a:prstDash val="solid"/>
          </a:ln>
        </p:spPr>
      </p:sp>
      <p:sp>
        <p:nvSpPr>
          <p:cNvPr id="8" name="Text 6"/>
          <p:cNvSpPr txBox="1"/>
          <p:nvPr/>
        </p:nvSpPr>
        <p:spPr>
          <a:xfrm>
            <a:off x="457200" y="2633472"/>
            <a:ext cx="548640" cy="548640"/>
          </a:xfrm>
          <a:prstGeom prst="rect">
            <a:avLst/>
          </a:prstGeom>
          <a:noFill/>
          <a:ln/>
        </p:spPr>
        <p:txBody>
          <a:bodyPr wrap="square" lIns="0" tIns="0" rIns="0" bIns="0" rtlCol="0" anchor="ctr"/>
          <a:lstStyle/>
          <a:p>
            <a:pPr algn="ctr" indent="0" marL="0">
              <a:buNone/>
            </a:pPr>
            <a:r>
              <a:rPr lang="en-US" sz="1800" b="1" dirty="0">
                <a:solidFill>
                  <a:srgbClr val="D7B35E"/>
                </a:solidFill>
              </a:rPr>
              <a:t>2</a:t>
            </a:r>
            <a:endParaRPr lang="en-US" sz="1800" dirty="0"/>
          </a:p>
        </p:txBody>
      </p:sp>
      <p:sp>
        <p:nvSpPr>
          <p:cNvPr id="9" name="Text 7"/>
          <p:cNvSpPr txBox="1"/>
          <p:nvPr/>
        </p:nvSpPr>
        <p:spPr>
          <a:xfrm>
            <a:off x="1234440" y="2587752"/>
            <a:ext cx="10424160" cy="1097280"/>
          </a:xfrm>
          <a:prstGeom prst="rect">
            <a:avLst/>
          </a:prstGeom>
          <a:noFill/>
          <a:ln/>
        </p:spPr>
        <p:txBody>
          <a:bodyPr wrap="square" lIns="0" tIns="0" rIns="0" bIns="0" rtlCol="0" anchor="t"/>
          <a:lstStyle/>
          <a:p>
            <a:pPr indent="0" marL="0">
              <a:buNone/>
            </a:pPr>
            <a:r>
              <a:rPr lang="en-US" sz="1700" b="1" dirty="0">
                <a:solidFill>
                  <a:srgbClr val="0B1A2E"/>
                </a:solidFill>
              </a:rPr>
              <a:t>Create the tables</a:t>
            </a:r>
            <a:endParaRPr lang="en-US" sz="1700" dirty="0"/>
          </a:p>
          <a:p>
            <a:pPr indent="0" marL="0">
              <a:buNone/>
            </a:pPr>
            <a:r>
              <a:rPr lang="en-US" sz="1400" dirty="0">
                <a:solidFill>
                  <a:srgbClr val="14233A"/>
                </a:solidFill>
              </a:rPr>
              <a:t>In the project, open SQL Editor → New query, paste the whole file supabase/schema.sql and click Run. This creates the jobs and sharing tables with security rules: each user sees only their own jobs and jobs shared with their email.</a:t>
            </a:r>
            <a:endParaRPr lang="en-US" sz="1700" dirty="0"/>
          </a:p>
        </p:txBody>
      </p:sp>
      <p:sp>
        <p:nvSpPr>
          <p:cNvPr id="10" name="Step 3"/>
          <p:cNvSpPr/>
          <p:nvPr/>
        </p:nvSpPr>
        <p:spPr>
          <a:xfrm>
            <a:off x="457200" y="3849624"/>
            <a:ext cx="548640" cy="548640"/>
          </a:xfrm>
          <a:prstGeom prst="ellipse">
            <a:avLst/>
          </a:prstGeom>
          <a:solidFill>
            <a:srgbClr val="0B1A2E"/>
          </a:solidFill>
          <a:ln w="19050">
            <a:solidFill>
              <a:srgbClr val="C9A24A"/>
            </a:solidFill>
            <a:prstDash val="solid"/>
          </a:ln>
        </p:spPr>
      </p:sp>
      <p:sp>
        <p:nvSpPr>
          <p:cNvPr id="11" name="Text 9"/>
          <p:cNvSpPr txBox="1"/>
          <p:nvPr/>
        </p:nvSpPr>
        <p:spPr>
          <a:xfrm>
            <a:off x="457200" y="3849624"/>
            <a:ext cx="548640" cy="548640"/>
          </a:xfrm>
          <a:prstGeom prst="rect">
            <a:avLst/>
          </a:prstGeom>
          <a:noFill/>
          <a:ln/>
        </p:spPr>
        <p:txBody>
          <a:bodyPr wrap="square" lIns="0" tIns="0" rIns="0" bIns="0" rtlCol="0" anchor="ctr"/>
          <a:lstStyle/>
          <a:p>
            <a:pPr algn="ctr" indent="0" marL="0">
              <a:buNone/>
            </a:pPr>
            <a:r>
              <a:rPr lang="en-US" sz="1800" b="1" dirty="0">
                <a:solidFill>
                  <a:srgbClr val="D7B35E"/>
                </a:solidFill>
              </a:rPr>
              <a:t>3</a:t>
            </a:r>
            <a:endParaRPr lang="en-US" sz="1800" dirty="0"/>
          </a:p>
        </p:txBody>
      </p:sp>
      <p:sp>
        <p:nvSpPr>
          <p:cNvPr id="12" name="Text 10"/>
          <p:cNvSpPr txBox="1"/>
          <p:nvPr/>
        </p:nvSpPr>
        <p:spPr>
          <a:xfrm>
            <a:off x="1234440" y="3803904"/>
            <a:ext cx="10424160" cy="1097280"/>
          </a:xfrm>
          <a:prstGeom prst="rect">
            <a:avLst/>
          </a:prstGeom>
          <a:noFill/>
          <a:ln/>
        </p:spPr>
        <p:txBody>
          <a:bodyPr wrap="square" lIns="0" tIns="0" rIns="0" bIns="0" rtlCol="0" anchor="t"/>
          <a:lstStyle/>
          <a:p>
            <a:pPr indent="0" marL="0">
              <a:buNone/>
            </a:pPr>
            <a:r>
              <a:rPr lang="en-US" sz="1700" b="1" dirty="0">
                <a:solidFill>
                  <a:srgbClr val="0B1A2E"/>
                </a:solidFill>
              </a:rPr>
              <a:t>Copy the two keys</a:t>
            </a:r>
            <a:endParaRPr lang="en-US" sz="1700" dirty="0"/>
          </a:p>
          <a:p>
            <a:pPr indent="0" marL="0">
              <a:buNone/>
            </a:pPr>
            <a:r>
              <a:rPr lang="en-US" sz="1400" dirty="0">
                <a:solidFill>
                  <a:srgbClr val="14233A"/>
                </a:solidFill>
              </a:rPr>
              <a:t>Project Settings → API: copy the Project URL and the anon public key.</a:t>
            </a:r>
            <a:endParaRPr lang="en-US" sz="1700" dirty="0"/>
          </a:p>
        </p:txBody>
      </p:sp>
      <p:sp>
        <p:nvSpPr>
          <p:cNvPr id="13" name="Step 4"/>
          <p:cNvSpPr/>
          <p:nvPr/>
        </p:nvSpPr>
        <p:spPr>
          <a:xfrm>
            <a:off x="457200" y="5065776"/>
            <a:ext cx="548640" cy="548640"/>
          </a:xfrm>
          <a:prstGeom prst="ellipse">
            <a:avLst/>
          </a:prstGeom>
          <a:solidFill>
            <a:srgbClr val="0B1A2E"/>
          </a:solidFill>
          <a:ln w="19050">
            <a:solidFill>
              <a:srgbClr val="C9A24A"/>
            </a:solidFill>
            <a:prstDash val="solid"/>
          </a:ln>
        </p:spPr>
      </p:sp>
      <p:sp>
        <p:nvSpPr>
          <p:cNvPr id="14" name="Text 12"/>
          <p:cNvSpPr txBox="1"/>
          <p:nvPr/>
        </p:nvSpPr>
        <p:spPr>
          <a:xfrm>
            <a:off x="457200" y="5065776"/>
            <a:ext cx="548640" cy="548640"/>
          </a:xfrm>
          <a:prstGeom prst="rect">
            <a:avLst/>
          </a:prstGeom>
          <a:noFill/>
          <a:ln/>
        </p:spPr>
        <p:txBody>
          <a:bodyPr wrap="square" lIns="0" tIns="0" rIns="0" bIns="0" rtlCol="0" anchor="ctr"/>
          <a:lstStyle/>
          <a:p>
            <a:pPr algn="ctr" indent="0" marL="0">
              <a:buNone/>
            </a:pPr>
            <a:r>
              <a:rPr lang="en-US" sz="1800" b="1" dirty="0">
                <a:solidFill>
                  <a:srgbClr val="D7B35E"/>
                </a:solidFill>
              </a:rPr>
              <a:t>4</a:t>
            </a:r>
            <a:endParaRPr lang="en-US" sz="1800" dirty="0"/>
          </a:p>
        </p:txBody>
      </p:sp>
      <p:sp>
        <p:nvSpPr>
          <p:cNvPr id="15" name="Text 13"/>
          <p:cNvSpPr txBox="1"/>
          <p:nvPr/>
        </p:nvSpPr>
        <p:spPr>
          <a:xfrm>
            <a:off x="1234440" y="5020056"/>
            <a:ext cx="10424160" cy="1097280"/>
          </a:xfrm>
          <a:prstGeom prst="rect">
            <a:avLst/>
          </a:prstGeom>
          <a:noFill/>
          <a:ln/>
        </p:spPr>
        <p:txBody>
          <a:bodyPr wrap="square" lIns="0" tIns="0" rIns="0" bIns="0" rtlCol="0" anchor="t"/>
          <a:lstStyle/>
          <a:p>
            <a:pPr indent="0" marL="0">
              <a:buNone/>
            </a:pPr>
            <a:r>
              <a:rPr lang="en-US" sz="1700" b="1" dirty="0">
                <a:solidFill>
                  <a:srgbClr val="0B1A2E"/>
                </a:solidFill>
              </a:rPr>
              <a:t>Fill in config.js</a:t>
            </a:r>
            <a:endParaRPr lang="en-US" sz="1700" dirty="0"/>
          </a:p>
          <a:p>
            <a:pPr indent="0" marL="0">
              <a:buNone/>
            </a:pPr>
            <a:r>
              <a:rPr lang="en-US" sz="1400" dirty="0">
                <a:solidFill>
                  <a:srgbClr val="14233A"/>
                </a:solidFill>
              </a:rPr>
              <a:t>Open website/config.js in Notepad and paste the URL and key, and your website address as siteUrl. Save.</a:t>
            </a:r>
            <a:endParaRPr lang="en-US" sz="17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ph idx="101" type="title" hasCustomPrompt="1"/>
          </p:nvPr>
        </p:nvSpPr>
        <p:spPr>
          <a:xfrm>
            <a:off x="1051560" y="292608"/>
            <a:ext cx="9692640" cy="640080"/>
          </a:xfrm>
          <a:prstGeom prst="rect">
            <a:avLst/>
          </a:prstGeom>
          <a:noFill/>
          <a:ln/>
        </p:spPr>
        <p:txBody>
          <a:bodyPr wrap="square" lIns="0" tIns="0" rIns="0" bIns="0" rtlCol="0" anchor="ctr"/>
          <a:lstStyle/>
          <a:p>
            <a:pPr algn="l" indent="0" marL="0">
              <a:buNone/>
            </a:pPr>
            <a:r>
              <a:rPr lang="en-US" sz="3000" dirty="0">
                <a:solidFill>
                  <a:srgbClr val="0B1A2E"/>
                </a:solidFill>
                <a:latin typeface="Cambria" pitchFamily="34" charset="0"/>
                <a:ea typeface="Cambria" pitchFamily="34" charset="-122"/>
                <a:cs typeface="Cambria" pitchFamily="34" charset="-120"/>
              </a:rPr>
              <a:t>Publish and test</a:t>
            </a:r>
            <a:endParaRPr lang="en-US" sz="3000" dirty="0"/>
          </a:p>
        </p:txBody>
      </p:sp>
      <p:sp>
        <p:nvSpPr>
          <p:cNvPr id="3" name="Text 0"/>
          <p:cNvSpPr/>
          <p:nvPr>
            <p:ph idx="102" type="body" hasCustomPrompt="1"/>
          </p:nvPr>
        </p:nvSpPr>
        <p:spPr>
          <a:xfrm>
            <a:off x="1051560" y="896112"/>
            <a:ext cx="9692640" cy="292608"/>
          </a:xfrm>
          <a:prstGeom prst="rect">
            <a:avLst/>
          </a:prstGeom>
          <a:noFill/>
          <a:ln/>
        </p:spPr>
        <p:txBody>
          <a:bodyPr wrap="square" lIns="0" tIns="0" rIns="0" bIns="0" rtlCol="0"/>
          <a:lstStyle/>
          <a:p>
            <a:pPr algn="l" indent="0" marL="0">
              <a:buNone/>
            </a:pPr>
            <a:r>
              <a:rPr lang="en-US" sz="1200" b="1" spc="200" kern="0" dirty="0">
                <a:solidFill>
                  <a:srgbClr val="9C7A26"/>
                </a:solidFill>
              </a:rPr>
              <a:t>A.2  ·  GOING LIVE</a:t>
            </a:r>
            <a:endParaRPr lang="en-US" sz="1200" dirty="0"/>
          </a:p>
        </p:txBody>
      </p:sp>
      <p:sp>
        <p:nvSpPr>
          <p:cNvPr id="4" name="Step 5"/>
          <p:cNvSpPr/>
          <p:nvPr/>
        </p:nvSpPr>
        <p:spPr>
          <a:xfrm>
            <a:off x="457200" y="1417320"/>
            <a:ext cx="548640" cy="548640"/>
          </a:xfrm>
          <a:prstGeom prst="ellipse">
            <a:avLst/>
          </a:prstGeom>
          <a:solidFill>
            <a:srgbClr val="0B1A2E"/>
          </a:solidFill>
          <a:ln w="19050">
            <a:solidFill>
              <a:srgbClr val="C9A24A"/>
            </a:solidFill>
            <a:prstDash val="solid"/>
          </a:ln>
        </p:spPr>
      </p:sp>
      <p:sp>
        <p:nvSpPr>
          <p:cNvPr id="5" name="Text 3"/>
          <p:cNvSpPr txBox="1"/>
          <p:nvPr/>
        </p:nvSpPr>
        <p:spPr>
          <a:xfrm>
            <a:off x="457200" y="1417320"/>
            <a:ext cx="548640" cy="548640"/>
          </a:xfrm>
          <a:prstGeom prst="rect">
            <a:avLst/>
          </a:prstGeom>
          <a:noFill/>
          <a:ln/>
        </p:spPr>
        <p:txBody>
          <a:bodyPr wrap="square" lIns="0" tIns="0" rIns="0" bIns="0" rtlCol="0" anchor="ctr"/>
          <a:lstStyle/>
          <a:p>
            <a:pPr algn="ctr" indent="0" marL="0">
              <a:buNone/>
            </a:pPr>
            <a:r>
              <a:rPr lang="en-US" sz="1800" b="1" dirty="0">
                <a:solidFill>
                  <a:srgbClr val="D7B35E"/>
                </a:solidFill>
              </a:rPr>
              <a:t>5</a:t>
            </a:r>
            <a:endParaRPr lang="en-US" sz="1800" dirty="0"/>
          </a:p>
        </p:txBody>
      </p:sp>
      <p:sp>
        <p:nvSpPr>
          <p:cNvPr id="6" name="Text 4"/>
          <p:cNvSpPr txBox="1"/>
          <p:nvPr/>
        </p:nvSpPr>
        <p:spPr>
          <a:xfrm>
            <a:off x="1234440" y="1371600"/>
            <a:ext cx="10424160" cy="1097280"/>
          </a:xfrm>
          <a:prstGeom prst="rect">
            <a:avLst/>
          </a:prstGeom>
          <a:noFill/>
          <a:ln/>
        </p:spPr>
        <p:txBody>
          <a:bodyPr wrap="square" lIns="0" tIns="0" rIns="0" bIns="0" rtlCol="0" anchor="t"/>
          <a:lstStyle/>
          <a:p>
            <a:pPr indent="0" marL="0">
              <a:buNone/>
            </a:pPr>
            <a:r>
              <a:rPr lang="en-US" sz="1700" b="1" dirty="0">
                <a:solidFill>
                  <a:srgbClr val="0B1A2E"/>
                </a:solidFill>
              </a:rPr>
              <a:t>Set the website address in Supabase</a:t>
            </a:r>
            <a:endParaRPr lang="en-US" sz="1700" dirty="0"/>
          </a:p>
          <a:p>
            <a:pPr indent="0" marL="0">
              <a:buNone/>
            </a:pPr>
            <a:r>
              <a:rPr lang="en-US" sz="1400" dirty="0">
                <a:solidFill>
                  <a:srgbClr val="14233A"/>
                </a:solidFill>
              </a:rPr>
              <a:t>Authentication → URL Configuration: set Site URL to your website address and add it under Redirect URLs. Under Authentication → Providers → Email you can turn "Confirm email" on (safer) or off (instant access).</a:t>
            </a:r>
            <a:endParaRPr lang="en-US" sz="1700" dirty="0"/>
          </a:p>
        </p:txBody>
      </p:sp>
      <p:sp>
        <p:nvSpPr>
          <p:cNvPr id="7" name="Step 6"/>
          <p:cNvSpPr/>
          <p:nvPr/>
        </p:nvSpPr>
        <p:spPr>
          <a:xfrm>
            <a:off x="457200" y="2633472"/>
            <a:ext cx="548640" cy="548640"/>
          </a:xfrm>
          <a:prstGeom prst="ellipse">
            <a:avLst/>
          </a:prstGeom>
          <a:solidFill>
            <a:srgbClr val="0B1A2E"/>
          </a:solidFill>
          <a:ln w="19050">
            <a:solidFill>
              <a:srgbClr val="C9A24A"/>
            </a:solidFill>
            <a:prstDash val="solid"/>
          </a:ln>
        </p:spPr>
      </p:sp>
      <p:sp>
        <p:nvSpPr>
          <p:cNvPr id="8" name="Text 6"/>
          <p:cNvSpPr txBox="1"/>
          <p:nvPr/>
        </p:nvSpPr>
        <p:spPr>
          <a:xfrm>
            <a:off x="457200" y="2633472"/>
            <a:ext cx="548640" cy="548640"/>
          </a:xfrm>
          <a:prstGeom prst="rect">
            <a:avLst/>
          </a:prstGeom>
          <a:noFill/>
          <a:ln/>
        </p:spPr>
        <p:txBody>
          <a:bodyPr wrap="square" lIns="0" tIns="0" rIns="0" bIns="0" rtlCol="0" anchor="ctr"/>
          <a:lstStyle/>
          <a:p>
            <a:pPr algn="ctr" indent="0" marL="0">
              <a:buNone/>
            </a:pPr>
            <a:r>
              <a:rPr lang="en-US" sz="1800" b="1" dirty="0">
                <a:solidFill>
                  <a:srgbClr val="D7B35E"/>
                </a:solidFill>
              </a:rPr>
              <a:t>6</a:t>
            </a:r>
            <a:endParaRPr lang="en-US" sz="1800" dirty="0"/>
          </a:p>
        </p:txBody>
      </p:sp>
      <p:sp>
        <p:nvSpPr>
          <p:cNvPr id="9" name="Text 7"/>
          <p:cNvSpPr txBox="1"/>
          <p:nvPr/>
        </p:nvSpPr>
        <p:spPr>
          <a:xfrm>
            <a:off x="1234440" y="2587752"/>
            <a:ext cx="10424160" cy="1097280"/>
          </a:xfrm>
          <a:prstGeom prst="rect">
            <a:avLst/>
          </a:prstGeom>
          <a:noFill/>
          <a:ln/>
        </p:spPr>
        <p:txBody>
          <a:bodyPr wrap="square" lIns="0" tIns="0" rIns="0" bIns="0" rtlCol="0" anchor="t"/>
          <a:lstStyle/>
          <a:p>
            <a:pPr indent="0" marL="0">
              <a:buNone/>
            </a:pPr>
            <a:r>
              <a:rPr lang="en-US" sz="1700" b="1" dirty="0">
                <a:solidFill>
                  <a:srgbClr val="0B1A2E"/>
                </a:solidFill>
              </a:rPr>
              <a:t>Publish the website</a:t>
            </a:r>
            <a:endParaRPr lang="en-US" sz="1700" dirty="0"/>
          </a:p>
          <a:p>
            <a:pPr indent="0" marL="0">
              <a:buNone/>
            </a:pPr>
            <a:r>
              <a:rPr lang="en-US" sz="1400" dirty="0">
                <a:solidFill>
                  <a:srgbClr val="14233A"/>
                </a:solidFill>
              </a:rPr>
              <a:t>Upload everything inside the website folder to your host: Netlify (drag the folder onto app.netlify.com/drop), Vercel, GitHub Pages or your cPanel public_html. Use https so the app can install and work offline.</a:t>
            </a:r>
            <a:endParaRPr lang="en-US" sz="1700" dirty="0"/>
          </a:p>
        </p:txBody>
      </p:sp>
      <p:sp>
        <p:nvSpPr>
          <p:cNvPr id="10" name="Step 7"/>
          <p:cNvSpPr/>
          <p:nvPr/>
        </p:nvSpPr>
        <p:spPr>
          <a:xfrm>
            <a:off x="457200" y="3849624"/>
            <a:ext cx="548640" cy="548640"/>
          </a:xfrm>
          <a:prstGeom prst="ellipse">
            <a:avLst/>
          </a:prstGeom>
          <a:solidFill>
            <a:srgbClr val="0B1A2E"/>
          </a:solidFill>
          <a:ln w="19050">
            <a:solidFill>
              <a:srgbClr val="C9A24A"/>
            </a:solidFill>
            <a:prstDash val="solid"/>
          </a:ln>
        </p:spPr>
      </p:sp>
      <p:sp>
        <p:nvSpPr>
          <p:cNvPr id="11" name="Text 9"/>
          <p:cNvSpPr txBox="1"/>
          <p:nvPr/>
        </p:nvSpPr>
        <p:spPr>
          <a:xfrm>
            <a:off x="457200" y="3849624"/>
            <a:ext cx="548640" cy="548640"/>
          </a:xfrm>
          <a:prstGeom prst="rect">
            <a:avLst/>
          </a:prstGeom>
          <a:noFill/>
          <a:ln/>
        </p:spPr>
        <p:txBody>
          <a:bodyPr wrap="square" lIns="0" tIns="0" rIns="0" bIns="0" rtlCol="0" anchor="ctr"/>
          <a:lstStyle/>
          <a:p>
            <a:pPr algn="ctr" indent="0" marL="0">
              <a:buNone/>
            </a:pPr>
            <a:r>
              <a:rPr lang="en-US" sz="1800" b="1" dirty="0">
                <a:solidFill>
                  <a:srgbClr val="D7B35E"/>
                </a:solidFill>
              </a:rPr>
              <a:t>7</a:t>
            </a:r>
            <a:endParaRPr lang="en-US" sz="1800" dirty="0"/>
          </a:p>
        </p:txBody>
      </p:sp>
      <p:sp>
        <p:nvSpPr>
          <p:cNvPr id="12" name="Text 10"/>
          <p:cNvSpPr txBox="1"/>
          <p:nvPr/>
        </p:nvSpPr>
        <p:spPr>
          <a:xfrm>
            <a:off x="1234440" y="3803904"/>
            <a:ext cx="10424160" cy="1097280"/>
          </a:xfrm>
          <a:prstGeom prst="rect">
            <a:avLst/>
          </a:prstGeom>
          <a:noFill/>
          <a:ln/>
        </p:spPr>
        <p:txBody>
          <a:bodyPr wrap="square" lIns="0" tIns="0" rIns="0" bIns="0" rtlCol="0" anchor="t"/>
          <a:lstStyle/>
          <a:p>
            <a:pPr indent="0" marL="0">
              <a:buNone/>
            </a:pPr>
            <a:r>
              <a:rPr lang="en-US" sz="1700" b="1" dirty="0">
                <a:solidFill>
                  <a:srgbClr val="0B1A2E"/>
                </a:solidFill>
              </a:rPr>
              <a:t>Test</a:t>
            </a:r>
            <a:endParaRPr lang="en-US" sz="1700" dirty="0"/>
          </a:p>
          <a:p>
            <a:pPr indent="0" marL="0">
              <a:buNone/>
            </a:pPr>
            <a:r>
              <a:rPr lang="en-US" sz="1400" dirty="0">
                <a:solidFill>
                  <a:srgbClr val="14233A"/>
                </a:solidFill>
              </a:rPr>
              <a:t>Open the website, register, save a job, log in on a second device and check the job is there. The "Demo mode" bar disappears once the keys are in.</a:t>
            </a:r>
            <a:endParaRPr lang="en-US" sz="1700" dirty="0"/>
          </a:p>
        </p:txBody>
      </p:sp>
      <p:sp>
        <p:nvSpPr>
          <p:cNvPr id="13" name="Step 8"/>
          <p:cNvSpPr/>
          <p:nvPr/>
        </p:nvSpPr>
        <p:spPr>
          <a:xfrm>
            <a:off x="457200" y="5065776"/>
            <a:ext cx="548640" cy="548640"/>
          </a:xfrm>
          <a:prstGeom prst="ellipse">
            <a:avLst/>
          </a:prstGeom>
          <a:solidFill>
            <a:srgbClr val="0B1A2E"/>
          </a:solidFill>
          <a:ln w="19050">
            <a:solidFill>
              <a:srgbClr val="C9A24A"/>
            </a:solidFill>
            <a:prstDash val="solid"/>
          </a:ln>
        </p:spPr>
      </p:sp>
      <p:sp>
        <p:nvSpPr>
          <p:cNvPr id="14" name="Text 12"/>
          <p:cNvSpPr txBox="1"/>
          <p:nvPr/>
        </p:nvSpPr>
        <p:spPr>
          <a:xfrm>
            <a:off x="457200" y="5065776"/>
            <a:ext cx="548640" cy="548640"/>
          </a:xfrm>
          <a:prstGeom prst="rect">
            <a:avLst/>
          </a:prstGeom>
          <a:noFill/>
          <a:ln/>
        </p:spPr>
        <p:txBody>
          <a:bodyPr wrap="square" lIns="0" tIns="0" rIns="0" bIns="0" rtlCol="0" anchor="ctr"/>
          <a:lstStyle/>
          <a:p>
            <a:pPr algn="ctr" indent="0" marL="0">
              <a:buNone/>
            </a:pPr>
            <a:r>
              <a:rPr lang="en-US" sz="1800" b="1" dirty="0">
                <a:solidFill>
                  <a:srgbClr val="D7B35E"/>
                </a:solidFill>
              </a:rPr>
              <a:t>8</a:t>
            </a:r>
            <a:endParaRPr lang="en-US" sz="1800" dirty="0"/>
          </a:p>
        </p:txBody>
      </p:sp>
      <p:sp>
        <p:nvSpPr>
          <p:cNvPr id="15" name="Text 13"/>
          <p:cNvSpPr txBox="1"/>
          <p:nvPr/>
        </p:nvSpPr>
        <p:spPr>
          <a:xfrm>
            <a:off x="1234440" y="5020056"/>
            <a:ext cx="10424160" cy="1097280"/>
          </a:xfrm>
          <a:prstGeom prst="rect">
            <a:avLst/>
          </a:prstGeom>
          <a:noFill/>
          <a:ln/>
        </p:spPr>
        <p:txBody>
          <a:bodyPr wrap="square" lIns="0" tIns="0" rIns="0" bIns="0" rtlCol="0" anchor="t"/>
          <a:lstStyle/>
          <a:p>
            <a:pPr indent="0" marL="0">
              <a:buNone/>
            </a:pPr>
            <a:r>
              <a:rPr lang="en-US" sz="1700" b="1" dirty="0">
                <a:solidFill>
                  <a:srgbClr val="0B1A2E"/>
                </a:solidFill>
              </a:rPr>
              <a:t>Desktop .exe</a:t>
            </a:r>
            <a:endParaRPr lang="en-US" sz="1700" dirty="0"/>
          </a:p>
          <a:p>
            <a:pPr indent="0" marL="0">
              <a:buNone/>
            </a:pPr>
            <a:r>
              <a:rPr lang="en-US" sz="1400" dirty="0">
                <a:solidFill>
                  <a:srgbClr val="14233A"/>
                </a:solidFill>
              </a:rPr>
              <a:t>The .exe contains its own copy of config.js. After step 4, rebuild it (see desktop/README.md: one command) or send the URL and anon key to be rebuilt. Until then the .exe runs in demo mode with accounts kept on that PC.</a:t>
            </a:r>
            <a:endParaRPr lang="en-US" sz="1700" dirty="0"/>
          </a:p>
        </p:txBody>
      </p:sp>
      <p:sp>
        <p:nvSpPr>
          <p:cNvPr id="25" name="Slide Number Placeholder 0"/>
          <p:cNvSpPr>
            <a:spLocks noGrp="1"/>
          </p:cNvSpPr>
          <p:nvPr>
            <p:ph type="sldNum" sz="quarter" idx="4294967295"/>
          </p:nvPr>
        </p:nvSpPr>
        <p:spPr>
          <a:xfrm>
            <a:off x="11183112"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C7A26"/>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pic>
        <p:nvPicPr>
          <p:cNvPr id="2" name="Compass rose" descr="rose.png">    </p:cNvPr>
          <p:cNvPicPr>
            <a:picLocks noChangeAspect="1"/>
          </p:cNvPicPr>
          <p:nvPr/>
        </p:nvPicPr>
        <p:blipFill>
          <a:blip r:embed="rId1"/>
          <a:stretch>
            <a:fillRect/>
          </a:stretch>
        </p:blipFill>
        <p:spPr>
          <a:xfrm>
            <a:off x="4270248" y="640080"/>
            <a:ext cx="3657600" cy="3657600"/>
          </a:xfrm>
          <a:prstGeom prst="rect">
            <a:avLst/>
          </a:prstGeom>
        </p:spPr>
      </p:pic>
      <p:sp>
        <p:nvSpPr>
          <p:cNvPr id="3" name="Text 0"/>
          <p:cNvSpPr txBox="1"/>
          <p:nvPr/>
        </p:nvSpPr>
        <p:spPr>
          <a:xfrm>
            <a:off x="1371600" y="4526280"/>
            <a:ext cx="9445752" cy="822960"/>
          </a:xfrm>
          <a:prstGeom prst="rect">
            <a:avLst/>
          </a:prstGeom>
          <a:noFill/>
          <a:ln/>
        </p:spPr>
        <p:txBody>
          <a:bodyPr wrap="square" lIns="0" tIns="0" rIns="0" bIns="0" rtlCol="0" anchor="ctr"/>
          <a:lstStyle/>
          <a:p>
            <a:pPr algn="ctr" indent="0" marL="0">
              <a:buNone/>
            </a:pPr>
            <a:r>
              <a:rPr lang="en-US" sz="4000" i="1" dirty="0">
                <a:solidFill>
                  <a:srgbClr val="EFE6D2"/>
                </a:solidFill>
                <a:latin typeface="Cambria" pitchFamily="34" charset="0"/>
                <a:ea typeface="Cambria" pitchFamily="34" charset="-122"/>
                <a:cs typeface="Cambria" pitchFamily="34" charset="-120"/>
              </a:rPr>
              <a:t>Precision in every point</a:t>
            </a:r>
            <a:endParaRPr lang="en-US" sz="4000" dirty="0"/>
          </a:p>
        </p:txBody>
      </p:sp>
      <p:sp>
        <p:nvSpPr>
          <p:cNvPr id="4" name="Text 1"/>
          <p:cNvSpPr txBox="1"/>
          <p:nvPr/>
        </p:nvSpPr>
        <p:spPr>
          <a:xfrm>
            <a:off x="1371600" y="5440680"/>
            <a:ext cx="9445752" cy="411480"/>
          </a:xfrm>
          <a:prstGeom prst="rect">
            <a:avLst/>
          </a:prstGeom>
          <a:noFill/>
          <a:ln/>
        </p:spPr>
        <p:txBody>
          <a:bodyPr wrap="square" lIns="0" tIns="0" rIns="0" bIns="0" rtlCol="0" anchor="ctr"/>
          <a:lstStyle/>
          <a:p>
            <a:pPr algn="ctr" indent="0" marL="0">
              <a:buNone/>
            </a:pPr>
            <a:r>
              <a:rPr lang="en-US" sz="1600" dirty="0">
                <a:solidFill>
                  <a:srgbClr val="D7B35E"/>
                </a:solidFill>
              </a:rPr>
              <a:t>Professional Traverse and Level Adjustment Software  ·  SurveyX Digital</a:t>
            </a:r>
            <a:endParaRPr lang="en-US" sz="1600" dirty="0"/>
          </a:p>
        </p:txBody>
      </p:sp>
    </p:spTree>
  </p:cSld>
  <p:clrMapOvr>
    <a:masterClrMapping/>
  </p:clrMapOvr>
</p:sld>
</file>

<file path=ppt/theme/theme1.xml><?xml version="1.0" encoding="utf-8"?>
<a:theme xmlns:a="http://schemas.openxmlformats.org/drawingml/2006/main" name="Traverse and Level">
  <a:themeElements>
    <a:clrScheme name="Traverse and Level">
      <a:dk1>
        <a:srgbClr val="14233A"/>
      </a:dk1>
      <a:lt1>
        <a:srgbClr val="FFFFFF"/>
      </a:lt1>
      <a:dk2>
        <a:srgbClr val="0B1A2E"/>
      </a:dk2>
      <a:lt2>
        <a:srgbClr val="F6F2E8"/>
      </a:lt2>
      <a:accent1>
        <a:srgbClr val="C9A24A"/>
      </a:accent1>
      <a:accent2>
        <a:srgbClr val="B8261B"/>
      </a:accent2>
      <a:accent3>
        <a:srgbClr val="2B7A4B"/>
      </a:accent3>
      <a:accent4>
        <a:srgbClr val="1C3F6E"/>
      </a:accent4>
      <a:accent5>
        <a:srgbClr val="5B6779"/>
      </a:accent5>
      <a:accent6>
        <a:srgbClr val="F5EAD0"/>
      </a:accent6>
      <a:hlink>
        <a:srgbClr val="1C3F6E"/>
      </a:hlink>
      <a:folHlink>
        <a:srgbClr val="5B6779"/>
      </a:folHlink>
    </a:clrScheme>
    <a:fontScheme name="Traverse and Level">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Professional Traverse and Level Adjustment Software - User Manual</dc:title>
  <dc:subject>PptxGenJS Presentation</dc:subject>
  <dc:creator>SurveyX Digital</dc:creator>
  <cp:lastModifiedBy>SurveyX Digital</cp:lastModifiedBy>
  <cp:revision>1</cp:revision>
  <dcterms:created xsi:type="dcterms:W3CDTF">2026-10-11T08:25:02Z</dcterms:created>
  <dcterms:modified xsi:type="dcterms:W3CDTF">2026-10-11T08:25:02Z</dcterms:modified>
</cp:coreProperties>
</file>