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2dd80a5-22f6-be2d-787a-0534471c3118}">
          <p14:sldIdLst>
            <p14:sldId id="256"/>
            <p14:sldId id="257"/>
          </p14:sldIdLst>
        </p14:section>
        <p14:section name="A  Getting started" id="{67e06319-29ba-4f97-26bd-15ae61d6adb0}">
          <p14:sldIdLst>
            <p14:sldId id="258"/>
            <p14:sldId id="259"/>
            <p14:sldId id="260"/>
            <p14:sldId id="261"/>
            <p14:sldId id="262"/>
            <p14:sldId id="263"/>
          </p14:sldIdLst>
        </p14:section>
        <p14:section name="B  Build the road" id="{ed7e8aae-59c7-b75e-e734-a2e50047fe17}">
          <p14:sldIdLst>
            <p14:sldId id="264"/>
            <p14:sldId id="265"/>
            <p14:sldId id="266"/>
            <p14:sldId id="267"/>
            <p14:sldId id="268"/>
            <p14:sldId id="269"/>
            <p14:sldId id="270"/>
            <p14:sldId id="271"/>
            <p14:sldId id="272"/>
            <p14:sldId id="273"/>
          </p14:sldIdLst>
        </p14:section>
        <p14:section name="C  Curves, signs, markings, sections" id="{64474f7d-98ac-421a-91d1-d569dbbe00e3}">
          <p14:sldIdLst>
            <p14:sldId id="274"/>
            <p14:sldId id="275"/>
            <p14:sldId id="276"/>
            <p14:sldId id="277"/>
          </p14:sldIdLst>
        </p14:section>
        <p14:section name="D  Widen and taper" id="{8540d75f-24b1-68cb-4889-9fc90b9ca02c}">
          <p14:sldIdLst>
            <p14:sldId id="278"/>
            <p14:sldId id="279"/>
            <p14:sldId id="280"/>
          </p14:sldIdLst>
        </p14:section>
        <p14:section name="E  Junctions" id="{c174ca29-9bb1-f39b-9bac-c675a7f73ba1}">
          <p14:sldIdLst>
            <p14:sldId id="281"/>
            <p14:sldId id="282"/>
            <p14:sldId id="283"/>
            <p14:sldId id="284"/>
          </p14:sldIdLst>
        </p14:section>
        <p14:section name="F  Single line" id="{77864929-a4f5-0db5-2a5b-8aed085b7396}">
          <p14:sldIdLst>
            <p14:sldId id="285"/>
            <p14:sldId id="286"/>
          </p14:sldIdLst>
        </p14:section>
        <p14:section name="G  Report" id="{977ae879-7b34-6192-241e-42d784881ee6}">
          <p14:sldIdLst>
            <p14:sldId id="287"/>
            <p14:sldId id="288"/>
          </p14:sldIdLst>
        </p14:section>
        <p14:section name="H  Reference" id="{1e1528a7-fd18-f259-5db7-22ec8cc85fb7}">
          <p14:sldIdLst>
            <p14:sldId id="289"/>
            <p14:sldId id="290"/>
            <p14:sldId id="291"/>
            <p14:sldId id="292"/>
          </p14:sldIdLst>
        </p14:section>
        <p14:section name="Closing" id="{ff9ded77-7aec-c154-13cf-277963933c26}">
          <p14:sldIdLst>
            <p14:sldId id="2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6437376"/>
            <a:ext cx="8229600" cy="256032"/>
          </a:xfrm>
          <a:prstGeom prst="rect">
            <a:avLst/>
          </a:prstGeom>
          <a:noFill/>
          <a:ln/>
        </p:spPr>
        <p:txBody>
          <a:bodyPr wrap="square" rtlCol="0" anchor="ctr"/>
          <a:lstStyle/>
          <a:p>
            <a:pPr indent="0" marL="0">
              <a:buNone/>
            </a:pPr>
            <a:r>
              <a:rPr lang="en-US" sz="800" dirty="0">
                <a:solidFill>
                  <a:srgbClr val="8A9099"/>
                </a:solidFill>
                <a:latin typeface="Calibri" pitchFamily="34" charset="0"/>
                <a:ea typeface="Calibri" pitchFamily="34" charset="-122"/>
                <a:cs typeface="Calibri" pitchFamily="34" charset="-120"/>
              </a:rPr>
              <a:t>RoadPro v3.3  |  Complete User Manual  |  Developed by https://www.exceltokml.com/</a:t>
            </a:r>
            <a:endParaRPr lang="en-US" sz="800" dirty="0"/>
          </a:p>
        </p:txBody>
      </p:sp>
      <p:sp>
        <p:nvSpPr>
          <p:cNvPr id="3" name="Text 1"/>
          <p:cNvSpPr/>
          <p:nvPr>
            <p:ph idx="101" type="body" hasCustomPrompt="1"/>
          </p:nvPr>
        </p:nvSpPr>
        <p:spPr>
          <a:xfrm>
            <a:off x="502920" y="237744"/>
            <a:ext cx="9144000" cy="274320"/>
          </a:xfrm>
          <a:prstGeom prst="rect">
            <a:avLst/>
          </a:prstGeom>
          <a:noFill/>
          <a:ln/>
        </p:spPr>
        <p:txBody>
          <a:bodyPr wrap="square" rtlCol="0"/>
          <a:lstStyle>
            <a:lvl1pPr algn="l" indent="0" marL="0">
              <a:buNone/>
              <a:defRPr lang="en-US" sz="1050" b="1" spc="100" kern="0" dirty="0">
                <a:solidFill>
                  <a:schemeClr val="accent1"/>
                </a:solidFill>
                <a:latin typeface="Calibri" pitchFamily="34" charset="0"/>
                <a:ea typeface="Calibri" pitchFamily="34" charset="-122"/>
                <a:cs typeface="Calibri" pitchFamily="34" charset="-120"/>
              </a:defRPr>
            </a:lvl1pPr>
          </a:lstStyle>
          <a:p>
            <a:pPr algn="l" indent="0" marL="0">
              <a:buNone/>
            </a:pPr>
            <a:endParaRPr lang="en-US" sz="1050" dirty="0"/>
          </a:p>
        </p:txBody>
      </p:sp>
      <p:sp>
        <p:nvSpPr>
          <p:cNvPr id="4" name="Text 1"/>
          <p:cNvSpPr/>
          <p:nvPr>
            <p:ph idx="102" type="title" hasCustomPrompt="1"/>
          </p:nvPr>
        </p:nvSpPr>
        <p:spPr>
          <a:xfrm>
            <a:off x="502920" y="512064"/>
            <a:ext cx="11155680" cy="640080"/>
          </a:xfrm>
          <a:prstGeom prst="rect">
            <a:avLst/>
          </a:prstGeom>
          <a:noFill/>
          <a:ln/>
        </p:spPr>
        <p:txBody>
          <a:bodyPr wrap="square" rtlCol="0"/>
          <a:lstStyle>
            <a:lvl1pPr algn="l" indent="0" marL="0">
              <a:buNone/>
              <a:defRPr lang="en-US" sz="2600" b="1" dirty="0">
                <a:solidFill>
                  <a:schemeClr val="tx1"/>
                </a:solidFill>
                <a:latin typeface="Arial" pitchFamily="34" charset="0"/>
                <a:ea typeface="Arial" pitchFamily="34" charset="-122"/>
                <a:cs typeface="Arial" pitchFamily="34" charset="-120"/>
              </a:defRPr>
            </a:lvl1pPr>
          </a:lstStyle>
          <a:p>
            <a:pPr algn="l" indent="0" marL="0">
              <a:buNone/>
            </a:pPr>
            <a:endParaRPr lang="en-US" sz="26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1F23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325880"/>
            <a:ext cx="6035040" cy="1005840"/>
          </a:xfrm>
          <a:prstGeom prst="rect">
            <a:avLst/>
          </a:prstGeom>
          <a:noFill/>
          <a:ln/>
        </p:spPr>
        <p:txBody>
          <a:bodyPr wrap="square" rtlCol="0"/>
          <a:lstStyle>
            <a:lvl1pPr algn="l" indent="0" marL="0">
              <a:buNone/>
              <a:defRPr lang="en-US" sz="5600" b="1" dirty="0">
                <a:solidFill>
                  <a:schemeClr val="bg1"/>
                </a:solidFill>
                <a:latin typeface="Arial" pitchFamily="34" charset="0"/>
                <a:ea typeface="Arial" pitchFamily="34" charset="-122"/>
                <a:cs typeface="Arial" pitchFamily="34" charset="-120"/>
              </a:defRPr>
            </a:lvl1pPr>
          </a:lstStyle>
          <a:p>
            <a:pPr algn="l" indent="0" marL="0">
              <a:buNone/>
            </a:pPr>
            <a:endParaRPr lang="en-US" sz="5600" dirty="0"/>
          </a:p>
        </p:txBody>
      </p:sp>
      <p:sp>
        <p:nvSpPr>
          <p:cNvPr id="3" name="Text 0"/>
          <p:cNvSpPr/>
          <p:nvPr>
            <p:ph idx="101" type="body" hasCustomPrompt="1"/>
          </p:nvPr>
        </p:nvSpPr>
        <p:spPr>
          <a:xfrm>
            <a:off x="548640" y="2377440"/>
            <a:ext cx="5852160" cy="1188720"/>
          </a:xfrm>
          <a:prstGeom prst="rect">
            <a:avLst/>
          </a:prstGeom>
          <a:noFill/>
          <a:ln/>
        </p:spPr>
        <p:txBody>
          <a:bodyPr wrap="square" rtlCol="0"/>
          <a:lstStyle>
            <a:lvl1pPr algn="l" indent="0" marL="0">
              <a:buNone/>
              <a:defRPr lang="en-US" sz="1900" dirty="0">
                <a:solidFill>
                  <a:srgbClr val="C9CDD2"/>
                </a:solidFill>
                <a:latin typeface="Calibri" pitchFamily="34" charset="0"/>
                <a:ea typeface="Calibri" pitchFamily="34" charset="-122"/>
                <a:cs typeface="Calibri" pitchFamily="34" charset="-120"/>
              </a:defRPr>
            </a:lvl1pPr>
          </a:lstStyle>
          <a:p>
            <a:pPr algn="l" indent="0" marL="0">
              <a:buNone/>
            </a:pPr>
            <a:endParaRPr lang="en-US" sz="1900" dirty="0"/>
          </a:p>
        </p:txBody>
      </p:sp>
      <p:sp>
        <p:nvSpPr>
          <p:cNvPr id="4" name="Text 0"/>
          <p:cNvSpPr/>
          <p:nvPr/>
        </p:nvSpPr>
        <p:spPr>
          <a:xfrm>
            <a:off x="548640" y="6126480"/>
            <a:ext cx="5943600" cy="320040"/>
          </a:xfrm>
          <a:prstGeom prst="rect">
            <a:avLst/>
          </a:prstGeom>
          <a:noFill/>
          <a:ln/>
        </p:spPr>
        <p:txBody>
          <a:bodyPr wrap="square" rtlCol="0" anchor="ctr"/>
          <a:lstStyle/>
          <a:p>
            <a:pPr indent="0" marL="0">
              <a:buNone/>
            </a:pPr>
            <a:r>
              <a:rPr lang="en-US" sz="1100" dirty="0">
                <a:solidFill>
                  <a:srgbClr val="C9CDD2"/>
                </a:solidFill>
                <a:latin typeface="Calibri" pitchFamily="34" charset="0"/>
                <a:ea typeface="Calibri" pitchFamily="34" charset="-122"/>
                <a:cs typeface="Calibri" pitchFamily="34" charset="-120"/>
              </a:rPr>
              <a:t>Developed by https://www.exceltokml.com/</a:t>
            </a:r>
            <a:endParaRPr lang="en-US" sz="11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_DARK">
    <p:bg>
      <p:bgPr>
        <a:solidFill>
          <a:srgbClr val="1F23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10972800" cy="822960"/>
          </a:xfrm>
          <a:prstGeom prst="rect">
            <a:avLst/>
          </a:prstGeom>
          <a:noFill/>
          <a:ln/>
        </p:spPr>
        <p:txBody>
          <a:bodyPr wrap="square" rtlCol="0"/>
          <a:lstStyle>
            <a:lvl1pPr algn="l" indent="0" marL="0">
              <a:buNone/>
              <a:defRPr lang="en-US" sz="4000" b="1" dirty="0">
                <a:solidFill>
                  <a:schemeClr val="bg1"/>
                </a:solidFill>
                <a:latin typeface="Arial" pitchFamily="34" charset="0"/>
                <a:ea typeface="Arial" pitchFamily="34" charset="-122"/>
                <a:cs typeface="Arial" pitchFamily="34" charset="-120"/>
              </a:defRPr>
            </a:lvl1pPr>
          </a:lstStyle>
          <a:p>
            <a:pPr algn="l" indent="0" marL="0">
              <a:buNone/>
            </a:pPr>
            <a:endParaRPr lang="en-US" sz="4000" dirty="0"/>
          </a:p>
        </p:txBody>
      </p:sp>
      <p:sp>
        <p:nvSpPr>
          <p:cNvPr id="3" name="Text 0"/>
          <p:cNvSpPr/>
          <p:nvPr>
            <p:ph idx="101" type="body" hasCustomPrompt="1"/>
          </p:nvPr>
        </p:nvSpPr>
        <p:spPr>
          <a:xfrm>
            <a:off x="548640" y="1965960"/>
            <a:ext cx="10972800" cy="548640"/>
          </a:xfrm>
          <a:prstGeom prst="rect">
            <a:avLst/>
          </a:prstGeom>
          <a:noFill/>
          <a:ln/>
        </p:spPr>
        <p:txBody>
          <a:bodyPr wrap="square" rtlCol="0"/>
          <a:lstStyle>
            <a:lvl1pPr algn="l" indent="0" marL="0">
              <a:buNone/>
              <a:defRPr lang="en-US" sz="1800" dirty="0">
                <a:solidFill>
                  <a:srgbClr val="C9CDD2"/>
                </a:solidFill>
                <a:latin typeface="Calibri" pitchFamily="34" charset="0"/>
                <a:ea typeface="Calibri" pitchFamily="34" charset="-122"/>
                <a:cs typeface="Calibri" pitchFamily="34" charset="-120"/>
              </a:defRPr>
            </a:lvl1pPr>
          </a:lstStyle>
          <a:p>
            <a:pPr algn="l" indent="0" marL="0">
              <a:buNone/>
            </a:pPr>
            <a:endParaRPr lang="en-US" sz="1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exceltokml.com/" TargetMode="External"/><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325880"/>
            <a:ext cx="603504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rial" pitchFamily="34" charset="0"/>
                <a:ea typeface="Arial" pitchFamily="34" charset="-122"/>
                <a:cs typeface="Arial" pitchFamily="34" charset="-120"/>
              </a:rPr>
              <a:t>RoadPro</a:t>
            </a:r>
            <a:endParaRPr lang="en-US" sz="5600" dirty="0"/>
          </a:p>
        </p:txBody>
      </p:sp>
      <p:sp>
        <p:nvSpPr>
          <p:cNvPr id="3" name="Text 0"/>
          <p:cNvSpPr/>
          <p:nvPr>
            <p:ph idx="101" type="body" hasCustomPrompt="1"/>
          </p:nvPr>
        </p:nvSpPr>
        <p:spPr>
          <a:xfrm>
            <a:off x="548640" y="2377440"/>
            <a:ext cx="5852160" cy="1188720"/>
          </a:xfrm>
          <a:prstGeom prst="rect">
            <a:avLst/>
          </a:prstGeom>
          <a:noFill/>
          <a:ln/>
        </p:spPr>
        <p:txBody>
          <a:bodyPr wrap="square" lIns="0" tIns="0" rIns="0" bIns="0" rtlCol="0" anchor="t"/>
          <a:lstStyle/>
          <a:p>
            <a:pPr algn="l" indent="0" marL="0">
              <a:buNone/>
            </a:pPr>
            <a:r>
              <a:rPr lang="en-US" sz="1900" dirty="0">
                <a:solidFill>
                  <a:srgbClr val="C9CDD2"/>
                </a:solidFill>
                <a:latin typeface="Calibri" pitchFamily="34" charset="0"/>
                <a:ea typeface="Calibri" pitchFamily="34" charset="-122"/>
                <a:cs typeface="Calibri" pitchFamily="34" charset="-120"/>
              </a:rPr>
              <a:t>Complete User Manual</a:t>
            </a:r>
            <a:endParaRPr lang="en-US" sz="1900" dirty="0"/>
          </a:p>
          <a:p>
            <a:pPr algn="l" indent="0" marL="0">
              <a:buNone/>
            </a:pPr>
            <a:r>
              <a:rPr lang="en-US" sz="1900" dirty="0">
                <a:solidFill>
                  <a:srgbClr val="C9CDD2"/>
                </a:solidFill>
                <a:latin typeface="Calibri" pitchFamily="34" charset="0"/>
                <a:ea typeface="Calibri" pitchFamily="34" charset="-122"/>
                <a:cs typeface="Calibri" pitchFamily="34" charset="-120"/>
              </a:rPr>
              <a:t>Every command and every setting, step by step from start to finish</a:t>
            </a:r>
            <a:endParaRPr lang="en-US" sz="1900" dirty="0"/>
          </a:p>
        </p:txBody>
      </p:sp>
      <p:sp>
        <p:nvSpPr>
          <p:cNvPr id="4" name="text-1"/>
          <p:cNvSpPr txBox="1"/>
          <p:nvPr/>
        </p:nvSpPr>
        <p:spPr>
          <a:xfrm>
            <a:off x="548640" y="3840480"/>
            <a:ext cx="5486400" cy="320040"/>
          </a:xfrm>
          <a:prstGeom prst="rect">
            <a:avLst/>
          </a:prstGeom>
          <a:noFill/>
          <a:ln/>
        </p:spPr>
        <p:txBody>
          <a:bodyPr wrap="square" lIns="0" tIns="0" rIns="0" bIns="0" rtlCol="0" anchor="t"/>
          <a:lstStyle/>
          <a:p>
            <a:pPr indent="0" marL="0">
              <a:buNone/>
            </a:pPr>
            <a:r>
              <a:rPr lang="en-US" sz="1300" b="1" dirty="0">
                <a:solidFill>
                  <a:schemeClr val="accent2"/>
                </a:solidFill>
                <a:latin typeface="Calibri" pitchFamily="34" charset="0"/>
                <a:ea typeface="Calibri" pitchFamily="34" charset="-122"/>
                <a:cs typeface="Calibri" pitchFamily="34" charset="-120"/>
              </a:rPr>
              <a:t>Version 3.3  ·  12 October 2026</a:t>
            </a:r>
            <a:endParaRPr lang="en-US" sz="1300" dirty="0"/>
          </a:p>
        </p:txBody>
      </p:sp>
      <p:sp>
        <p:nvSpPr>
          <p:cNvPr id="5" name="text-2"/>
          <p:cNvSpPr txBox="1"/>
          <p:nvPr/>
        </p:nvSpPr>
        <p:spPr>
          <a:xfrm>
            <a:off x="548640" y="4681728"/>
            <a:ext cx="640080" cy="411480"/>
          </a:xfrm>
          <a:prstGeom prst="rect">
            <a:avLst/>
          </a:prstGeom>
          <a:noFill/>
          <a:ln/>
        </p:spPr>
        <p:txBody>
          <a:bodyPr wrap="square" lIns="0" tIns="0" rIns="0" bIns="0" rtlCol="0" anchor="ctr"/>
          <a:lstStyle/>
          <a:p>
            <a:pPr indent="0" marL="0">
              <a:buNone/>
            </a:pPr>
            <a:r>
              <a:rPr lang="en-US" sz="1500" dirty="0">
                <a:solidFill>
                  <a:srgbClr val="C9CDD2"/>
                </a:solidFill>
                <a:latin typeface="Calibri" pitchFamily="34" charset="0"/>
                <a:ea typeface="Calibri" pitchFamily="34" charset="-122"/>
                <a:cs typeface="Calibri" pitchFamily="34" charset="-120"/>
              </a:rPr>
              <a:t>Type</a:t>
            </a:r>
            <a:endParaRPr lang="en-US" sz="1500" dirty="0"/>
          </a:p>
        </p:txBody>
      </p:sp>
      <p:sp>
        <p:nvSpPr>
          <p:cNvPr id="6" name="shape-3"/>
          <p:cNvSpPr/>
          <p:nvPr/>
        </p:nvSpPr>
        <p:spPr>
          <a:xfrm>
            <a:off x="1188720" y="4663440"/>
            <a:ext cx="960120" cy="457200"/>
          </a:xfrm>
          <a:prstGeom prst="roundRect">
            <a:avLst>
              <a:gd name="adj" fmla="val 12000"/>
            </a:avLst>
          </a:prstGeom>
          <a:solidFill>
            <a:schemeClr val="accent1"/>
          </a:solidFill>
          <a:ln/>
        </p:spPr>
      </p:sp>
      <p:sp>
        <p:nvSpPr>
          <p:cNvPr id="7" name="text-4"/>
          <p:cNvSpPr txBox="1"/>
          <p:nvPr/>
        </p:nvSpPr>
        <p:spPr>
          <a:xfrm>
            <a:off x="1188720" y="4663440"/>
            <a:ext cx="96012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RDP</a:t>
            </a:r>
            <a:endParaRPr lang="en-US" sz="1600" dirty="0"/>
          </a:p>
        </p:txBody>
      </p:sp>
      <p:sp>
        <p:nvSpPr>
          <p:cNvPr id="8" name="text-5"/>
          <p:cNvSpPr txBox="1"/>
          <p:nvPr/>
        </p:nvSpPr>
        <p:spPr>
          <a:xfrm>
            <a:off x="2286000" y="4681728"/>
            <a:ext cx="2743200" cy="411480"/>
          </a:xfrm>
          <a:prstGeom prst="rect">
            <a:avLst/>
          </a:prstGeom>
          <a:noFill/>
          <a:ln/>
        </p:spPr>
        <p:txBody>
          <a:bodyPr wrap="square" lIns="0" tIns="0" rIns="0" bIns="0" rtlCol="0" anchor="ctr"/>
          <a:lstStyle/>
          <a:p>
            <a:pPr indent="0" marL="0">
              <a:buNone/>
            </a:pPr>
            <a:r>
              <a:rPr lang="en-US" sz="1500" dirty="0">
                <a:solidFill>
                  <a:srgbClr val="C9CDD2"/>
                </a:solidFill>
                <a:latin typeface="Calibri" pitchFamily="34" charset="0"/>
                <a:ea typeface="Calibri" pitchFamily="34" charset="-122"/>
                <a:cs typeface="Calibri" pitchFamily="34" charset="-120"/>
              </a:rPr>
              <a:t>to build a road</a:t>
            </a:r>
            <a:endParaRPr lang="en-US" sz="1500" dirty="0"/>
          </a:p>
        </p:txBody>
      </p:sp>
      <p:sp>
        <p:nvSpPr>
          <p:cNvPr id="9" name="shape-6"/>
          <p:cNvSpPr/>
          <p:nvPr/>
        </p:nvSpPr>
        <p:spPr>
          <a:xfrm>
            <a:off x="6903720" y="777240"/>
            <a:ext cx="4754880" cy="5349240"/>
          </a:xfrm>
          <a:prstGeom prst="roundRect">
            <a:avLst>
              <a:gd name="adj" fmla="val 1923"/>
            </a:avLst>
          </a:prstGeom>
          <a:solidFill>
            <a:srgbClr val="3A3F45"/>
          </a:solidFill>
          <a:ln/>
        </p:spPr>
      </p:sp>
      <p:sp>
        <p:nvSpPr>
          <p:cNvPr id="10" name="text-7"/>
          <p:cNvSpPr txBox="1"/>
          <p:nvPr/>
        </p:nvSpPr>
        <p:spPr>
          <a:xfrm>
            <a:off x="7178040" y="960120"/>
            <a:ext cx="4206240" cy="274320"/>
          </a:xfrm>
          <a:prstGeom prst="rect">
            <a:avLst/>
          </a:prstGeom>
          <a:noFill/>
          <a:ln/>
        </p:spPr>
        <p:txBody>
          <a:bodyPr wrap="square" lIns="0" tIns="0" rIns="0" bIns="0" rtlCol="0" anchor="t"/>
          <a:lstStyle/>
          <a:p>
            <a:pPr indent="0" marL="0">
              <a:buNone/>
            </a:pPr>
            <a:r>
              <a:rPr lang="en-US" sz="1100" dirty="0">
                <a:solidFill>
                  <a:srgbClr val="C9CDD2"/>
                </a:solidFill>
                <a:latin typeface="Calibri" pitchFamily="34" charset="0"/>
                <a:ea typeface="Calibri" pitchFamily="34" charset="-122"/>
                <a:cs typeface="Calibri" pitchFamily="34" charset="-120"/>
              </a:rPr>
              <a:t>One road, three edge treatments</a:t>
            </a:r>
            <a:endParaRPr lang="en-US" sz="1100" dirty="0"/>
          </a:p>
        </p:txBody>
      </p:sp>
      <p:sp>
        <p:nvSpPr>
          <p:cNvPr id="11" name="shape-8"/>
          <p:cNvSpPr/>
          <p:nvPr/>
        </p:nvSpPr>
        <p:spPr>
          <a:xfrm>
            <a:off x="7223760" y="1417320"/>
            <a:ext cx="342900" cy="146304"/>
          </a:xfrm>
          <a:prstGeom prst="rect">
            <a:avLst/>
          </a:prstGeom>
          <a:solidFill>
            <a:schemeClr val="accent1"/>
          </a:solidFill>
          <a:ln w="7620">
            <a:solidFill>
              <a:srgbClr val="1F2326"/>
            </a:solidFill>
            <a:prstDash val="solid"/>
          </a:ln>
        </p:spPr>
      </p:sp>
      <p:sp>
        <p:nvSpPr>
          <p:cNvPr id="12" name="shape-9"/>
          <p:cNvSpPr/>
          <p:nvPr/>
        </p:nvSpPr>
        <p:spPr>
          <a:xfrm>
            <a:off x="7566660" y="1417320"/>
            <a:ext cx="342900" cy="146304"/>
          </a:xfrm>
          <a:prstGeom prst="rect">
            <a:avLst/>
          </a:prstGeom>
          <a:solidFill>
            <a:srgbClr val="FFFFFF"/>
          </a:solidFill>
          <a:ln w="7620">
            <a:solidFill>
              <a:srgbClr val="1F2326"/>
            </a:solidFill>
            <a:prstDash val="solid"/>
          </a:ln>
        </p:spPr>
      </p:sp>
      <p:sp>
        <p:nvSpPr>
          <p:cNvPr id="13" name="shape-10"/>
          <p:cNvSpPr/>
          <p:nvPr/>
        </p:nvSpPr>
        <p:spPr>
          <a:xfrm>
            <a:off x="7909560" y="1417320"/>
            <a:ext cx="342900" cy="146304"/>
          </a:xfrm>
          <a:prstGeom prst="rect">
            <a:avLst/>
          </a:prstGeom>
          <a:solidFill>
            <a:schemeClr val="accent1"/>
          </a:solidFill>
          <a:ln w="7620">
            <a:solidFill>
              <a:srgbClr val="1F2326"/>
            </a:solidFill>
            <a:prstDash val="solid"/>
          </a:ln>
        </p:spPr>
      </p:sp>
      <p:sp>
        <p:nvSpPr>
          <p:cNvPr id="14" name="shape-11"/>
          <p:cNvSpPr/>
          <p:nvPr/>
        </p:nvSpPr>
        <p:spPr>
          <a:xfrm>
            <a:off x="8252460" y="1417320"/>
            <a:ext cx="342900" cy="146304"/>
          </a:xfrm>
          <a:prstGeom prst="rect">
            <a:avLst/>
          </a:prstGeom>
          <a:solidFill>
            <a:srgbClr val="FFFFFF"/>
          </a:solidFill>
          <a:ln w="7620">
            <a:solidFill>
              <a:srgbClr val="1F2326"/>
            </a:solidFill>
            <a:prstDash val="solid"/>
          </a:ln>
        </p:spPr>
      </p:sp>
      <p:sp>
        <p:nvSpPr>
          <p:cNvPr id="15" name="shape-12"/>
          <p:cNvSpPr/>
          <p:nvPr/>
        </p:nvSpPr>
        <p:spPr>
          <a:xfrm>
            <a:off x="8595360" y="1417320"/>
            <a:ext cx="342900" cy="146304"/>
          </a:xfrm>
          <a:prstGeom prst="rect">
            <a:avLst/>
          </a:prstGeom>
          <a:solidFill>
            <a:schemeClr val="accent1"/>
          </a:solidFill>
          <a:ln w="7620">
            <a:solidFill>
              <a:srgbClr val="1F2326"/>
            </a:solidFill>
            <a:prstDash val="solid"/>
          </a:ln>
        </p:spPr>
      </p:sp>
      <p:sp>
        <p:nvSpPr>
          <p:cNvPr id="16" name="shape-13"/>
          <p:cNvSpPr/>
          <p:nvPr/>
        </p:nvSpPr>
        <p:spPr>
          <a:xfrm>
            <a:off x="8938260" y="1417320"/>
            <a:ext cx="342900" cy="146304"/>
          </a:xfrm>
          <a:prstGeom prst="rect">
            <a:avLst/>
          </a:prstGeom>
          <a:solidFill>
            <a:srgbClr val="FFFFFF"/>
          </a:solidFill>
          <a:ln w="7620">
            <a:solidFill>
              <a:srgbClr val="1F2326"/>
            </a:solidFill>
            <a:prstDash val="solid"/>
          </a:ln>
        </p:spPr>
      </p:sp>
      <p:sp>
        <p:nvSpPr>
          <p:cNvPr id="17" name="shape-14"/>
          <p:cNvSpPr/>
          <p:nvPr/>
        </p:nvSpPr>
        <p:spPr>
          <a:xfrm>
            <a:off x="9281160" y="1417320"/>
            <a:ext cx="342900" cy="146304"/>
          </a:xfrm>
          <a:prstGeom prst="rect">
            <a:avLst/>
          </a:prstGeom>
          <a:solidFill>
            <a:schemeClr val="accent1"/>
          </a:solidFill>
          <a:ln w="7620">
            <a:solidFill>
              <a:srgbClr val="1F2326"/>
            </a:solidFill>
            <a:prstDash val="solid"/>
          </a:ln>
        </p:spPr>
      </p:sp>
      <p:sp>
        <p:nvSpPr>
          <p:cNvPr id="18" name="shape-15"/>
          <p:cNvSpPr/>
          <p:nvPr/>
        </p:nvSpPr>
        <p:spPr>
          <a:xfrm>
            <a:off x="9624060" y="1417320"/>
            <a:ext cx="342900" cy="146304"/>
          </a:xfrm>
          <a:prstGeom prst="rect">
            <a:avLst/>
          </a:prstGeom>
          <a:solidFill>
            <a:srgbClr val="FFFFFF"/>
          </a:solidFill>
          <a:ln w="7620">
            <a:solidFill>
              <a:srgbClr val="1F2326"/>
            </a:solidFill>
            <a:prstDash val="solid"/>
          </a:ln>
        </p:spPr>
      </p:sp>
      <p:sp>
        <p:nvSpPr>
          <p:cNvPr id="19" name="shape-16"/>
          <p:cNvSpPr/>
          <p:nvPr/>
        </p:nvSpPr>
        <p:spPr>
          <a:xfrm>
            <a:off x="9966960" y="1417320"/>
            <a:ext cx="342900" cy="146304"/>
          </a:xfrm>
          <a:prstGeom prst="rect">
            <a:avLst/>
          </a:prstGeom>
          <a:solidFill>
            <a:schemeClr val="accent1"/>
          </a:solidFill>
          <a:ln w="7620">
            <a:solidFill>
              <a:srgbClr val="1F2326"/>
            </a:solidFill>
            <a:prstDash val="solid"/>
          </a:ln>
        </p:spPr>
      </p:sp>
      <p:sp>
        <p:nvSpPr>
          <p:cNvPr id="20" name="shape-17"/>
          <p:cNvSpPr/>
          <p:nvPr/>
        </p:nvSpPr>
        <p:spPr>
          <a:xfrm>
            <a:off x="10309860" y="1417320"/>
            <a:ext cx="342900" cy="146304"/>
          </a:xfrm>
          <a:prstGeom prst="rect">
            <a:avLst/>
          </a:prstGeom>
          <a:solidFill>
            <a:srgbClr val="FFFFFF"/>
          </a:solidFill>
          <a:ln w="7620">
            <a:solidFill>
              <a:srgbClr val="1F2326"/>
            </a:solidFill>
            <a:prstDash val="solid"/>
          </a:ln>
        </p:spPr>
      </p:sp>
      <p:sp>
        <p:nvSpPr>
          <p:cNvPr id="21" name="shape-18"/>
          <p:cNvSpPr/>
          <p:nvPr/>
        </p:nvSpPr>
        <p:spPr>
          <a:xfrm>
            <a:off x="10652760" y="1417320"/>
            <a:ext cx="342900" cy="146304"/>
          </a:xfrm>
          <a:prstGeom prst="rect">
            <a:avLst/>
          </a:prstGeom>
          <a:solidFill>
            <a:schemeClr val="accent1"/>
          </a:solidFill>
          <a:ln w="7620">
            <a:solidFill>
              <a:srgbClr val="1F2326"/>
            </a:solidFill>
            <a:prstDash val="solid"/>
          </a:ln>
        </p:spPr>
      </p:sp>
      <p:sp>
        <p:nvSpPr>
          <p:cNvPr id="22" name="shape-19"/>
          <p:cNvSpPr/>
          <p:nvPr/>
        </p:nvSpPr>
        <p:spPr>
          <a:xfrm>
            <a:off x="10995660" y="1417320"/>
            <a:ext cx="342900" cy="146304"/>
          </a:xfrm>
          <a:prstGeom prst="rect">
            <a:avLst/>
          </a:prstGeom>
          <a:solidFill>
            <a:srgbClr val="FFFFFF"/>
          </a:solidFill>
          <a:ln w="7620">
            <a:solidFill>
              <a:srgbClr val="1F2326"/>
            </a:solidFill>
            <a:prstDash val="solid"/>
          </a:ln>
        </p:spPr>
      </p:sp>
      <p:sp>
        <p:nvSpPr>
          <p:cNvPr id="23" name="shape-20"/>
          <p:cNvSpPr/>
          <p:nvPr/>
        </p:nvSpPr>
        <p:spPr>
          <a:xfrm>
            <a:off x="7223760" y="1691640"/>
            <a:ext cx="4114800" cy="1143000"/>
          </a:xfrm>
          <a:prstGeom prst="rect">
            <a:avLst/>
          </a:prstGeom>
          <a:solidFill>
            <a:schemeClr val="accent5"/>
          </a:solidFill>
          <a:ln/>
        </p:spPr>
      </p:sp>
      <p:sp>
        <p:nvSpPr>
          <p:cNvPr id="24" name="shape-21"/>
          <p:cNvSpPr/>
          <p:nvPr/>
        </p:nvSpPr>
        <p:spPr>
          <a:xfrm>
            <a:off x="7223760" y="1737360"/>
            <a:ext cx="4114800" cy="0"/>
          </a:xfrm>
          <a:prstGeom prst="line">
            <a:avLst/>
          </a:prstGeom>
          <a:noFill/>
          <a:ln w="15875">
            <a:solidFill>
              <a:schemeClr val="accent2"/>
            </a:solidFill>
            <a:prstDash val="solid"/>
          </a:ln>
        </p:spPr>
      </p:sp>
      <p:sp>
        <p:nvSpPr>
          <p:cNvPr id="25" name="shape-22"/>
          <p:cNvSpPr/>
          <p:nvPr/>
        </p:nvSpPr>
        <p:spPr>
          <a:xfrm>
            <a:off x="7223760" y="2788920"/>
            <a:ext cx="4114800" cy="0"/>
          </a:xfrm>
          <a:prstGeom prst="line">
            <a:avLst/>
          </a:prstGeom>
          <a:noFill/>
          <a:ln w="15875">
            <a:solidFill>
              <a:schemeClr val="accent2"/>
            </a:solidFill>
            <a:prstDash val="solid"/>
          </a:ln>
        </p:spPr>
      </p:sp>
      <p:sp>
        <p:nvSpPr>
          <p:cNvPr id="26" name="shape-23"/>
          <p:cNvSpPr/>
          <p:nvPr/>
        </p:nvSpPr>
        <p:spPr>
          <a:xfrm>
            <a:off x="7223760" y="2263140"/>
            <a:ext cx="4114800" cy="0"/>
          </a:xfrm>
          <a:prstGeom prst="line">
            <a:avLst/>
          </a:prstGeom>
          <a:noFill/>
          <a:ln w="19050">
            <a:solidFill>
              <a:srgbClr val="FFFFFF"/>
            </a:solidFill>
            <a:prstDash val="dash"/>
          </a:ln>
        </p:spPr>
      </p:sp>
      <p:sp>
        <p:nvSpPr>
          <p:cNvPr id="27" name="shape-24"/>
          <p:cNvSpPr/>
          <p:nvPr/>
        </p:nvSpPr>
        <p:spPr>
          <a:xfrm>
            <a:off x="7246620" y="2967228"/>
            <a:ext cx="137160" cy="137160"/>
          </a:xfrm>
          <a:prstGeom prst="ellipse">
            <a:avLst/>
          </a:prstGeom>
          <a:solidFill>
            <a:schemeClr val="accent1"/>
          </a:solidFill>
          <a:ln w="5080">
            <a:solidFill>
              <a:srgbClr val="1F2326"/>
            </a:solidFill>
            <a:prstDash val="solid"/>
          </a:ln>
        </p:spPr>
      </p:sp>
      <p:sp>
        <p:nvSpPr>
          <p:cNvPr id="28" name="shape-25"/>
          <p:cNvSpPr/>
          <p:nvPr/>
        </p:nvSpPr>
        <p:spPr>
          <a:xfrm>
            <a:off x="7274052" y="2994660"/>
            <a:ext cx="82296" cy="82296"/>
          </a:xfrm>
          <a:prstGeom prst="ellipse">
            <a:avLst/>
          </a:prstGeom>
          <a:solidFill>
            <a:srgbClr val="FFFFFF"/>
          </a:solidFill>
          <a:ln/>
        </p:spPr>
      </p:sp>
      <p:sp>
        <p:nvSpPr>
          <p:cNvPr id="29" name="shape-26"/>
          <p:cNvSpPr/>
          <p:nvPr/>
        </p:nvSpPr>
        <p:spPr>
          <a:xfrm>
            <a:off x="7293254" y="3013862"/>
            <a:ext cx="43891" cy="43891"/>
          </a:xfrm>
          <a:prstGeom prst="ellipse">
            <a:avLst/>
          </a:prstGeom>
          <a:solidFill>
            <a:schemeClr val="accent1"/>
          </a:solidFill>
          <a:ln/>
        </p:spPr>
      </p:sp>
      <p:sp>
        <p:nvSpPr>
          <p:cNvPr id="30" name="shape-27"/>
          <p:cNvSpPr/>
          <p:nvPr/>
        </p:nvSpPr>
        <p:spPr>
          <a:xfrm>
            <a:off x="7549075" y="2967228"/>
            <a:ext cx="137160" cy="137160"/>
          </a:xfrm>
          <a:prstGeom prst="ellipse">
            <a:avLst/>
          </a:prstGeom>
          <a:solidFill>
            <a:schemeClr val="accent1"/>
          </a:solidFill>
          <a:ln w="5080">
            <a:solidFill>
              <a:srgbClr val="1F2326"/>
            </a:solidFill>
            <a:prstDash val="solid"/>
          </a:ln>
        </p:spPr>
      </p:sp>
      <p:sp>
        <p:nvSpPr>
          <p:cNvPr id="31" name="shape-28"/>
          <p:cNvSpPr/>
          <p:nvPr/>
        </p:nvSpPr>
        <p:spPr>
          <a:xfrm>
            <a:off x="7576507" y="2994660"/>
            <a:ext cx="82296" cy="82296"/>
          </a:xfrm>
          <a:prstGeom prst="ellipse">
            <a:avLst/>
          </a:prstGeom>
          <a:solidFill>
            <a:srgbClr val="FFFFFF"/>
          </a:solidFill>
          <a:ln/>
        </p:spPr>
      </p:sp>
      <p:sp>
        <p:nvSpPr>
          <p:cNvPr id="32" name="shape-29"/>
          <p:cNvSpPr/>
          <p:nvPr/>
        </p:nvSpPr>
        <p:spPr>
          <a:xfrm>
            <a:off x="7595710" y="3013862"/>
            <a:ext cx="43891" cy="43891"/>
          </a:xfrm>
          <a:prstGeom prst="ellipse">
            <a:avLst/>
          </a:prstGeom>
          <a:solidFill>
            <a:schemeClr val="accent1"/>
          </a:solidFill>
          <a:ln/>
        </p:spPr>
      </p:sp>
      <p:sp>
        <p:nvSpPr>
          <p:cNvPr id="33" name="shape-30"/>
          <p:cNvSpPr/>
          <p:nvPr/>
        </p:nvSpPr>
        <p:spPr>
          <a:xfrm>
            <a:off x="7851531" y="2967228"/>
            <a:ext cx="137160" cy="137160"/>
          </a:xfrm>
          <a:prstGeom prst="ellipse">
            <a:avLst/>
          </a:prstGeom>
          <a:solidFill>
            <a:schemeClr val="accent1"/>
          </a:solidFill>
          <a:ln w="5080">
            <a:solidFill>
              <a:srgbClr val="1F2326"/>
            </a:solidFill>
            <a:prstDash val="solid"/>
          </a:ln>
        </p:spPr>
      </p:sp>
      <p:sp>
        <p:nvSpPr>
          <p:cNvPr id="34" name="shape-31"/>
          <p:cNvSpPr/>
          <p:nvPr/>
        </p:nvSpPr>
        <p:spPr>
          <a:xfrm>
            <a:off x="7878963" y="2994660"/>
            <a:ext cx="82296" cy="82296"/>
          </a:xfrm>
          <a:prstGeom prst="ellipse">
            <a:avLst/>
          </a:prstGeom>
          <a:solidFill>
            <a:srgbClr val="FFFFFF"/>
          </a:solidFill>
          <a:ln/>
        </p:spPr>
      </p:sp>
      <p:sp>
        <p:nvSpPr>
          <p:cNvPr id="35" name="shape-32"/>
          <p:cNvSpPr/>
          <p:nvPr/>
        </p:nvSpPr>
        <p:spPr>
          <a:xfrm>
            <a:off x="7898165" y="3013862"/>
            <a:ext cx="43891" cy="43891"/>
          </a:xfrm>
          <a:prstGeom prst="ellipse">
            <a:avLst/>
          </a:prstGeom>
          <a:solidFill>
            <a:schemeClr val="accent1"/>
          </a:solidFill>
          <a:ln/>
        </p:spPr>
      </p:sp>
      <p:sp>
        <p:nvSpPr>
          <p:cNvPr id="36" name="shape-33"/>
          <p:cNvSpPr/>
          <p:nvPr/>
        </p:nvSpPr>
        <p:spPr>
          <a:xfrm>
            <a:off x="8153986" y="2967228"/>
            <a:ext cx="137160" cy="137160"/>
          </a:xfrm>
          <a:prstGeom prst="ellipse">
            <a:avLst/>
          </a:prstGeom>
          <a:solidFill>
            <a:schemeClr val="accent1"/>
          </a:solidFill>
          <a:ln w="5080">
            <a:solidFill>
              <a:srgbClr val="1F2326"/>
            </a:solidFill>
            <a:prstDash val="solid"/>
          </a:ln>
        </p:spPr>
      </p:sp>
      <p:sp>
        <p:nvSpPr>
          <p:cNvPr id="37" name="shape-34"/>
          <p:cNvSpPr/>
          <p:nvPr/>
        </p:nvSpPr>
        <p:spPr>
          <a:xfrm>
            <a:off x="8181418" y="2994660"/>
            <a:ext cx="82296" cy="82296"/>
          </a:xfrm>
          <a:prstGeom prst="ellipse">
            <a:avLst/>
          </a:prstGeom>
          <a:solidFill>
            <a:srgbClr val="FFFFFF"/>
          </a:solidFill>
          <a:ln/>
        </p:spPr>
      </p:sp>
      <p:sp>
        <p:nvSpPr>
          <p:cNvPr id="38" name="shape-35"/>
          <p:cNvSpPr/>
          <p:nvPr/>
        </p:nvSpPr>
        <p:spPr>
          <a:xfrm>
            <a:off x="8200621" y="3013862"/>
            <a:ext cx="43891" cy="43891"/>
          </a:xfrm>
          <a:prstGeom prst="ellipse">
            <a:avLst/>
          </a:prstGeom>
          <a:solidFill>
            <a:schemeClr val="accent1"/>
          </a:solidFill>
          <a:ln/>
        </p:spPr>
      </p:sp>
      <p:sp>
        <p:nvSpPr>
          <p:cNvPr id="39" name="shape-36"/>
          <p:cNvSpPr/>
          <p:nvPr/>
        </p:nvSpPr>
        <p:spPr>
          <a:xfrm>
            <a:off x="8456442" y="2967228"/>
            <a:ext cx="137160" cy="137160"/>
          </a:xfrm>
          <a:prstGeom prst="ellipse">
            <a:avLst/>
          </a:prstGeom>
          <a:solidFill>
            <a:schemeClr val="accent1"/>
          </a:solidFill>
          <a:ln w="5080">
            <a:solidFill>
              <a:srgbClr val="1F2326"/>
            </a:solidFill>
            <a:prstDash val="solid"/>
          </a:ln>
        </p:spPr>
      </p:sp>
      <p:sp>
        <p:nvSpPr>
          <p:cNvPr id="40" name="shape-37"/>
          <p:cNvSpPr/>
          <p:nvPr/>
        </p:nvSpPr>
        <p:spPr>
          <a:xfrm>
            <a:off x="8483874" y="2994660"/>
            <a:ext cx="82296" cy="82296"/>
          </a:xfrm>
          <a:prstGeom prst="ellipse">
            <a:avLst/>
          </a:prstGeom>
          <a:solidFill>
            <a:srgbClr val="FFFFFF"/>
          </a:solidFill>
          <a:ln/>
        </p:spPr>
      </p:sp>
      <p:sp>
        <p:nvSpPr>
          <p:cNvPr id="41" name="shape-38"/>
          <p:cNvSpPr/>
          <p:nvPr/>
        </p:nvSpPr>
        <p:spPr>
          <a:xfrm>
            <a:off x="8503076" y="3013862"/>
            <a:ext cx="43891" cy="43891"/>
          </a:xfrm>
          <a:prstGeom prst="ellipse">
            <a:avLst/>
          </a:prstGeom>
          <a:solidFill>
            <a:schemeClr val="accent1"/>
          </a:solidFill>
          <a:ln/>
        </p:spPr>
      </p:sp>
      <p:sp>
        <p:nvSpPr>
          <p:cNvPr id="42" name="shape-39"/>
          <p:cNvSpPr/>
          <p:nvPr/>
        </p:nvSpPr>
        <p:spPr>
          <a:xfrm>
            <a:off x="8758897" y="2967228"/>
            <a:ext cx="137160" cy="137160"/>
          </a:xfrm>
          <a:prstGeom prst="ellipse">
            <a:avLst/>
          </a:prstGeom>
          <a:solidFill>
            <a:schemeClr val="accent1"/>
          </a:solidFill>
          <a:ln w="5080">
            <a:solidFill>
              <a:srgbClr val="1F2326"/>
            </a:solidFill>
            <a:prstDash val="solid"/>
          </a:ln>
        </p:spPr>
      </p:sp>
      <p:sp>
        <p:nvSpPr>
          <p:cNvPr id="43" name="shape-40"/>
          <p:cNvSpPr/>
          <p:nvPr/>
        </p:nvSpPr>
        <p:spPr>
          <a:xfrm>
            <a:off x="8786329" y="2994660"/>
            <a:ext cx="82296" cy="82296"/>
          </a:xfrm>
          <a:prstGeom prst="ellipse">
            <a:avLst/>
          </a:prstGeom>
          <a:solidFill>
            <a:srgbClr val="FFFFFF"/>
          </a:solidFill>
          <a:ln/>
        </p:spPr>
      </p:sp>
      <p:sp>
        <p:nvSpPr>
          <p:cNvPr id="44" name="shape-41"/>
          <p:cNvSpPr/>
          <p:nvPr/>
        </p:nvSpPr>
        <p:spPr>
          <a:xfrm>
            <a:off x="8805531" y="3013862"/>
            <a:ext cx="43891" cy="43891"/>
          </a:xfrm>
          <a:prstGeom prst="ellipse">
            <a:avLst/>
          </a:prstGeom>
          <a:solidFill>
            <a:schemeClr val="accent1"/>
          </a:solidFill>
          <a:ln/>
        </p:spPr>
      </p:sp>
      <p:sp>
        <p:nvSpPr>
          <p:cNvPr id="45" name="shape-42"/>
          <p:cNvSpPr/>
          <p:nvPr/>
        </p:nvSpPr>
        <p:spPr>
          <a:xfrm>
            <a:off x="9061352" y="2967228"/>
            <a:ext cx="137160" cy="137160"/>
          </a:xfrm>
          <a:prstGeom prst="ellipse">
            <a:avLst/>
          </a:prstGeom>
          <a:solidFill>
            <a:schemeClr val="accent1"/>
          </a:solidFill>
          <a:ln w="5080">
            <a:solidFill>
              <a:srgbClr val="1F2326"/>
            </a:solidFill>
            <a:prstDash val="solid"/>
          </a:ln>
        </p:spPr>
      </p:sp>
      <p:sp>
        <p:nvSpPr>
          <p:cNvPr id="46" name="shape-43"/>
          <p:cNvSpPr/>
          <p:nvPr/>
        </p:nvSpPr>
        <p:spPr>
          <a:xfrm>
            <a:off x="9088784" y="2994660"/>
            <a:ext cx="82296" cy="82296"/>
          </a:xfrm>
          <a:prstGeom prst="ellipse">
            <a:avLst/>
          </a:prstGeom>
          <a:solidFill>
            <a:srgbClr val="FFFFFF"/>
          </a:solidFill>
          <a:ln/>
        </p:spPr>
      </p:sp>
      <p:sp>
        <p:nvSpPr>
          <p:cNvPr id="47" name="shape-44"/>
          <p:cNvSpPr/>
          <p:nvPr/>
        </p:nvSpPr>
        <p:spPr>
          <a:xfrm>
            <a:off x="9107987" y="3013862"/>
            <a:ext cx="43891" cy="43891"/>
          </a:xfrm>
          <a:prstGeom prst="ellipse">
            <a:avLst/>
          </a:prstGeom>
          <a:solidFill>
            <a:schemeClr val="accent1"/>
          </a:solidFill>
          <a:ln/>
        </p:spPr>
      </p:sp>
      <p:sp>
        <p:nvSpPr>
          <p:cNvPr id="48" name="shape-45"/>
          <p:cNvSpPr/>
          <p:nvPr/>
        </p:nvSpPr>
        <p:spPr>
          <a:xfrm>
            <a:off x="9363808" y="2967228"/>
            <a:ext cx="137160" cy="137160"/>
          </a:xfrm>
          <a:prstGeom prst="ellipse">
            <a:avLst/>
          </a:prstGeom>
          <a:solidFill>
            <a:schemeClr val="accent1"/>
          </a:solidFill>
          <a:ln w="5080">
            <a:solidFill>
              <a:srgbClr val="1F2326"/>
            </a:solidFill>
            <a:prstDash val="solid"/>
          </a:ln>
        </p:spPr>
      </p:sp>
      <p:sp>
        <p:nvSpPr>
          <p:cNvPr id="49" name="shape-46"/>
          <p:cNvSpPr/>
          <p:nvPr/>
        </p:nvSpPr>
        <p:spPr>
          <a:xfrm>
            <a:off x="9391240" y="2994660"/>
            <a:ext cx="82296" cy="82296"/>
          </a:xfrm>
          <a:prstGeom prst="ellipse">
            <a:avLst/>
          </a:prstGeom>
          <a:solidFill>
            <a:srgbClr val="FFFFFF"/>
          </a:solidFill>
          <a:ln/>
        </p:spPr>
      </p:sp>
      <p:sp>
        <p:nvSpPr>
          <p:cNvPr id="50" name="shape-47"/>
          <p:cNvSpPr/>
          <p:nvPr/>
        </p:nvSpPr>
        <p:spPr>
          <a:xfrm>
            <a:off x="9410442" y="3013862"/>
            <a:ext cx="43891" cy="43891"/>
          </a:xfrm>
          <a:prstGeom prst="ellipse">
            <a:avLst/>
          </a:prstGeom>
          <a:solidFill>
            <a:schemeClr val="accent1"/>
          </a:solidFill>
          <a:ln/>
        </p:spPr>
      </p:sp>
      <p:sp>
        <p:nvSpPr>
          <p:cNvPr id="51" name="shape-48"/>
          <p:cNvSpPr/>
          <p:nvPr/>
        </p:nvSpPr>
        <p:spPr>
          <a:xfrm>
            <a:off x="9666263" y="2967228"/>
            <a:ext cx="137160" cy="137160"/>
          </a:xfrm>
          <a:prstGeom prst="ellipse">
            <a:avLst/>
          </a:prstGeom>
          <a:solidFill>
            <a:schemeClr val="accent1"/>
          </a:solidFill>
          <a:ln w="5080">
            <a:solidFill>
              <a:srgbClr val="1F2326"/>
            </a:solidFill>
            <a:prstDash val="solid"/>
          </a:ln>
        </p:spPr>
      </p:sp>
      <p:sp>
        <p:nvSpPr>
          <p:cNvPr id="52" name="shape-49"/>
          <p:cNvSpPr/>
          <p:nvPr/>
        </p:nvSpPr>
        <p:spPr>
          <a:xfrm>
            <a:off x="9693695" y="2994660"/>
            <a:ext cx="82296" cy="82296"/>
          </a:xfrm>
          <a:prstGeom prst="ellipse">
            <a:avLst/>
          </a:prstGeom>
          <a:solidFill>
            <a:srgbClr val="FFFFFF"/>
          </a:solidFill>
          <a:ln/>
        </p:spPr>
      </p:sp>
      <p:sp>
        <p:nvSpPr>
          <p:cNvPr id="53" name="shape-50"/>
          <p:cNvSpPr/>
          <p:nvPr/>
        </p:nvSpPr>
        <p:spPr>
          <a:xfrm>
            <a:off x="9712897" y="3013862"/>
            <a:ext cx="43891" cy="43891"/>
          </a:xfrm>
          <a:prstGeom prst="ellipse">
            <a:avLst/>
          </a:prstGeom>
          <a:solidFill>
            <a:schemeClr val="accent1"/>
          </a:solidFill>
          <a:ln/>
        </p:spPr>
      </p:sp>
      <p:sp>
        <p:nvSpPr>
          <p:cNvPr id="54" name="shape-51"/>
          <p:cNvSpPr/>
          <p:nvPr/>
        </p:nvSpPr>
        <p:spPr>
          <a:xfrm>
            <a:off x="9968718" y="2967228"/>
            <a:ext cx="137160" cy="137160"/>
          </a:xfrm>
          <a:prstGeom prst="ellipse">
            <a:avLst/>
          </a:prstGeom>
          <a:solidFill>
            <a:schemeClr val="accent1"/>
          </a:solidFill>
          <a:ln w="5080">
            <a:solidFill>
              <a:srgbClr val="1F2326"/>
            </a:solidFill>
            <a:prstDash val="solid"/>
          </a:ln>
        </p:spPr>
      </p:sp>
      <p:sp>
        <p:nvSpPr>
          <p:cNvPr id="55" name="shape-52"/>
          <p:cNvSpPr/>
          <p:nvPr/>
        </p:nvSpPr>
        <p:spPr>
          <a:xfrm>
            <a:off x="9996150" y="2994660"/>
            <a:ext cx="82296" cy="82296"/>
          </a:xfrm>
          <a:prstGeom prst="ellipse">
            <a:avLst/>
          </a:prstGeom>
          <a:solidFill>
            <a:srgbClr val="FFFFFF"/>
          </a:solidFill>
          <a:ln/>
        </p:spPr>
      </p:sp>
      <p:sp>
        <p:nvSpPr>
          <p:cNvPr id="56" name="shape-53"/>
          <p:cNvSpPr/>
          <p:nvPr/>
        </p:nvSpPr>
        <p:spPr>
          <a:xfrm>
            <a:off x="10015353" y="3013862"/>
            <a:ext cx="43891" cy="43891"/>
          </a:xfrm>
          <a:prstGeom prst="ellipse">
            <a:avLst/>
          </a:prstGeom>
          <a:solidFill>
            <a:schemeClr val="accent1"/>
          </a:solidFill>
          <a:ln/>
        </p:spPr>
      </p:sp>
      <p:sp>
        <p:nvSpPr>
          <p:cNvPr id="57" name="shape-54"/>
          <p:cNvSpPr/>
          <p:nvPr/>
        </p:nvSpPr>
        <p:spPr>
          <a:xfrm>
            <a:off x="10271174" y="2967228"/>
            <a:ext cx="137160" cy="137160"/>
          </a:xfrm>
          <a:prstGeom prst="ellipse">
            <a:avLst/>
          </a:prstGeom>
          <a:solidFill>
            <a:schemeClr val="accent1"/>
          </a:solidFill>
          <a:ln w="5080">
            <a:solidFill>
              <a:srgbClr val="1F2326"/>
            </a:solidFill>
            <a:prstDash val="solid"/>
          </a:ln>
        </p:spPr>
      </p:sp>
      <p:sp>
        <p:nvSpPr>
          <p:cNvPr id="58" name="shape-55"/>
          <p:cNvSpPr/>
          <p:nvPr/>
        </p:nvSpPr>
        <p:spPr>
          <a:xfrm>
            <a:off x="10298606" y="2994660"/>
            <a:ext cx="82296" cy="82296"/>
          </a:xfrm>
          <a:prstGeom prst="ellipse">
            <a:avLst/>
          </a:prstGeom>
          <a:solidFill>
            <a:srgbClr val="FFFFFF"/>
          </a:solidFill>
          <a:ln/>
        </p:spPr>
      </p:sp>
      <p:sp>
        <p:nvSpPr>
          <p:cNvPr id="59" name="shape-56"/>
          <p:cNvSpPr/>
          <p:nvPr/>
        </p:nvSpPr>
        <p:spPr>
          <a:xfrm>
            <a:off x="10317808" y="3013862"/>
            <a:ext cx="43891" cy="43891"/>
          </a:xfrm>
          <a:prstGeom prst="ellipse">
            <a:avLst/>
          </a:prstGeom>
          <a:solidFill>
            <a:schemeClr val="accent1"/>
          </a:solidFill>
          <a:ln/>
        </p:spPr>
      </p:sp>
      <p:sp>
        <p:nvSpPr>
          <p:cNvPr id="60" name="shape-57"/>
          <p:cNvSpPr/>
          <p:nvPr/>
        </p:nvSpPr>
        <p:spPr>
          <a:xfrm>
            <a:off x="10573629" y="2967228"/>
            <a:ext cx="137160" cy="137160"/>
          </a:xfrm>
          <a:prstGeom prst="ellipse">
            <a:avLst/>
          </a:prstGeom>
          <a:solidFill>
            <a:schemeClr val="accent1"/>
          </a:solidFill>
          <a:ln w="5080">
            <a:solidFill>
              <a:srgbClr val="1F2326"/>
            </a:solidFill>
            <a:prstDash val="solid"/>
          </a:ln>
        </p:spPr>
      </p:sp>
      <p:sp>
        <p:nvSpPr>
          <p:cNvPr id="61" name="shape-58"/>
          <p:cNvSpPr/>
          <p:nvPr/>
        </p:nvSpPr>
        <p:spPr>
          <a:xfrm>
            <a:off x="10601061" y="2994660"/>
            <a:ext cx="82296" cy="82296"/>
          </a:xfrm>
          <a:prstGeom prst="ellipse">
            <a:avLst/>
          </a:prstGeom>
          <a:solidFill>
            <a:srgbClr val="FFFFFF"/>
          </a:solidFill>
          <a:ln/>
        </p:spPr>
      </p:sp>
      <p:sp>
        <p:nvSpPr>
          <p:cNvPr id="62" name="shape-59"/>
          <p:cNvSpPr/>
          <p:nvPr/>
        </p:nvSpPr>
        <p:spPr>
          <a:xfrm>
            <a:off x="10620264" y="3013862"/>
            <a:ext cx="43891" cy="43891"/>
          </a:xfrm>
          <a:prstGeom prst="ellipse">
            <a:avLst/>
          </a:prstGeom>
          <a:solidFill>
            <a:schemeClr val="accent1"/>
          </a:solidFill>
          <a:ln/>
        </p:spPr>
      </p:sp>
      <p:sp>
        <p:nvSpPr>
          <p:cNvPr id="63" name="shape-60"/>
          <p:cNvSpPr/>
          <p:nvPr/>
        </p:nvSpPr>
        <p:spPr>
          <a:xfrm>
            <a:off x="10876085" y="2967228"/>
            <a:ext cx="137160" cy="137160"/>
          </a:xfrm>
          <a:prstGeom prst="ellipse">
            <a:avLst/>
          </a:prstGeom>
          <a:solidFill>
            <a:schemeClr val="accent1"/>
          </a:solidFill>
          <a:ln w="5080">
            <a:solidFill>
              <a:srgbClr val="1F2326"/>
            </a:solidFill>
            <a:prstDash val="solid"/>
          </a:ln>
        </p:spPr>
      </p:sp>
      <p:sp>
        <p:nvSpPr>
          <p:cNvPr id="64" name="shape-61"/>
          <p:cNvSpPr/>
          <p:nvPr/>
        </p:nvSpPr>
        <p:spPr>
          <a:xfrm>
            <a:off x="10903517" y="2994660"/>
            <a:ext cx="82296" cy="82296"/>
          </a:xfrm>
          <a:prstGeom prst="ellipse">
            <a:avLst/>
          </a:prstGeom>
          <a:solidFill>
            <a:srgbClr val="FFFFFF"/>
          </a:solidFill>
          <a:ln/>
        </p:spPr>
      </p:sp>
      <p:sp>
        <p:nvSpPr>
          <p:cNvPr id="65" name="shape-62"/>
          <p:cNvSpPr/>
          <p:nvPr/>
        </p:nvSpPr>
        <p:spPr>
          <a:xfrm>
            <a:off x="10922719" y="3013862"/>
            <a:ext cx="43891" cy="43891"/>
          </a:xfrm>
          <a:prstGeom prst="ellipse">
            <a:avLst/>
          </a:prstGeom>
          <a:solidFill>
            <a:schemeClr val="accent1"/>
          </a:solidFill>
          <a:ln/>
        </p:spPr>
      </p:sp>
      <p:sp>
        <p:nvSpPr>
          <p:cNvPr id="66" name="shape-63"/>
          <p:cNvSpPr/>
          <p:nvPr/>
        </p:nvSpPr>
        <p:spPr>
          <a:xfrm>
            <a:off x="11178540" y="2967228"/>
            <a:ext cx="137160" cy="137160"/>
          </a:xfrm>
          <a:prstGeom prst="ellipse">
            <a:avLst/>
          </a:prstGeom>
          <a:solidFill>
            <a:schemeClr val="accent1"/>
          </a:solidFill>
          <a:ln w="5080">
            <a:solidFill>
              <a:srgbClr val="1F2326"/>
            </a:solidFill>
            <a:prstDash val="solid"/>
          </a:ln>
        </p:spPr>
      </p:sp>
      <p:sp>
        <p:nvSpPr>
          <p:cNvPr id="67" name="shape-64"/>
          <p:cNvSpPr/>
          <p:nvPr/>
        </p:nvSpPr>
        <p:spPr>
          <a:xfrm>
            <a:off x="11205972" y="2994660"/>
            <a:ext cx="82296" cy="82296"/>
          </a:xfrm>
          <a:prstGeom prst="ellipse">
            <a:avLst/>
          </a:prstGeom>
          <a:solidFill>
            <a:srgbClr val="FFFFFF"/>
          </a:solidFill>
          <a:ln/>
        </p:spPr>
      </p:sp>
      <p:sp>
        <p:nvSpPr>
          <p:cNvPr id="68" name="shape-65"/>
          <p:cNvSpPr/>
          <p:nvPr/>
        </p:nvSpPr>
        <p:spPr>
          <a:xfrm>
            <a:off x="11225174" y="3013862"/>
            <a:ext cx="43891" cy="43891"/>
          </a:xfrm>
          <a:prstGeom prst="ellipse">
            <a:avLst/>
          </a:prstGeom>
          <a:solidFill>
            <a:schemeClr val="accent1"/>
          </a:solidFill>
          <a:ln/>
        </p:spPr>
      </p:sp>
      <p:sp>
        <p:nvSpPr>
          <p:cNvPr id="69" name="text-66"/>
          <p:cNvSpPr txBox="1"/>
          <p:nvPr/>
        </p:nvSpPr>
        <p:spPr>
          <a:xfrm>
            <a:off x="7223760" y="1207008"/>
            <a:ext cx="1828800" cy="182880"/>
          </a:xfrm>
          <a:prstGeom prst="rect">
            <a:avLst/>
          </a:prstGeom>
          <a:noFill/>
          <a:ln/>
        </p:spPr>
        <p:txBody>
          <a:bodyPr wrap="square" lIns="0" tIns="0" rIns="0" bIns="0" rtlCol="0" anchor="t"/>
          <a:lstStyle/>
          <a:p>
            <a:pPr indent="0" marL="0">
              <a:buNone/>
            </a:pPr>
            <a:r>
              <a:rPr lang="en-US" sz="800" b="1" dirty="0">
                <a:solidFill>
                  <a:srgbClr val="C9CDD2"/>
                </a:solidFill>
                <a:latin typeface="Calibri" pitchFamily="34" charset="0"/>
                <a:ea typeface="Calibri" pitchFamily="34" charset="-122"/>
                <a:cs typeface="Calibri" pitchFamily="34" charset="-120"/>
              </a:rPr>
              <a:t>BARRICADES</a:t>
            </a:r>
            <a:endParaRPr lang="en-US" sz="800" dirty="0"/>
          </a:p>
        </p:txBody>
      </p:sp>
      <p:sp>
        <p:nvSpPr>
          <p:cNvPr id="70" name="text-67"/>
          <p:cNvSpPr txBox="1"/>
          <p:nvPr/>
        </p:nvSpPr>
        <p:spPr>
          <a:xfrm>
            <a:off x="7223760" y="3172968"/>
            <a:ext cx="1828800" cy="182880"/>
          </a:xfrm>
          <a:prstGeom prst="rect">
            <a:avLst/>
          </a:prstGeom>
          <a:noFill/>
          <a:ln/>
        </p:spPr>
        <p:txBody>
          <a:bodyPr wrap="square" lIns="0" tIns="0" rIns="0" bIns="0" rtlCol="0" anchor="t"/>
          <a:lstStyle/>
          <a:p>
            <a:pPr indent="0" marL="0">
              <a:buNone/>
            </a:pPr>
            <a:r>
              <a:rPr lang="en-US" sz="800" b="1" dirty="0">
                <a:solidFill>
                  <a:srgbClr val="C9CDD2"/>
                </a:solidFill>
                <a:latin typeface="Calibri" pitchFamily="34" charset="0"/>
                <a:ea typeface="Calibri" pitchFamily="34" charset="-122"/>
                <a:cs typeface="Calibri" pitchFamily="34" charset="-120"/>
              </a:rPr>
              <a:t>TRAFFIC CONES</a:t>
            </a:r>
            <a:endParaRPr lang="en-US" sz="800" dirty="0"/>
          </a:p>
        </p:txBody>
      </p:sp>
      <p:sp>
        <p:nvSpPr>
          <p:cNvPr id="71" name="shape-68"/>
          <p:cNvSpPr/>
          <p:nvPr/>
        </p:nvSpPr>
        <p:spPr>
          <a:xfrm>
            <a:off x="7223760" y="3566160"/>
            <a:ext cx="4114800" cy="822960"/>
          </a:xfrm>
          <a:prstGeom prst="rect">
            <a:avLst/>
          </a:prstGeom>
          <a:solidFill>
            <a:schemeClr val="accent5"/>
          </a:solidFill>
          <a:ln/>
        </p:spPr>
      </p:sp>
      <p:sp>
        <p:nvSpPr>
          <p:cNvPr id="72" name="shape-69"/>
          <p:cNvSpPr/>
          <p:nvPr/>
        </p:nvSpPr>
        <p:spPr>
          <a:xfrm>
            <a:off x="7223760" y="3611880"/>
            <a:ext cx="4114800" cy="0"/>
          </a:xfrm>
          <a:prstGeom prst="line">
            <a:avLst/>
          </a:prstGeom>
          <a:noFill/>
          <a:ln w="15875">
            <a:solidFill>
              <a:schemeClr val="accent2"/>
            </a:solidFill>
            <a:prstDash val="solid"/>
          </a:ln>
        </p:spPr>
      </p:sp>
      <p:sp>
        <p:nvSpPr>
          <p:cNvPr id="73" name="shape-70"/>
          <p:cNvSpPr/>
          <p:nvPr/>
        </p:nvSpPr>
        <p:spPr>
          <a:xfrm>
            <a:off x="7223760" y="4343400"/>
            <a:ext cx="4114800" cy="0"/>
          </a:xfrm>
          <a:prstGeom prst="line">
            <a:avLst/>
          </a:prstGeom>
          <a:noFill/>
          <a:ln w="15875">
            <a:solidFill>
              <a:schemeClr val="accent2"/>
            </a:solidFill>
            <a:prstDash val="solid"/>
          </a:ln>
        </p:spPr>
      </p:sp>
      <p:sp>
        <p:nvSpPr>
          <p:cNvPr id="74" name="shape-71"/>
          <p:cNvSpPr/>
          <p:nvPr/>
        </p:nvSpPr>
        <p:spPr>
          <a:xfrm>
            <a:off x="7223760" y="3977640"/>
            <a:ext cx="4114800" cy="0"/>
          </a:xfrm>
          <a:prstGeom prst="line">
            <a:avLst/>
          </a:prstGeom>
          <a:noFill/>
          <a:ln w="19050">
            <a:solidFill>
              <a:srgbClr val="FFFFFF"/>
            </a:solidFill>
            <a:prstDash val="dash"/>
          </a:ln>
        </p:spPr>
      </p:sp>
      <p:sp>
        <p:nvSpPr>
          <p:cNvPr id="75" name="shape-72"/>
          <p:cNvSpPr/>
          <p:nvPr/>
        </p:nvSpPr>
        <p:spPr>
          <a:xfrm>
            <a:off x="7223760" y="4434840"/>
            <a:ext cx="293914" cy="118872"/>
          </a:xfrm>
          <a:prstGeom prst="rect">
            <a:avLst/>
          </a:prstGeom>
          <a:solidFill>
            <a:srgbClr val="B9BDC3"/>
          </a:solidFill>
          <a:ln w="7620">
            <a:solidFill>
              <a:srgbClr val="1F2326"/>
            </a:solidFill>
            <a:prstDash val="solid"/>
          </a:ln>
        </p:spPr>
      </p:sp>
      <p:sp>
        <p:nvSpPr>
          <p:cNvPr id="76" name="shape-73"/>
          <p:cNvSpPr/>
          <p:nvPr/>
        </p:nvSpPr>
        <p:spPr>
          <a:xfrm>
            <a:off x="7517674" y="4434840"/>
            <a:ext cx="293914" cy="118872"/>
          </a:xfrm>
          <a:prstGeom prst="rect">
            <a:avLst/>
          </a:prstGeom>
          <a:solidFill>
            <a:srgbClr val="B9BDC3"/>
          </a:solidFill>
          <a:ln w="7620">
            <a:solidFill>
              <a:srgbClr val="1F2326"/>
            </a:solidFill>
            <a:prstDash val="solid"/>
          </a:ln>
        </p:spPr>
      </p:sp>
      <p:sp>
        <p:nvSpPr>
          <p:cNvPr id="77" name="shape-74"/>
          <p:cNvSpPr/>
          <p:nvPr/>
        </p:nvSpPr>
        <p:spPr>
          <a:xfrm>
            <a:off x="7811589" y="4434840"/>
            <a:ext cx="293914" cy="118872"/>
          </a:xfrm>
          <a:prstGeom prst="rect">
            <a:avLst/>
          </a:prstGeom>
          <a:solidFill>
            <a:srgbClr val="B9BDC3"/>
          </a:solidFill>
          <a:ln w="7620">
            <a:solidFill>
              <a:srgbClr val="1F2326"/>
            </a:solidFill>
            <a:prstDash val="solid"/>
          </a:ln>
        </p:spPr>
      </p:sp>
      <p:sp>
        <p:nvSpPr>
          <p:cNvPr id="78" name="shape-75"/>
          <p:cNvSpPr/>
          <p:nvPr/>
        </p:nvSpPr>
        <p:spPr>
          <a:xfrm>
            <a:off x="8105503" y="4434840"/>
            <a:ext cx="293914" cy="118872"/>
          </a:xfrm>
          <a:prstGeom prst="rect">
            <a:avLst/>
          </a:prstGeom>
          <a:solidFill>
            <a:srgbClr val="B9BDC3"/>
          </a:solidFill>
          <a:ln w="7620">
            <a:solidFill>
              <a:srgbClr val="1F2326"/>
            </a:solidFill>
            <a:prstDash val="solid"/>
          </a:ln>
        </p:spPr>
      </p:sp>
      <p:sp>
        <p:nvSpPr>
          <p:cNvPr id="79" name="shape-76"/>
          <p:cNvSpPr/>
          <p:nvPr/>
        </p:nvSpPr>
        <p:spPr>
          <a:xfrm>
            <a:off x="8399417" y="4434840"/>
            <a:ext cx="293914" cy="118872"/>
          </a:xfrm>
          <a:prstGeom prst="rect">
            <a:avLst/>
          </a:prstGeom>
          <a:solidFill>
            <a:srgbClr val="B9BDC3"/>
          </a:solidFill>
          <a:ln w="7620">
            <a:solidFill>
              <a:srgbClr val="1F2326"/>
            </a:solidFill>
            <a:prstDash val="solid"/>
          </a:ln>
        </p:spPr>
      </p:sp>
      <p:sp>
        <p:nvSpPr>
          <p:cNvPr id="80" name="shape-77"/>
          <p:cNvSpPr/>
          <p:nvPr/>
        </p:nvSpPr>
        <p:spPr>
          <a:xfrm>
            <a:off x="8693331" y="4434840"/>
            <a:ext cx="293914" cy="118872"/>
          </a:xfrm>
          <a:prstGeom prst="rect">
            <a:avLst/>
          </a:prstGeom>
          <a:solidFill>
            <a:srgbClr val="B9BDC3"/>
          </a:solidFill>
          <a:ln w="7620">
            <a:solidFill>
              <a:srgbClr val="1F2326"/>
            </a:solidFill>
            <a:prstDash val="solid"/>
          </a:ln>
        </p:spPr>
      </p:sp>
      <p:sp>
        <p:nvSpPr>
          <p:cNvPr id="81" name="shape-78"/>
          <p:cNvSpPr/>
          <p:nvPr/>
        </p:nvSpPr>
        <p:spPr>
          <a:xfrm>
            <a:off x="8987246" y="4434840"/>
            <a:ext cx="293914" cy="118872"/>
          </a:xfrm>
          <a:prstGeom prst="rect">
            <a:avLst/>
          </a:prstGeom>
          <a:solidFill>
            <a:srgbClr val="B9BDC3"/>
          </a:solidFill>
          <a:ln w="7620">
            <a:solidFill>
              <a:srgbClr val="1F2326"/>
            </a:solidFill>
            <a:prstDash val="solid"/>
          </a:ln>
        </p:spPr>
      </p:sp>
      <p:sp>
        <p:nvSpPr>
          <p:cNvPr id="82" name="shape-79"/>
          <p:cNvSpPr/>
          <p:nvPr/>
        </p:nvSpPr>
        <p:spPr>
          <a:xfrm>
            <a:off x="9281160" y="4434840"/>
            <a:ext cx="293914" cy="118872"/>
          </a:xfrm>
          <a:prstGeom prst="rect">
            <a:avLst/>
          </a:prstGeom>
          <a:solidFill>
            <a:srgbClr val="B9BDC3"/>
          </a:solidFill>
          <a:ln w="7620">
            <a:solidFill>
              <a:srgbClr val="1F2326"/>
            </a:solidFill>
            <a:prstDash val="solid"/>
          </a:ln>
        </p:spPr>
      </p:sp>
      <p:sp>
        <p:nvSpPr>
          <p:cNvPr id="83" name="shape-80"/>
          <p:cNvSpPr/>
          <p:nvPr/>
        </p:nvSpPr>
        <p:spPr>
          <a:xfrm>
            <a:off x="9575074" y="4434840"/>
            <a:ext cx="293914" cy="118872"/>
          </a:xfrm>
          <a:prstGeom prst="rect">
            <a:avLst/>
          </a:prstGeom>
          <a:solidFill>
            <a:srgbClr val="B9BDC3"/>
          </a:solidFill>
          <a:ln w="7620">
            <a:solidFill>
              <a:srgbClr val="1F2326"/>
            </a:solidFill>
            <a:prstDash val="solid"/>
          </a:ln>
        </p:spPr>
      </p:sp>
      <p:sp>
        <p:nvSpPr>
          <p:cNvPr id="84" name="shape-81"/>
          <p:cNvSpPr/>
          <p:nvPr/>
        </p:nvSpPr>
        <p:spPr>
          <a:xfrm>
            <a:off x="9868989" y="4434840"/>
            <a:ext cx="293914" cy="118872"/>
          </a:xfrm>
          <a:prstGeom prst="rect">
            <a:avLst/>
          </a:prstGeom>
          <a:solidFill>
            <a:srgbClr val="B9BDC3"/>
          </a:solidFill>
          <a:ln w="7620">
            <a:solidFill>
              <a:srgbClr val="1F2326"/>
            </a:solidFill>
            <a:prstDash val="solid"/>
          </a:ln>
        </p:spPr>
      </p:sp>
      <p:sp>
        <p:nvSpPr>
          <p:cNvPr id="85" name="shape-82"/>
          <p:cNvSpPr/>
          <p:nvPr/>
        </p:nvSpPr>
        <p:spPr>
          <a:xfrm>
            <a:off x="10162903" y="4434840"/>
            <a:ext cx="293914" cy="118872"/>
          </a:xfrm>
          <a:prstGeom prst="rect">
            <a:avLst/>
          </a:prstGeom>
          <a:solidFill>
            <a:srgbClr val="B9BDC3"/>
          </a:solidFill>
          <a:ln w="7620">
            <a:solidFill>
              <a:srgbClr val="1F2326"/>
            </a:solidFill>
            <a:prstDash val="solid"/>
          </a:ln>
        </p:spPr>
      </p:sp>
      <p:sp>
        <p:nvSpPr>
          <p:cNvPr id="86" name="shape-83"/>
          <p:cNvSpPr/>
          <p:nvPr/>
        </p:nvSpPr>
        <p:spPr>
          <a:xfrm>
            <a:off x="10456817" y="4434840"/>
            <a:ext cx="293914" cy="118872"/>
          </a:xfrm>
          <a:prstGeom prst="rect">
            <a:avLst/>
          </a:prstGeom>
          <a:solidFill>
            <a:srgbClr val="B9BDC3"/>
          </a:solidFill>
          <a:ln w="7620">
            <a:solidFill>
              <a:srgbClr val="1F2326"/>
            </a:solidFill>
            <a:prstDash val="solid"/>
          </a:ln>
        </p:spPr>
      </p:sp>
      <p:sp>
        <p:nvSpPr>
          <p:cNvPr id="87" name="shape-84"/>
          <p:cNvSpPr/>
          <p:nvPr/>
        </p:nvSpPr>
        <p:spPr>
          <a:xfrm>
            <a:off x="10750731" y="4434840"/>
            <a:ext cx="293914" cy="118872"/>
          </a:xfrm>
          <a:prstGeom prst="rect">
            <a:avLst/>
          </a:prstGeom>
          <a:solidFill>
            <a:srgbClr val="B9BDC3"/>
          </a:solidFill>
          <a:ln w="7620">
            <a:solidFill>
              <a:srgbClr val="1F2326"/>
            </a:solidFill>
            <a:prstDash val="solid"/>
          </a:ln>
        </p:spPr>
      </p:sp>
      <p:sp>
        <p:nvSpPr>
          <p:cNvPr id="88" name="shape-85"/>
          <p:cNvSpPr/>
          <p:nvPr/>
        </p:nvSpPr>
        <p:spPr>
          <a:xfrm>
            <a:off x="11044646" y="4434840"/>
            <a:ext cx="293914" cy="118872"/>
          </a:xfrm>
          <a:prstGeom prst="rect">
            <a:avLst/>
          </a:prstGeom>
          <a:solidFill>
            <a:srgbClr val="B9BDC3"/>
          </a:solidFill>
          <a:ln w="7620">
            <a:solidFill>
              <a:srgbClr val="1F2326"/>
            </a:solidFill>
            <a:prstDash val="solid"/>
          </a:ln>
        </p:spPr>
      </p:sp>
      <p:sp>
        <p:nvSpPr>
          <p:cNvPr id="89" name="text-86"/>
          <p:cNvSpPr txBox="1"/>
          <p:nvPr/>
        </p:nvSpPr>
        <p:spPr>
          <a:xfrm>
            <a:off x="7223760" y="4590288"/>
            <a:ext cx="1828800" cy="182880"/>
          </a:xfrm>
          <a:prstGeom prst="rect">
            <a:avLst/>
          </a:prstGeom>
          <a:noFill/>
          <a:ln/>
        </p:spPr>
        <p:txBody>
          <a:bodyPr wrap="square" lIns="0" tIns="0" rIns="0" bIns="0" rtlCol="0" anchor="t"/>
          <a:lstStyle/>
          <a:p>
            <a:pPr indent="0" marL="0">
              <a:buNone/>
            </a:pPr>
            <a:r>
              <a:rPr lang="en-US" sz="800" b="1" dirty="0">
                <a:solidFill>
                  <a:srgbClr val="C9CDD2"/>
                </a:solidFill>
                <a:latin typeface="Calibri" pitchFamily="34" charset="0"/>
                <a:ea typeface="Calibri" pitchFamily="34" charset="-122"/>
                <a:cs typeface="Calibri" pitchFamily="34" charset="-120"/>
              </a:rPr>
              <a:t>KERB STONE</a:t>
            </a:r>
            <a:endParaRPr lang="en-US" sz="800" dirty="0"/>
          </a:p>
        </p:txBody>
      </p:sp>
      <p:sp>
        <p:nvSpPr>
          <p:cNvPr id="90" name="shape-87"/>
          <p:cNvSpPr/>
          <p:nvPr/>
        </p:nvSpPr>
        <p:spPr>
          <a:xfrm>
            <a:off x="7315200" y="4983480"/>
            <a:ext cx="731520" cy="731520"/>
          </a:xfrm>
          <a:prstGeom prst="ellipse">
            <a:avLst/>
          </a:prstGeom>
          <a:solidFill>
            <a:schemeClr val="accent1"/>
          </a:solidFill>
          <a:ln w="6350">
            <a:solidFill>
              <a:srgbClr val="1F2326"/>
            </a:solidFill>
            <a:prstDash val="solid"/>
          </a:ln>
        </p:spPr>
      </p:sp>
      <p:sp>
        <p:nvSpPr>
          <p:cNvPr id="91" name="shape-88"/>
          <p:cNvSpPr/>
          <p:nvPr/>
        </p:nvSpPr>
        <p:spPr>
          <a:xfrm>
            <a:off x="7424928" y="5093208"/>
            <a:ext cx="512064" cy="512064"/>
          </a:xfrm>
          <a:prstGeom prst="ellipse">
            <a:avLst/>
          </a:prstGeom>
          <a:solidFill>
            <a:srgbClr val="FFFFFF"/>
          </a:solidFill>
          <a:ln/>
        </p:spPr>
      </p:sp>
      <p:sp>
        <p:nvSpPr>
          <p:cNvPr id="92" name="text-89"/>
          <p:cNvSpPr txBox="1"/>
          <p:nvPr/>
        </p:nvSpPr>
        <p:spPr>
          <a:xfrm>
            <a:off x="7315200" y="4983480"/>
            <a:ext cx="731520" cy="731520"/>
          </a:xfrm>
          <a:prstGeom prst="rect">
            <a:avLst/>
          </a:prstGeom>
          <a:noFill/>
          <a:ln/>
        </p:spPr>
        <p:txBody>
          <a:bodyPr wrap="square" lIns="0" tIns="0" rIns="0" bIns="0" rtlCol="0" anchor="ctr"/>
          <a:lstStyle/>
          <a:p>
            <a:pPr algn="ctr" indent="0" marL="0">
              <a:buNone/>
            </a:pPr>
            <a:r>
              <a:rPr lang="en-US" sz="1900" b="1" dirty="0">
                <a:solidFill>
                  <a:srgbClr val="1F2326"/>
                </a:solidFill>
                <a:latin typeface="Arial" pitchFamily="34" charset="0"/>
                <a:ea typeface="Arial" pitchFamily="34" charset="-122"/>
                <a:cs typeface="Arial" pitchFamily="34" charset="-120"/>
              </a:rPr>
              <a:t>50</a:t>
            </a:r>
            <a:endParaRPr lang="en-US" sz="1900" dirty="0"/>
          </a:p>
        </p:txBody>
      </p:sp>
      <p:sp>
        <p:nvSpPr>
          <p:cNvPr id="93" name="shape-90"/>
          <p:cNvSpPr/>
          <p:nvPr/>
        </p:nvSpPr>
        <p:spPr>
          <a:xfrm>
            <a:off x="8275320" y="4983480"/>
            <a:ext cx="822960" cy="724205"/>
          </a:xfrm>
          <a:prstGeom prst="triangle">
            <a:avLst/>
          </a:prstGeom>
          <a:solidFill>
            <a:schemeClr val="accent1"/>
          </a:solidFill>
          <a:ln w="6350">
            <a:solidFill>
              <a:srgbClr val="1F2326"/>
            </a:solidFill>
            <a:prstDash val="solid"/>
          </a:ln>
        </p:spPr>
      </p:sp>
      <p:sp>
        <p:nvSpPr>
          <p:cNvPr id="94" name="shape-91"/>
          <p:cNvSpPr/>
          <p:nvPr/>
        </p:nvSpPr>
        <p:spPr>
          <a:xfrm>
            <a:off x="8415223" y="5179015"/>
            <a:ext cx="543154" cy="449007"/>
          </a:xfrm>
          <a:prstGeom prst="triangle">
            <a:avLst/>
          </a:prstGeom>
          <a:solidFill>
            <a:schemeClr val="accent2"/>
          </a:solidFill>
          <a:ln/>
        </p:spPr>
      </p:sp>
      <p:sp>
        <p:nvSpPr>
          <p:cNvPr id="95" name="text-92"/>
          <p:cNvSpPr txBox="1"/>
          <p:nvPr/>
        </p:nvSpPr>
        <p:spPr>
          <a:xfrm>
            <a:off x="8275320" y="5287646"/>
            <a:ext cx="822960" cy="362102"/>
          </a:xfrm>
          <a:prstGeom prst="rect">
            <a:avLst/>
          </a:prstGeom>
          <a:noFill/>
          <a:ln/>
        </p:spPr>
        <p:txBody>
          <a:bodyPr wrap="square" lIns="0" tIns="0" rIns="0" bIns="0" rtlCol="0" anchor="ctr"/>
          <a:lstStyle/>
          <a:p>
            <a:pPr algn="ctr" indent="0" marL="0">
              <a:buNone/>
            </a:pPr>
            <a:r>
              <a:rPr lang="en-US" sz="2000" b="1" dirty="0">
                <a:solidFill>
                  <a:srgbClr val="1F2326"/>
                </a:solidFill>
                <a:latin typeface="Arial" pitchFamily="34" charset="0"/>
                <a:ea typeface="Arial" pitchFamily="34" charset="-122"/>
                <a:cs typeface="Arial" pitchFamily="34" charset="-120"/>
              </a:rPr>
              <a:t>!</a:t>
            </a:r>
            <a:endParaRPr lang="en-US" sz="2000" dirty="0"/>
          </a:p>
        </p:txBody>
      </p:sp>
      <p:sp>
        <p:nvSpPr>
          <p:cNvPr id="96" name="shape-93"/>
          <p:cNvSpPr/>
          <p:nvPr/>
        </p:nvSpPr>
        <p:spPr>
          <a:xfrm>
            <a:off x="9326880" y="4983480"/>
            <a:ext cx="731520" cy="731520"/>
          </a:xfrm>
          <a:prstGeom prst="octagon">
            <a:avLst/>
          </a:prstGeom>
          <a:solidFill>
            <a:schemeClr val="accent1"/>
          </a:solidFill>
          <a:ln w="19050">
            <a:solidFill>
              <a:srgbClr val="FFFFFF"/>
            </a:solidFill>
            <a:prstDash val="solid"/>
          </a:ln>
        </p:spPr>
      </p:sp>
      <p:sp>
        <p:nvSpPr>
          <p:cNvPr id="97" name="text-94"/>
          <p:cNvSpPr txBox="1"/>
          <p:nvPr/>
        </p:nvSpPr>
        <p:spPr>
          <a:xfrm>
            <a:off x="9326880" y="4983480"/>
            <a:ext cx="731520" cy="73152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STOP</a:t>
            </a:r>
            <a:endParaRPr lang="en-US" sz="1200" dirty="0"/>
          </a:p>
        </p:txBody>
      </p:sp>
      <p:sp>
        <p:nvSpPr>
          <p:cNvPr id="98" name="shape-95"/>
          <p:cNvSpPr/>
          <p:nvPr/>
        </p:nvSpPr>
        <p:spPr>
          <a:xfrm flipV="1">
            <a:off x="10287000" y="5029200"/>
            <a:ext cx="777240" cy="683971"/>
          </a:xfrm>
          <a:prstGeom prst="triangle">
            <a:avLst/>
          </a:prstGeom>
          <a:solidFill>
            <a:schemeClr val="accent1"/>
          </a:solidFill>
          <a:ln w="6350">
            <a:solidFill>
              <a:srgbClr val="1F2326"/>
            </a:solidFill>
            <a:prstDash val="solid"/>
          </a:ln>
        </p:spPr>
      </p:sp>
      <p:sp>
        <p:nvSpPr>
          <p:cNvPr id="99" name="shape-96"/>
          <p:cNvSpPr/>
          <p:nvPr/>
        </p:nvSpPr>
        <p:spPr>
          <a:xfrm flipV="1">
            <a:off x="10442448" y="5118116"/>
            <a:ext cx="466344" cy="376184"/>
          </a:xfrm>
          <a:prstGeom prst="triangle">
            <a:avLst/>
          </a:prstGeom>
          <a:solidFill>
            <a:srgbClr val="FFFFFF"/>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CONTENTS</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What is inside this manual</a:t>
            </a:r>
            <a:endParaRPr lang="en-US" sz="2600" dirty="0"/>
          </a:p>
        </p:txBody>
      </p:sp>
      <p:sp>
        <p:nvSpPr>
          <p:cNvPr id="4" name="shape-97"/>
          <p:cNvSpPr/>
          <p:nvPr/>
        </p:nvSpPr>
        <p:spPr>
          <a:xfrm>
            <a:off x="502920" y="1371600"/>
            <a:ext cx="5486400" cy="1078992"/>
          </a:xfrm>
          <a:prstGeom prst="roundRect">
            <a:avLst>
              <a:gd name="adj" fmla="val 6780"/>
            </a:avLst>
          </a:prstGeom>
          <a:solidFill>
            <a:srgbClr val="F4F5F7"/>
          </a:solidFill>
          <a:ln w="9525">
            <a:solidFill>
              <a:srgbClr val="E3E5E8"/>
            </a:solidFill>
            <a:prstDash val="solid"/>
          </a:ln>
        </p:spPr>
      </p:sp>
      <p:sp>
        <p:nvSpPr>
          <p:cNvPr id="5" name="shape-98"/>
          <p:cNvSpPr/>
          <p:nvPr/>
        </p:nvSpPr>
        <p:spPr>
          <a:xfrm>
            <a:off x="685800" y="1627632"/>
            <a:ext cx="548640" cy="548640"/>
          </a:xfrm>
          <a:prstGeom prst="ellipse">
            <a:avLst/>
          </a:prstGeom>
          <a:solidFill>
            <a:schemeClr val="accent1"/>
          </a:solidFill>
          <a:ln/>
        </p:spPr>
      </p:sp>
      <p:sp>
        <p:nvSpPr>
          <p:cNvPr id="6" name="text-99"/>
          <p:cNvSpPr txBox="1"/>
          <p:nvPr/>
        </p:nvSpPr>
        <p:spPr>
          <a:xfrm>
            <a:off x="685800" y="1627632"/>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a:t>
            </a:r>
            <a:endParaRPr lang="en-US" sz="2000" dirty="0"/>
          </a:p>
        </p:txBody>
      </p:sp>
      <p:sp>
        <p:nvSpPr>
          <p:cNvPr id="7" name="text-100"/>
          <p:cNvSpPr txBox="1"/>
          <p:nvPr/>
        </p:nvSpPr>
        <p:spPr>
          <a:xfrm>
            <a:off x="1417320" y="1536192"/>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Getting started</a:t>
            </a:r>
            <a:endParaRPr lang="en-US" sz="1400" dirty="0"/>
          </a:p>
        </p:txBody>
      </p:sp>
      <p:sp>
        <p:nvSpPr>
          <p:cNvPr id="8" name="text-101"/>
          <p:cNvSpPr txBox="1"/>
          <p:nvPr/>
        </p:nvSpPr>
        <p:spPr>
          <a:xfrm>
            <a:off x="4709160" y="1554480"/>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3 – 8</a:t>
            </a:r>
            <a:endParaRPr lang="en-US" sz="1050" dirty="0"/>
          </a:p>
        </p:txBody>
      </p:sp>
      <p:sp>
        <p:nvSpPr>
          <p:cNvPr id="9" name="text-102"/>
          <p:cNvSpPr txBox="1"/>
          <p:nvPr/>
        </p:nvSpPr>
        <p:spPr>
          <a:xfrm>
            <a:off x="1417320" y="1874520"/>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What RoadPro draws, new in 3.3, install, commands, workflow, drawing setup</a:t>
            </a:r>
            <a:endParaRPr lang="en-US" sz="1100" dirty="0"/>
          </a:p>
        </p:txBody>
      </p:sp>
      <p:sp>
        <p:nvSpPr>
          <p:cNvPr id="10" name="shape-103"/>
          <p:cNvSpPr/>
          <p:nvPr/>
        </p:nvSpPr>
        <p:spPr>
          <a:xfrm>
            <a:off x="6144768" y="1371600"/>
            <a:ext cx="5486400" cy="1078992"/>
          </a:xfrm>
          <a:prstGeom prst="roundRect">
            <a:avLst>
              <a:gd name="adj" fmla="val 6780"/>
            </a:avLst>
          </a:prstGeom>
          <a:solidFill>
            <a:srgbClr val="F4F5F7"/>
          </a:solidFill>
          <a:ln w="9525">
            <a:solidFill>
              <a:srgbClr val="E3E5E8"/>
            </a:solidFill>
            <a:prstDash val="solid"/>
          </a:ln>
        </p:spPr>
      </p:sp>
      <p:sp>
        <p:nvSpPr>
          <p:cNvPr id="11" name="shape-104"/>
          <p:cNvSpPr/>
          <p:nvPr/>
        </p:nvSpPr>
        <p:spPr>
          <a:xfrm>
            <a:off x="6327648" y="1627632"/>
            <a:ext cx="548640" cy="548640"/>
          </a:xfrm>
          <a:prstGeom prst="ellipse">
            <a:avLst/>
          </a:prstGeom>
          <a:solidFill>
            <a:schemeClr val="accent1"/>
          </a:solidFill>
          <a:ln/>
        </p:spPr>
      </p:sp>
      <p:sp>
        <p:nvSpPr>
          <p:cNvPr id="12" name="text-105"/>
          <p:cNvSpPr txBox="1"/>
          <p:nvPr/>
        </p:nvSpPr>
        <p:spPr>
          <a:xfrm>
            <a:off x="6327648" y="1627632"/>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B</a:t>
            </a:r>
            <a:endParaRPr lang="en-US" sz="2000" dirty="0"/>
          </a:p>
        </p:txBody>
      </p:sp>
      <p:sp>
        <p:nvSpPr>
          <p:cNvPr id="13" name="text-106"/>
          <p:cNvSpPr txBox="1"/>
          <p:nvPr/>
        </p:nvSpPr>
        <p:spPr>
          <a:xfrm>
            <a:off x="7059168" y="1536192"/>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Build the road  ·  RDP</a:t>
            </a:r>
            <a:endParaRPr lang="en-US" sz="1400" dirty="0"/>
          </a:p>
        </p:txBody>
      </p:sp>
      <p:sp>
        <p:nvSpPr>
          <p:cNvPr id="14" name="text-107"/>
          <p:cNvSpPr txBox="1"/>
          <p:nvPr/>
        </p:nvSpPr>
        <p:spPr>
          <a:xfrm>
            <a:off x="10351008" y="1554480"/>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9 – 18</a:t>
            </a:r>
            <a:endParaRPr lang="en-US" sz="1050" dirty="0"/>
          </a:p>
        </p:txBody>
      </p:sp>
      <p:sp>
        <p:nvSpPr>
          <p:cNvPr id="15" name="text-108"/>
          <p:cNvSpPr txBox="1"/>
          <p:nvPr/>
        </p:nvSpPr>
        <p:spPr>
          <a:xfrm>
            <a:off x="7059168" y="1874520"/>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Step by step, the dialog, every setting, barricades / cones / kerb, layers</a:t>
            </a:r>
            <a:endParaRPr lang="en-US" sz="1100" dirty="0"/>
          </a:p>
        </p:txBody>
      </p:sp>
      <p:sp>
        <p:nvSpPr>
          <p:cNvPr id="16" name="shape-109"/>
          <p:cNvSpPr/>
          <p:nvPr/>
        </p:nvSpPr>
        <p:spPr>
          <a:xfrm>
            <a:off x="502920" y="2587752"/>
            <a:ext cx="5486400" cy="1078992"/>
          </a:xfrm>
          <a:prstGeom prst="roundRect">
            <a:avLst>
              <a:gd name="adj" fmla="val 6780"/>
            </a:avLst>
          </a:prstGeom>
          <a:solidFill>
            <a:srgbClr val="F4F5F7"/>
          </a:solidFill>
          <a:ln w="9525">
            <a:solidFill>
              <a:srgbClr val="E3E5E8"/>
            </a:solidFill>
            <a:prstDash val="solid"/>
          </a:ln>
        </p:spPr>
      </p:sp>
      <p:sp>
        <p:nvSpPr>
          <p:cNvPr id="17" name="shape-110"/>
          <p:cNvSpPr/>
          <p:nvPr/>
        </p:nvSpPr>
        <p:spPr>
          <a:xfrm>
            <a:off x="685800" y="2843784"/>
            <a:ext cx="548640" cy="548640"/>
          </a:xfrm>
          <a:prstGeom prst="ellipse">
            <a:avLst/>
          </a:prstGeom>
          <a:solidFill>
            <a:schemeClr val="accent1"/>
          </a:solidFill>
          <a:ln/>
        </p:spPr>
      </p:sp>
      <p:sp>
        <p:nvSpPr>
          <p:cNvPr id="18" name="text-111"/>
          <p:cNvSpPr txBox="1"/>
          <p:nvPr/>
        </p:nvSpPr>
        <p:spPr>
          <a:xfrm>
            <a:off x="685800" y="2843784"/>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C</a:t>
            </a:r>
            <a:endParaRPr lang="en-US" sz="2000" dirty="0"/>
          </a:p>
        </p:txBody>
      </p:sp>
      <p:sp>
        <p:nvSpPr>
          <p:cNvPr id="19" name="text-112"/>
          <p:cNvSpPr txBox="1"/>
          <p:nvPr/>
        </p:nvSpPr>
        <p:spPr>
          <a:xfrm>
            <a:off x="1417320" y="2752344"/>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Curves, signs, markings, sections</a:t>
            </a:r>
            <a:endParaRPr lang="en-US" sz="1400" dirty="0"/>
          </a:p>
        </p:txBody>
      </p:sp>
      <p:sp>
        <p:nvSpPr>
          <p:cNvPr id="20" name="text-113"/>
          <p:cNvSpPr txBox="1"/>
          <p:nvPr/>
        </p:nvSpPr>
        <p:spPr>
          <a:xfrm>
            <a:off x="4709160" y="2770632"/>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19 – 22</a:t>
            </a:r>
            <a:endParaRPr lang="en-US" sz="1050" dirty="0"/>
          </a:p>
        </p:txBody>
      </p:sp>
      <p:sp>
        <p:nvSpPr>
          <p:cNvPr id="21" name="text-114"/>
          <p:cNvSpPr txBox="1"/>
          <p:nvPr/>
        </p:nvSpPr>
        <p:spPr>
          <a:xfrm>
            <a:off x="1417320" y="3090672"/>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RDRAD, RDSEC, signage, RDM road markings, RDX cross sections</a:t>
            </a:r>
            <a:endParaRPr lang="en-US" sz="1100" dirty="0"/>
          </a:p>
        </p:txBody>
      </p:sp>
      <p:sp>
        <p:nvSpPr>
          <p:cNvPr id="22" name="shape-115"/>
          <p:cNvSpPr/>
          <p:nvPr/>
        </p:nvSpPr>
        <p:spPr>
          <a:xfrm>
            <a:off x="6144768" y="2587752"/>
            <a:ext cx="5486400" cy="1078992"/>
          </a:xfrm>
          <a:prstGeom prst="roundRect">
            <a:avLst>
              <a:gd name="adj" fmla="val 6780"/>
            </a:avLst>
          </a:prstGeom>
          <a:solidFill>
            <a:srgbClr val="F4F5F7"/>
          </a:solidFill>
          <a:ln w="9525">
            <a:solidFill>
              <a:srgbClr val="E3E5E8"/>
            </a:solidFill>
            <a:prstDash val="solid"/>
          </a:ln>
        </p:spPr>
      </p:sp>
      <p:sp>
        <p:nvSpPr>
          <p:cNvPr id="23" name="shape-116"/>
          <p:cNvSpPr/>
          <p:nvPr/>
        </p:nvSpPr>
        <p:spPr>
          <a:xfrm>
            <a:off x="6327648" y="2843784"/>
            <a:ext cx="548640" cy="548640"/>
          </a:xfrm>
          <a:prstGeom prst="ellipse">
            <a:avLst/>
          </a:prstGeom>
          <a:solidFill>
            <a:schemeClr val="accent1"/>
          </a:solidFill>
          <a:ln/>
        </p:spPr>
      </p:sp>
      <p:sp>
        <p:nvSpPr>
          <p:cNvPr id="24" name="text-117"/>
          <p:cNvSpPr txBox="1"/>
          <p:nvPr/>
        </p:nvSpPr>
        <p:spPr>
          <a:xfrm>
            <a:off x="6327648" y="2843784"/>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D</a:t>
            </a:r>
            <a:endParaRPr lang="en-US" sz="2000" dirty="0"/>
          </a:p>
        </p:txBody>
      </p:sp>
      <p:sp>
        <p:nvSpPr>
          <p:cNvPr id="25" name="text-118"/>
          <p:cNvSpPr txBox="1"/>
          <p:nvPr/>
        </p:nvSpPr>
        <p:spPr>
          <a:xfrm>
            <a:off x="7059168" y="2752344"/>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Widen and taper</a:t>
            </a:r>
            <a:endParaRPr lang="en-US" sz="1400" dirty="0"/>
          </a:p>
        </p:txBody>
      </p:sp>
      <p:sp>
        <p:nvSpPr>
          <p:cNvPr id="26" name="text-119"/>
          <p:cNvSpPr txBox="1"/>
          <p:nvPr/>
        </p:nvSpPr>
        <p:spPr>
          <a:xfrm>
            <a:off x="10351008" y="2770632"/>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23 – 25</a:t>
            </a:r>
            <a:endParaRPr lang="en-US" sz="1050" dirty="0"/>
          </a:p>
        </p:txBody>
      </p:sp>
      <p:sp>
        <p:nvSpPr>
          <p:cNvPr id="27" name="text-120"/>
          <p:cNvSpPr txBox="1"/>
          <p:nvPr/>
        </p:nvSpPr>
        <p:spPr>
          <a:xfrm>
            <a:off x="7059168" y="3090672"/>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RDW lane widening, both sides, chainage input, RDT road taper</a:t>
            </a:r>
            <a:endParaRPr lang="en-US" sz="1100" dirty="0"/>
          </a:p>
        </p:txBody>
      </p:sp>
      <p:sp>
        <p:nvSpPr>
          <p:cNvPr id="28" name="shape-121"/>
          <p:cNvSpPr/>
          <p:nvPr/>
        </p:nvSpPr>
        <p:spPr>
          <a:xfrm>
            <a:off x="502920" y="3803904"/>
            <a:ext cx="5486400" cy="1078992"/>
          </a:xfrm>
          <a:prstGeom prst="roundRect">
            <a:avLst>
              <a:gd name="adj" fmla="val 6780"/>
            </a:avLst>
          </a:prstGeom>
          <a:solidFill>
            <a:srgbClr val="F4F5F7"/>
          </a:solidFill>
          <a:ln w="9525">
            <a:solidFill>
              <a:srgbClr val="E3E5E8"/>
            </a:solidFill>
            <a:prstDash val="solid"/>
          </a:ln>
        </p:spPr>
      </p:sp>
      <p:sp>
        <p:nvSpPr>
          <p:cNvPr id="29" name="shape-122"/>
          <p:cNvSpPr/>
          <p:nvPr/>
        </p:nvSpPr>
        <p:spPr>
          <a:xfrm>
            <a:off x="685800" y="4059936"/>
            <a:ext cx="548640" cy="548640"/>
          </a:xfrm>
          <a:prstGeom prst="ellipse">
            <a:avLst/>
          </a:prstGeom>
          <a:solidFill>
            <a:schemeClr val="accent1"/>
          </a:solidFill>
          <a:ln/>
        </p:spPr>
      </p:sp>
      <p:sp>
        <p:nvSpPr>
          <p:cNvPr id="30" name="text-123"/>
          <p:cNvSpPr txBox="1"/>
          <p:nvPr/>
        </p:nvSpPr>
        <p:spPr>
          <a:xfrm>
            <a:off x="685800" y="4059936"/>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E</a:t>
            </a:r>
            <a:endParaRPr lang="en-US" sz="2000" dirty="0"/>
          </a:p>
        </p:txBody>
      </p:sp>
      <p:sp>
        <p:nvSpPr>
          <p:cNvPr id="31" name="text-124"/>
          <p:cNvSpPr txBox="1"/>
          <p:nvPr/>
        </p:nvSpPr>
        <p:spPr>
          <a:xfrm>
            <a:off x="1417320" y="3968496"/>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Junctions  ·  RDJ</a:t>
            </a:r>
            <a:endParaRPr lang="en-US" sz="1400" dirty="0"/>
          </a:p>
        </p:txBody>
      </p:sp>
      <p:sp>
        <p:nvSpPr>
          <p:cNvPr id="32" name="text-125"/>
          <p:cNvSpPr txBox="1"/>
          <p:nvPr/>
        </p:nvSpPr>
        <p:spPr>
          <a:xfrm>
            <a:off x="4709160" y="3986784"/>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26 – 29</a:t>
            </a:r>
            <a:endParaRPr lang="en-US" sz="1050" dirty="0"/>
          </a:p>
        </p:txBody>
      </p:sp>
      <p:sp>
        <p:nvSpPr>
          <p:cNvPr id="33" name="text-126"/>
          <p:cNvSpPr txBox="1"/>
          <p:nvPr/>
        </p:nvSpPr>
        <p:spPr>
          <a:xfrm>
            <a:off x="1417320" y="4306824"/>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Step by step, settings, corner barricades / cones / kerb, aux lane, island</a:t>
            </a:r>
            <a:endParaRPr lang="en-US" sz="1100" dirty="0"/>
          </a:p>
        </p:txBody>
      </p:sp>
      <p:sp>
        <p:nvSpPr>
          <p:cNvPr id="34" name="shape-127"/>
          <p:cNvSpPr/>
          <p:nvPr/>
        </p:nvSpPr>
        <p:spPr>
          <a:xfrm>
            <a:off x="6144768" y="3803904"/>
            <a:ext cx="5486400" cy="1078992"/>
          </a:xfrm>
          <a:prstGeom prst="roundRect">
            <a:avLst>
              <a:gd name="adj" fmla="val 6780"/>
            </a:avLst>
          </a:prstGeom>
          <a:solidFill>
            <a:srgbClr val="F4F5F7"/>
          </a:solidFill>
          <a:ln w="9525">
            <a:solidFill>
              <a:srgbClr val="E3E5E8"/>
            </a:solidFill>
            <a:prstDash val="solid"/>
          </a:ln>
        </p:spPr>
      </p:sp>
      <p:sp>
        <p:nvSpPr>
          <p:cNvPr id="35" name="shape-128"/>
          <p:cNvSpPr/>
          <p:nvPr/>
        </p:nvSpPr>
        <p:spPr>
          <a:xfrm>
            <a:off x="6327648" y="4059936"/>
            <a:ext cx="548640" cy="548640"/>
          </a:xfrm>
          <a:prstGeom prst="ellipse">
            <a:avLst/>
          </a:prstGeom>
          <a:solidFill>
            <a:schemeClr val="accent2"/>
          </a:solidFill>
          <a:ln/>
        </p:spPr>
      </p:sp>
      <p:sp>
        <p:nvSpPr>
          <p:cNvPr id="36" name="text-129"/>
          <p:cNvSpPr txBox="1"/>
          <p:nvPr/>
        </p:nvSpPr>
        <p:spPr>
          <a:xfrm>
            <a:off x="6327648" y="4059936"/>
            <a:ext cx="548640" cy="548640"/>
          </a:xfrm>
          <a:prstGeom prst="rect">
            <a:avLst/>
          </a:prstGeom>
          <a:noFill/>
          <a:ln/>
        </p:spPr>
        <p:txBody>
          <a:bodyPr wrap="square" lIns="0" tIns="0" rIns="0" bIns="0" rtlCol="0" anchor="ctr"/>
          <a:lstStyle/>
          <a:p>
            <a:pPr algn="ctr" indent="0" marL="0">
              <a:buNone/>
            </a:pPr>
            <a:r>
              <a:rPr lang="en-US" sz="2000" b="1" dirty="0">
                <a:solidFill>
                  <a:srgbClr val="1F2326"/>
                </a:solidFill>
                <a:latin typeface="Arial" pitchFamily="34" charset="0"/>
                <a:ea typeface="Arial" pitchFamily="34" charset="-122"/>
                <a:cs typeface="Arial" pitchFamily="34" charset="-120"/>
              </a:rPr>
              <a:t>F</a:t>
            </a:r>
            <a:endParaRPr lang="en-US" sz="2000" dirty="0"/>
          </a:p>
        </p:txBody>
      </p:sp>
      <p:sp>
        <p:nvSpPr>
          <p:cNvPr id="37" name="text-130"/>
          <p:cNvSpPr txBox="1"/>
          <p:nvPr/>
        </p:nvSpPr>
        <p:spPr>
          <a:xfrm>
            <a:off x="7059168" y="3968496"/>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Single line  ·  RDL  (new)</a:t>
            </a:r>
            <a:endParaRPr lang="en-US" sz="1400" dirty="0"/>
          </a:p>
        </p:txBody>
      </p:sp>
      <p:sp>
        <p:nvSpPr>
          <p:cNvPr id="38" name="text-131"/>
          <p:cNvSpPr txBox="1"/>
          <p:nvPr/>
        </p:nvSpPr>
        <p:spPr>
          <a:xfrm>
            <a:off x="10351008" y="3986784"/>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30 – 31</a:t>
            </a:r>
            <a:endParaRPr lang="en-US" sz="1050" dirty="0"/>
          </a:p>
        </p:txBody>
      </p:sp>
      <p:sp>
        <p:nvSpPr>
          <p:cNvPr id="39" name="text-132"/>
          <p:cNvSpPr txBox="1"/>
          <p:nvPr/>
        </p:nvSpPr>
        <p:spPr>
          <a:xfrm>
            <a:off x="7059168" y="4306824"/>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One run of barricades, cones or kerb stone on any line</a:t>
            </a:r>
            <a:endParaRPr lang="en-US" sz="1100" dirty="0"/>
          </a:p>
        </p:txBody>
      </p:sp>
      <p:sp>
        <p:nvSpPr>
          <p:cNvPr id="40" name="shape-133"/>
          <p:cNvSpPr/>
          <p:nvPr/>
        </p:nvSpPr>
        <p:spPr>
          <a:xfrm>
            <a:off x="502920" y="5020056"/>
            <a:ext cx="5486400" cy="1078992"/>
          </a:xfrm>
          <a:prstGeom prst="roundRect">
            <a:avLst>
              <a:gd name="adj" fmla="val 6780"/>
            </a:avLst>
          </a:prstGeom>
          <a:solidFill>
            <a:srgbClr val="F4F5F7"/>
          </a:solidFill>
          <a:ln w="9525">
            <a:solidFill>
              <a:srgbClr val="E3E5E8"/>
            </a:solidFill>
            <a:prstDash val="solid"/>
          </a:ln>
        </p:spPr>
      </p:sp>
      <p:sp>
        <p:nvSpPr>
          <p:cNvPr id="41" name="shape-134"/>
          <p:cNvSpPr/>
          <p:nvPr/>
        </p:nvSpPr>
        <p:spPr>
          <a:xfrm>
            <a:off x="685800" y="5276088"/>
            <a:ext cx="548640" cy="548640"/>
          </a:xfrm>
          <a:prstGeom prst="ellipse">
            <a:avLst/>
          </a:prstGeom>
          <a:solidFill>
            <a:schemeClr val="accent1"/>
          </a:solidFill>
          <a:ln/>
        </p:spPr>
      </p:sp>
      <p:sp>
        <p:nvSpPr>
          <p:cNvPr id="42" name="text-135"/>
          <p:cNvSpPr txBox="1"/>
          <p:nvPr/>
        </p:nvSpPr>
        <p:spPr>
          <a:xfrm>
            <a:off x="685800" y="5276088"/>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G</a:t>
            </a:r>
            <a:endParaRPr lang="en-US" sz="2000" dirty="0"/>
          </a:p>
        </p:txBody>
      </p:sp>
      <p:sp>
        <p:nvSpPr>
          <p:cNvPr id="43" name="text-136"/>
          <p:cNvSpPr txBox="1"/>
          <p:nvPr/>
        </p:nvSpPr>
        <p:spPr>
          <a:xfrm>
            <a:off x="1417320" y="5184648"/>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Report  ·  RDR</a:t>
            </a:r>
            <a:endParaRPr lang="en-US" sz="1400" dirty="0"/>
          </a:p>
        </p:txBody>
      </p:sp>
      <p:sp>
        <p:nvSpPr>
          <p:cNvPr id="44" name="text-137"/>
          <p:cNvSpPr txBox="1"/>
          <p:nvPr/>
        </p:nvSpPr>
        <p:spPr>
          <a:xfrm>
            <a:off x="4709160" y="5202936"/>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32 – 33</a:t>
            </a:r>
            <a:endParaRPr lang="en-US" sz="1050" dirty="0"/>
          </a:p>
        </p:txBody>
      </p:sp>
      <p:sp>
        <p:nvSpPr>
          <p:cNvPr id="45" name="text-138"/>
          <p:cNvSpPr txBox="1"/>
          <p:nvPr/>
        </p:nvSpPr>
        <p:spPr>
          <a:xfrm>
            <a:off x="1417320" y="5522976"/>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Command line summary, Excel (CSV) file and drawing tables</a:t>
            </a:r>
            <a:endParaRPr lang="en-US" sz="1100" dirty="0"/>
          </a:p>
        </p:txBody>
      </p:sp>
      <p:sp>
        <p:nvSpPr>
          <p:cNvPr id="46" name="shape-139"/>
          <p:cNvSpPr/>
          <p:nvPr/>
        </p:nvSpPr>
        <p:spPr>
          <a:xfrm>
            <a:off x="6144768" y="5020056"/>
            <a:ext cx="5486400" cy="1078992"/>
          </a:xfrm>
          <a:prstGeom prst="roundRect">
            <a:avLst>
              <a:gd name="adj" fmla="val 6780"/>
            </a:avLst>
          </a:prstGeom>
          <a:solidFill>
            <a:srgbClr val="F4F5F7"/>
          </a:solidFill>
          <a:ln w="9525">
            <a:solidFill>
              <a:srgbClr val="E3E5E8"/>
            </a:solidFill>
            <a:prstDash val="solid"/>
          </a:ln>
        </p:spPr>
      </p:sp>
      <p:sp>
        <p:nvSpPr>
          <p:cNvPr id="47" name="shape-140"/>
          <p:cNvSpPr/>
          <p:nvPr/>
        </p:nvSpPr>
        <p:spPr>
          <a:xfrm>
            <a:off x="6327648" y="5276088"/>
            <a:ext cx="548640" cy="548640"/>
          </a:xfrm>
          <a:prstGeom prst="ellipse">
            <a:avLst/>
          </a:prstGeom>
          <a:solidFill>
            <a:schemeClr val="accent1"/>
          </a:solidFill>
          <a:ln/>
        </p:spPr>
      </p:sp>
      <p:sp>
        <p:nvSpPr>
          <p:cNvPr id="48" name="text-141"/>
          <p:cNvSpPr txBox="1"/>
          <p:nvPr/>
        </p:nvSpPr>
        <p:spPr>
          <a:xfrm>
            <a:off x="6327648" y="5276088"/>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H</a:t>
            </a:r>
            <a:endParaRPr lang="en-US" sz="2000" dirty="0"/>
          </a:p>
        </p:txBody>
      </p:sp>
      <p:sp>
        <p:nvSpPr>
          <p:cNvPr id="49" name="text-142"/>
          <p:cNvSpPr txBox="1"/>
          <p:nvPr/>
        </p:nvSpPr>
        <p:spPr>
          <a:xfrm>
            <a:off x="7059168" y="5184648"/>
            <a:ext cx="3566160" cy="310896"/>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Reference</a:t>
            </a:r>
            <a:endParaRPr lang="en-US" sz="1400" dirty="0"/>
          </a:p>
        </p:txBody>
      </p:sp>
      <p:sp>
        <p:nvSpPr>
          <p:cNvPr id="50" name="text-143"/>
          <p:cNvSpPr txBox="1"/>
          <p:nvPr/>
        </p:nvSpPr>
        <p:spPr>
          <a:xfrm>
            <a:off x="10351008" y="5202936"/>
            <a:ext cx="1143000" cy="274320"/>
          </a:xfrm>
          <a:prstGeom prst="rect">
            <a:avLst/>
          </a:prstGeom>
          <a:noFill/>
          <a:ln/>
        </p:spPr>
        <p:txBody>
          <a:bodyPr wrap="square" lIns="0" tIns="0" rIns="0" bIns="0" rtlCol="0" anchor="t"/>
          <a:lstStyle/>
          <a:p>
            <a:pPr algn="r" indent="0" marL="0">
              <a:buNone/>
            </a:pPr>
            <a:r>
              <a:rPr lang="en-US" sz="1050" dirty="0">
                <a:solidFill>
                  <a:srgbClr val="5B6169"/>
                </a:solidFill>
                <a:latin typeface="Calibri" pitchFamily="34" charset="0"/>
                <a:ea typeface="Calibri" pitchFamily="34" charset="-122"/>
                <a:cs typeface="Calibri" pitchFamily="34" charset="-120"/>
              </a:rPr>
              <a:t>Slides 34 – 37</a:t>
            </a:r>
            <a:endParaRPr lang="en-US" sz="1050" dirty="0"/>
          </a:p>
        </p:txBody>
      </p:sp>
      <p:sp>
        <p:nvSpPr>
          <p:cNvPr id="51" name="text-144"/>
          <p:cNvSpPr txBox="1"/>
          <p:nvPr/>
        </p:nvSpPr>
        <p:spPr>
          <a:xfrm>
            <a:off x="7059168" y="5522976"/>
            <a:ext cx="4434840" cy="50292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Worked example, standard values, troubleshooting, quick reference</a:t>
            </a:r>
            <a:endParaRPr lang="en-US" sz="11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A  ·  GETTING STARTED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One centre line in, a complete road drawing out</a:t>
            </a:r>
            <a:endParaRPr lang="en-US" sz="2600" dirty="0"/>
          </a:p>
        </p:txBody>
      </p:sp>
      <p:sp>
        <p:nvSpPr>
          <p:cNvPr id="4" name="shape-145"/>
          <p:cNvSpPr/>
          <p:nvPr/>
        </p:nvSpPr>
        <p:spPr>
          <a:xfrm>
            <a:off x="502920" y="1325880"/>
            <a:ext cx="7040880" cy="4892040"/>
          </a:xfrm>
          <a:prstGeom prst="roundRect">
            <a:avLst>
              <a:gd name="adj" fmla="val 1495"/>
            </a:avLst>
          </a:prstGeom>
          <a:solidFill>
            <a:srgbClr val="F4F5F7"/>
          </a:solidFill>
          <a:ln w="9525">
            <a:solidFill>
              <a:srgbClr val="E3E5E8"/>
            </a:solidFill>
            <a:prstDash val="solid"/>
          </a:ln>
        </p:spPr>
      </p:sp>
      <p:sp>
        <p:nvSpPr>
          <p:cNvPr id="5" name="shape-146"/>
          <p:cNvSpPr/>
          <p:nvPr/>
        </p:nvSpPr>
        <p:spPr>
          <a:xfrm>
            <a:off x="4572000" y="1600200"/>
            <a:ext cx="868680" cy="1874520"/>
          </a:xfrm>
          <a:prstGeom prst="rect">
            <a:avLst/>
          </a:prstGeom>
          <a:solidFill>
            <a:schemeClr val="accent5"/>
          </a:solidFill>
          <a:ln/>
        </p:spPr>
      </p:sp>
      <p:sp>
        <p:nvSpPr>
          <p:cNvPr id="6" name="shape-147"/>
          <p:cNvSpPr/>
          <p:nvPr/>
        </p:nvSpPr>
        <p:spPr>
          <a:xfrm>
            <a:off x="5006340" y="1645920"/>
            <a:ext cx="0" cy="1737360"/>
          </a:xfrm>
          <a:prstGeom prst="line">
            <a:avLst/>
          </a:prstGeom>
          <a:noFill/>
          <a:ln w="19050">
            <a:solidFill>
              <a:schemeClr val="accent2"/>
            </a:solidFill>
            <a:prstDash val="dash"/>
          </a:ln>
        </p:spPr>
      </p:sp>
      <p:sp>
        <p:nvSpPr>
          <p:cNvPr id="7" name="shape-148"/>
          <p:cNvSpPr/>
          <p:nvPr/>
        </p:nvSpPr>
        <p:spPr>
          <a:xfrm>
            <a:off x="4389120" y="1600200"/>
            <a:ext cx="118872" cy="228600"/>
          </a:xfrm>
          <a:prstGeom prst="rect">
            <a:avLst/>
          </a:prstGeom>
          <a:solidFill>
            <a:srgbClr val="B9BDC3"/>
          </a:solidFill>
          <a:ln w="7620">
            <a:solidFill>
              <a:srgbClr val="1F2326"/>
            </a:solidFill>
            <a:prstDash val="solid"/>
          </a:ln>
        </p:spPr>
      </p:sp>
      <p:sp>
        <p:nvSpPr>
          <p:cNvPr id="8" name="shape-149"/>
          <p:cNvSpPr/>
          <p:nvPr/>
        </p:nvSpPr>
        <p:spPr>
          <a:xfrm>
            <a:off x="4389120" y="1828800"/>
            <a:ext cx="118872" cy="228600"/>
          </a:xfrm>
          <a:prstGeom prst="rect">
            <a:avLst/>
          </a:prstGeom>
          <a:solidFill>
            <a:srgbClr val="B9BDC3"/>
          </a:solidFill>
          <a:ln w="7620">
            <a:solidFill>
              <a:srgbClr val="1F2326"/>
            </a:solidFill>
            <a:prstDash val="solid"/>
          </a:ln>
        </p:spPr>
      </p:sp>
      <p:sp>
        <p:nvSpPr>
          <p:cNvPr id="9" name="shape-150"/>
          <p:cNvSpPr/>
          <p:nvPr/>
        </p:nvSpPr>
        <p:spPr>
          <a:xfrm>
            <a:off x="4389120" y="2057400"/>
            <a:ext cx="118872" cy="228600"/>
          </a:xfrm>
          <a:prstGeom prst="rect">
            <a:avLst/>
          </a:prstGeom>
          <a:solidFill>
            <a:srgbClr val="B9BDC3"/>
          </a:solidFill>
          <a:ln w="7620">
            <a:solidFill>
              <a:srgbClr val="1F2326"/>
            </a:solidFill>
            <a:prstDash val="solid"/>
          </a:ln>
        </p:spPr>
      </p:sp>
      <p:sp>
        <p:nvSpPr>
          <p:cNvPr id="10" name="shape-151"/>
          <p:cNvSpPr/>
          <p:nvPr/>
        </p:nvSpPr>
        <p:spPr>
          <a:xfrm>
            <a:off x="4389120" y="2286000"/>
            <a:ext cx="118872" cy="228600"/>
          </a:xfrm>
          <a:prstGeom prst="rect">
            <a:avLst/>
          </a:prstGeom>
          <a:solidFill>
            <a:srgbClr val="B9BDC3"/>
          </a:solidFill>
          <a:ln w="7620">
            <a:solidFill>
              <a:srgbClr val="1F2326"/>
            </a:solidFill>
            <a:prstDash val="solid"/>
          </a:ln>
        </p:spPr>
      </p:sp>
      <p:sp>
        <p:nvSpPr>
          <p:cNvPr id="11" name="shape-152"/>
          <p:cNvSpPr/>
          <p:nvPr/>
        </p:nvSpPr>
        <p:spPr>
          <a:xfrm>
            <a:off x="4389120" y="2514600"/>
            <a:ext cx="118872" cy="228600"/>
          </a:xfrm>
          <a:prstGeom prst="rect">
            <a:avLst/>
          </a:prstGeom>
          <a:solidFill>
            <a:srgbClr val="B9BDC3"/>
          </a:solidFill>
          <a:ln w="7620">
            <a:solidFill>
              <a:srgbClr val="1F2326"/>
            </a:solidFill>
            <a:prstDash val="solid"/>
          </a:ln>
        </p:spPr>
      </p:sp>
      <p:sp>
        <p:nvSpPr>
          <p:cNvPr id="12" name="shape-153"/>
          <p:cNvSpPr/>
          <p:nvPr/>
        </p:nvSpPr>
        <p:spPr>
          <a:xfrm>
            <a:off x="4389120" y="2743200"/>
            <a:ext cx="118872" cy="228600"/>
          </a:xfrm>
          <a:prstGeom prst="rect">
            <a:avLst/>
          </a:prstGeom>
          <a:solidFill>
            <a:srgbClr val="B9BDC3"/>
          </a:solidFill>
          <a:ln w="7620">
            <a:solidFill>
              <a:srgbClr val="1F2326"/>
            </a:solidFill>
            <a:prstDash val="solid"/>
          </a:ln>
        </p:spPr>
      </p:sp>
      <p:sp>
        <p:nvSpPr>
          <p:cNvPr id="13" name="shape-154"/>
          <p:cNvSpPr/>
          <p:nvPr/>
        </p:nvSpPr>
        <p:spPr>
          <a:xfrm>
            <a:off x="4389120" y="2971800"/>
            <a:ext cx="118872" cy="228600"/>
          </a:xfrm>
          <a:prstGeom prst="rect">
            <a:avLst/>
          </a:prstGeom>
          <a:solidFill>
            <a:srgbClr val="B9BDC3"/>
          </a:solidFill>
          <a:ln w="7620">
            <a:solidFill>
              <a:srgbClr val="1F2326"/>
            </a:solidFill>
            <a:prstDash val="solid"/>
          </a:ln>
        </p:spPr>
      </p:sp>
      <p:sp>
        <p:nvSpPr>
          <p:cNvPr id="14" name="shape-155"/>
          <p:cNvSpPr/>
          <p:nvPr/>
        </p:nvSpPr>
        <p:spPr>
          <a:xfrm>
            <a:off x="5504688" y="1600200"/>
            <a:ext cx="118872" cy="228600"/>
          </a:xfrm>
          <a:prstGeom prst="rect">
            <a:avLst/>
          </a:prstGeom>
          <a:solidFill>
            <a:srgbClr val="B9BDC3"/>
          </a:solidFill>
          <a:ln w="7620">
            <a:solidFill>
              <a:srgbClr val="1F2326"/>
            </a:solidFill>
            <a:prstDash val="solid"/>
          </a:ln>
        </p:spPr>
      </p:sp>
      <p:sp>
        <p:nvSpPr>
          <p:cNvPr id="15" name="shape-156"/>
          <p:cNvSpPr/>
          <p:nvPr/>
        </p:nvSpPr>
        <p:spPr>
          <a:xfrm>
            <a:off x="5504688" y="1828800"/>
            <a:ext cx="118872" cy="228600"/>
          </a:xfrm>
          <a:prstGeom prst="rect">
            <a:avLst/>
          </a:prstGeom>
          <a:solidFill>
            <a:srgbClr val="B9BDC3"/>
          </a:solidFill>
          <a:ln w="7620">
            <a:solidFill>
              <a:srgbClr val="1F2326"/>
            </a:solidFill>
            <a:prstDash val="solid"/>
          </a:ln>
        </p:spPr>
      </p:sp>
      <p:sp>
        <p:nvSpPr>
          <p:cNvPr id="16" name="shape-157"/>
          <p:cNvSpPr/>
          <p:nvPr/>
        </p:nvSpPr>
        <p:spPr>
          <a:xfrm>
            <a:off x="5504688" y="2057400"/>
            <a:ext cx="118872" cy="228600"/>
          </a:xfrm>
          <a:prstGeom prst="rect">
            <a:avLst/>
          </a:prstGeom>
          <a:solidFill>
            <a:srgbClr val="B9BDC3"/>
          </a:solidFill>
          <a:ln w="7620">
            <a:solidFill>
              <a:srgbClr val="1F2326"/>
            </a:solidFill>
            <a:prstDash val="solid"/>
          </a:ln>
        </p:spPr>
      </p:sp>
      <p:sp>
        <p:nvSpPr>
          <p:cNvPr id="17" name="shape-158"/>
          <p:cNvSpPr/>
          <p:nvPr/>
        </p:nvSpPr>
        <p:spPr>
          <a:xfrm>
            <a:off x="5504688" y="2286000"/>
            <a:ext cx="118872" cy="228600"/>
          </a:xfrm>
          <a:prstGeom prst="rect">
            <a:avLst/>
          </a:prstGeom>
          <a:solidFill>
            <a:srgbClr val="B9BDC3"/>
          </a:solidFill>
          <a:ln w="7620">
            <a:solidFill>
              <a:srgbClr val="1F2326"/>
            </a:solidFill>
            <a:prstDash val="solid"/>
          </a:ln>
        </p:spPr>
      </p:sp>
      <p:sp>
        <p:nvSpPr>
          <p:cNvPr id="18" name="shape-159"/>
          <p:cNvSpPr/>
          <p:nvPr/>
        </p:nvSpPr>
        <p:spPr>
          <a:xfrm>
            <a:off x="5504688" y="2514600"/>
            <a:ext cx="118872" cy="228600"/>
          </a:xfrm>
          <a:prstGeom prst="rect">
            <a:avLst/>
          </a:prstGeom>
          <a:solidFill>
            <a:srgbClr val="B9BDC3"/>
          </a:solidFill>
          <a:ln w="7620">
            <a:solidFill>
              <a:srgbClr val="1F2326"/>
            </a:solidFill>
            <a:prstDash val="solid"/>
          </a:ln>
        </p:spPr>
      </p:sp>
      <p:sp>
        <p:nvSpPr>
          <p:cNvPr id="19" name="shape-160"/>
          <p:cNvSpPr/>
          <p:nvPr/>
        </p:nvSpPr>
        <p:spPr>
          <a:xfrm>
            <a:off x="5504688" y="2743200"/>
            <a:ext cx="118872" cy="228600"/>
          </a:xfrm>
          <a:prstGeom prst="rect">
            <a:avLst/>
          </a:prstGeom>
          <a:solidFill>
            <a:srgbClr val="B9BDC3"/>
          </a:solidFill>
          <a:ln w="7620">
            <a:solidFill>
              <a:srgbClr val="1F2326"/>
            </a:solidFill>
            <a:prstDash val="solid"/>
          </a:ln>
        </p:spPr>
      </p:sp>
      <p:sp>
        <p:nvSpPr>
          <p:cNvPr id="20" name="shape-161"/>
          <p:cNvSpPr/>
          <p:nvPr/>
        </p:nvSpPr>
        <p:spPr>
          <a:xfrm>
            <a:off x="5504688" y="2971800"/>
            <a:ext cx="118872" cy="228600"/>
          </a:xfrm>
          <a:prstGeom prst="rect">
            <a:avLst/>
          </a:prstGeom>
          <a:solidFill>
            <a:srgbClr val="B9BDC3"/>
          </a:solidFill>
          <a:ln w="7620">
            <a:solidFill>
              <a:srgbClr val="1F2326"/>
            </a:solidFill>
            <a:prstDash val="solid"/>
          </a:ln>
        </p:spPr>
      </p:sp>
      <p:sp>
        <p:nvSpPr>
          <p:cNvPr id="21" name="shape-162"/>
          <p:cNvSpPr/>
          <p:nvPr/>
        </p:nvSpPr>
        <p:spPr>
          <a:xfrm>
            <a:off x="914400" y="3429000"/>
            <a:ext cx="6263640" cy="1051560"/>
          </a:xfrm>
          <a:prstGeom prst="rect">
            <a:avLst/>
          </a:prstGeom>
          <a:solidFill>
            <a:schemeClr val="accent5"/>
          </a:solidFill>
          <a:ln/>
        </p:spPr>
      </p:sp>
      <p:sp>
        <p:nvSpPr>
          <p:cNvPr id="22" name="shape-163"/>
          <p:cNvSpPr/>
          <p:nvPr/>
        </p:nvSpPr>
        <p:spPr>
          <a:xfrm>
            <a:off x="914400" y="3474720"/>
            <a:ext cx="6263640" cy="0"/>
          </a:xfrm>
          <a:prstGeom prst="line">
            <a:avLst/>
          </a:prstGeom>
          <a:noFill/>
          <a:ln w="15875">
            <a:solidFill>
              <a:schemeClr val="accent2"/>
            </a:solidFill>
            <a:prstDash val="solid"/>
          </a:ln>
        </p:spPr>
      </p:sp>
      <p:sp>
        <p:nvSpPr>
          <p:cNvPr id="23" name="shape-164"/>
          <p:cNvSpPr/>
          <p:nvPr/>
        </p:nvSpPr>
        <p:spPr>
          <a:xfrm>
            <a:off x="914400" y="4434840"/>
            <a:ext cx="6263640" cy="0"/>
          </a:xfrm>
          <a:prstGeom prst="line">
            <a:avLst/>
          </a:prstGeom>
          <a:noFill/>
          <a:ln w="15875">
            <a:solidFill>
              <a:schemeClr val="accent2"/>
            </a:solidFill>
            <a:prstDash val="solid"/>
          </a:ln>
        </p:spPr>
      </p:sp>
      <p:sp>
        <p:nvSpPr>
          <p:cNvPr id="24" name="shape-165"/>
          <p:cNvSpPr/>
          <p:nvPr/>
        </p:nvSpPr>
        <p:spPr>
          <a:xfrm>
            <a:off x="914400" y="3954780"/>
            <a:ext cx="6263640" cy="0"/>
          </a:xfrm>
          <a:prstGeom prst="line">
            <a:avLst/>
          </a:prstGeom>
          <a:noFill/>
          <a:ln w="19050">
            <a:solidFill>
              <a:srgbClr val="FFFFFF"/>
            </a:solidFill>
            <a:prstDash val="dash"/>
          </a:ln>
        </p:spPr>
      </p:sp>
      <p:sp>
        <p:nvSpPr>
          <p:cNvPr id="25" name="shape-166"/>
          <p:cNvSpPr/>
          <p:nvPr/>
        </p:nvSpPr>
        <p:spPr>
          <a:xfrm>
            <a:off x="914400" y="3200400"/>
            <a:ext cx="278130" cy="128016"/>
          </a:xfrm>
          <a:prstGeom prst="rect">
            <a:avLst/>
          </a:prstGeom>
          <a:solidFill>
            <a:schemeClr val="accent1"/>
          </a:solidFill>
          <a:ln w="7620">
            <a:solidFill>
              <a:srgbClr val="1F2326"/>
            </a:solidFill>
            <a:prstDash val="solid"/>
          </a:ln>
        </p:spPr>
      </p:sp>
      <p:sp>
        <p:nvSpPr>
          <p:cNvPr id="26" name="shape-167"/>
          <p:cNvSpPr/>
          <p:nvPr/>
        </p:nvSpPr>
        <p:spPr>
          <a:xfrm>
            <a:off x="1192530" y="3200400"/>
            <a:ext cx="278130" cy="128016"/>
          </a:xfrm>
          <a:prstGeom prst="rect">
            <a:avLst/>
          </a:prstGeom>
          <a:solidFill>
            <a:srgbClr val="FFFFFF"/>
          </a:solidFill>
          <a:ln w="7620">
            <a:solidFill>
              <a:srgbClr val="1F2326"/>
            </a:solidFill>
            <a:prstDash val="solid"/>
          </a:ln>
        </p:spPr>
      </p:sp>
      <p:sp>
        <p:nvSpPr>
          <p:cNvPr id="27" name="shape-168"/>
          <p:cNvSpPr/>
          <p:nvPr/>
        </p:nvSpPr>
        <p:spPr>
          <a:xfrm>
            <a:off x="1470660" y="3200400"/>
            <a:ext cx="278130" cy="128016"/>
          </a:xfrm>
          <a:prstGeom prst="rect">
            <a:avLst/>
          </a:prstGeom>
          <a:solidFill>
            <a:schemeClr val="accent1"/>
          </a:solidFill>
          <a:ln w="7620">
            <a:solidFill>
              <a:srgbClr val="1F2326"/>
            </a:solidFill>
            <a:prstDash val="solid"/>
          </a:ln>
        </p:spPr>
      </p:sp>
      <p:sp>
        <p:nvSpPr>
          <p:cNvPr id="28" name="shape-169"/>
          <p:cNvSpPr/>
          <p:nvPr/>
        </p:nvSpPr>
        <p:spPr>
          <a:xfrm>
            <a:off x="1748790" y="3200400"/>
            <a:ext cx="278130" cy="128016"/>
          </a:xfrm>
          <a:prstGeom prst="rect">
            <a:avLst/>
          </a:prstGeom>
          <a:solidFill>
            <a:srgbClr val="FFFFFF"/>
          </a:solidFill>
          <a:ln w="7620">
            <a:solidFill>
              <a:srgbClr val="1F2326"/>
            </a:solidFill>
            <a:prstDash val="solid"/>
          </a:ln>
        </p:spPr>
      </p:sp>
      <p:sp>
        <p:nvSpPr>
          <p:cNvPr id="29" name="shape-170"/>
          <p:cNvSpPr/>
          <p:nvPr/>
        </p:nvSpPr>
        <p:spPr>
          <a:xfrm>
            <a:off x="2026920" y="3200400"/>
            <a:ext cx="278130" cy="128016"/>
          </a:xfrm>
          <a:prstGeom prst="rect">
            <a:avLst/>
          </a:prstGeom>
          <a:solidFill>
            <a:schemeClr val="accent1"/>
          </a:solidFill>
          <a:ln w="7620">
            <a:solidFill>
              <a:srgbClr val="1F2326"/>
            </a:solidFill>
            <a:prstDash val="solid"/>
          </a:ln>
        </p:spPr>
      </p:sp>
      <p:sp>
        <p:nvSpPr>
          <p:cNvPr id="30" name="shape-171"/>
          <p:cNvSpPr/>
          <p:nvPr/>
        </p:nvSpPr>
        <p:spPr>
          <a:xfrm>
            <a:off x="2305050" y="3200400"/>
            <a:ext cx="278130" cy="128016"/>
          </a:xfrm>
          <a:prstGeom prst="rect">
            <a:avLst/>
          </a:prstGeom>
          <a:solidFill>
            <a:srgbClr val="FFFFFF"/>
          </a:solidFill>
          <a:ln w="7620">
            <a:solidFill>
              <a:srgbClr val="1F2326"/>
            </a:solidFill>
            <a:prstDash val="solid"/>
          </a:ln>
        </p:spPr>
      </p:sp>
      <p:sp>
        <p:nvSpPr>
          <p:cNvPr id="31" name="shape-172"/>
          <p:cNvSpPr/>
          <p:nvPr/>
        </p:nvSpPr>
        <p:spPr>
          <a:xfrm>
            <a:off x="2583180" y="3200400"/>
            <a:ext cx="278130" cy="128016"/>
          </a:xfrm>
          <a:prstGeom prst="rect">
            <a:avLst/>
          </a:prstGeom>
          <a:solidFill>
            <a:schemeClr val="accent1"/>
          </a:solidFill>
          <a:ln w="7620">
            <a:solidFill>
              <a:srgbClr val="1F2326"/>
            </a:solidFill>
            <a:prstDash val="solid"/>
          </a:ln>
        </p:spPr>
      </p:sp>
      <p:sp>
        <p:nvSpPr>
          <p:cNvPr id="32" name="shape-173"/>
          <p:cNvSpPr/>
          <p:nvPr/>
        </p:nvSpPr>
        <p:spPr>
          <a:xfrm>
            <a:off x="2861310" y="3200400"/>
            <a:ext cx="278130" cy="128016"/>
          </a:xfrm>
          <a:prstGeom prst="rect">
            <a:avLst/>
          </a:prstGeom>
          <a:solidFill>
            <a:srgbClr val="FFFFFF"/>
          </a:solidFill>
          <a:ln w="7620">
            <a:solidFill>
              <a:srgbClr val="1F2326"/>
            </a:solidFill>
            <a:prstDash val="solid"/>
          </a:ln>
        </p:spPr>
      </p:sp>
      <p:sp>
        <p:nvSpPr>
          <p:cNvPr id="33" name="shape-174"/>
          <p:cNvSpPr/>
          <p:nvPr/>
        </p:nvSpPr>
        <p:spPr>
          <a:xfrm>
            <a:off x="3139440" y="3200400"/>
            <a:ext cx="278130" cy="128016"/>
          </a:xfrm>
          <a:prstGeom prst="rect">
            <a:avLst/>
          </a:prstGeom>
          <a:solidFill>
            <a:schemeClr val="accent1"/>
          </a:solidFill>
          <a:ln w="7620">
            <a:solidFill>
              <a:srgbClr val="1F2326"/>
            </a:solidFill>
            <a:prstDash val="solid"/>
          </a:ln>
        </p:spPr>
      </p:sp>
      <p:sp>
        <p:nvSpPr>
          <p:cNvPr id="34" name="shape-175"/>
          <p:cNvSpPr/>
          <p:nvPr/>
        </p:nvSpPr>
        <p:spPr>
          <a:xfrm>
            <a:off x="3417570" y="3200400"/>
            <a:ext cx="278130" cy="128016"/>
          </a:xfrm>
          <a:prstGeom prst="rect">
            <a:avLst/>
          </a:prstGeom>
          <a:solidFill>
            <a:srgbClr val="FFFFFF"/>
          </a:solidFill>
          <a:ln w="7620">
            <a:solidFill>
              <a:srgbClr val="1F2326"/>
            </a:solidFill>
            <a:prstDash val="solid"/>
          </a:ln>
        </p:spPr>
      </p:sp>
      <p:sp>
        <p:nvSpPr>
          <p:cNvPr id="35" name="shape-176"/>
          <p:cNvSpPr/>
          <p:nvPr/>
        </p:nvSpPr>
        <p:spPr>
          <a:xfrm>
            <a:off x="3695700" y="3200400"/>
            <a:ext cx="278130" cy="128016"/>
          </a:xfrm>
          <a:prstGeom prst="rect">
            <a:avLst/>
          </a:prstGeom>
          <a:solidFill>
            <a:schemeClr val="accent1"/>
          </a:solidFill>
          <a:ln w="7620">
            <a:solidFill>
              <a:srgbClr val="1F2326"/>
            </a:solidFill>
            <a:prstDash val="solid"/>
          </a:ln>
        </p:spPr>
      </p:sp>
      <p:sp>
        <p:nvSpPr>
          <p:cNvPr id="36" name="shape-177"/>
          <p:cNvSpPr/>
          <p:nvPr/>
        </p:nvSpPr>
        <p:spPr>
          <a:xfrm>
            <a:off x="3973830" y="3200400"/>
            <a:ext cx="278130" cy="128016"/>
          </a:xfrm>
          <a:prstGeom prst="rect">
            <a:avLst/>
          </a:prstGeom>
          <a:solidFill>
            <a:srgbClr val="FFFFFF"/>
          </a:solidFill>
          <a:ln w="7620">
            <a:solidFill>
              <a:srgbClr val="1F2326"/>
            </a:solidFill>
            <a:prstDash val="solid"/>
          </a:ln>
        </p:spPr>
      </p:sp>
      <p:sp>
        <p:nvSpPr>
          <p:cNvPr id="37" name="shape-178"/>
          <p:cNvSpPr/>
          <p:nvPr/>
        </p:nvSpPr>
        <p:spPr>
          <a:xfrm>
            <a:off x="5806440" y="3200400"/>
            <a:ext cx="274320" cy="128016"/>
          </a:xfrm>
          <a:prstGeom prst="rect">
            <a:avLst/>
          </a:prstGeom>
          <a:solidFill>
            <a:schemeClr val="accent1"/>
          </a:solidFill>
          <a:ln w="7620">
            <a:solidFill>
              <a:srgbClr val="1F2326"/>
            </a:solidFill>
            <a:prstDash val="solid"/>
          </a:ln>
        </p:spPr>
      </p:sp>
      <p:sp>
        <p:nvSpPr>
          <p:cNvPr id="38" name="shape-179"/>
          <p:cNvSpPr/>
          <p:nvPr/>
        </p:nvSpPr>
        <p:spPr>
          <a:xfrm>
            <a:off x="6080760" y="3200400"/>
            <a:ext cx="274320" cy="128016"/>
          </a:xfrm>
          <a:prstGeom prst="rect">
            <a:avLst/>
          </a:prstGeom>
          <a:solidFill>
            <a:srgbClr val="FFFFFF"/>
          </a:solidFill>
          <a:ln w="7620">
            <a:solidFill>
              <a:srgbClr val="1F2326"/>
            </a:solidFill>
            <a:prstDash val="solid"/>
          </a:ln>
        </p:spPr>
      </p:sp>
      <p:sp>
        <p:nvSpPr>
          <p:cNvPr id="39" name="shape-180"/>
          <p:cNvSpPr/>
          <p:nvPr/>
        </p:nvSpPr>
        <p:spPr>
          <a:xfrm>
            <a:off x="6355080" y="3200400"/>
            <a:ext cx="274320" cy="128016"/>
          </a:xfrm>
          <a:prstGeom prst="rect">
            <a:avLst/>
          </a:prstGeom>
          <a:solidFill>
            <a:schemeClr val="accent1"/>
          </a:solidFill>
          <a:ln w="7620">
            <a:solidFill>
              <a:srgbClr val="1F2326"/>
            </a:solidFill>
            <a:prstDash val="solid"/>
          </a:ln>
        </p:spPr>
      </p:sp>
      <p:sp>
        <p:nvSpPr>
          <p:cNvPr id="40" name="shape-181"/>
          <p:cNvSpPr/>
          <p:nvPr/>
        </p:nvSpPr>
        <p:spPr>
          <a:xfrm>
            <a:off x="6629400" y="3200400"/>
            <a:ext cx="274320" cy="128016"/>
          </a:xfrm>
          <a:prstGeom prst="rect">
            <a:avLst/>
          </a:prstGeom>
          <a:solidFill>
            <a:srgbClr val="FFFFFF"/>
          </a:solidFill>
          <a:ln w="7620">
            <a:solidFill>
              <a:srgbClr val="1F2326"/>
            </a:solidFill>
            <a:prstDash val="solid"/>
          </a:ln>
        </p:spPr>
      </p:sp>
      <p:sp>
        <p:nvSpPr>
          <p:cNvPr id="41" name="shape-182"/>
          <p:cNvSpPr/>
          <p:nvPr/>
        </p:nvSpPr>
        <p:spPr>
          <a:xfrm>
            <a:off x="6903720" y="3200400"/>
            <a:ext cx="274320" cy="128016"/>
          </a:xfrm>
          <a:prstGeom prst="rect">
            <a:avLst/>
          </a:prstGeom>
          <a:solidFill>
            <a:schemeClr val="accent1"/>
          </a:solidFill>
          <a:ln w="7620">
            <a:solidFill>
              <a:srgbClr val="1F2326"/>
            </a:solidFill>
            <a:prstDash val="solid"/>
          </a:ln>
        </p:spPr>
      </p:sp>
      <p:sp>
        <p:nvSpPr>
          <p:cNvPr id="42" name="shape-183"/>
          <p:cNvSpPr/>
          <p:nvPr/>
        </p:nvSpPr>
        <p:spPr>
          <a:xfrm>
            <a:off x="946404" y="4622292"/>
            <a:ext cx="118872" cy="118872"/>
          </a:xfrm>
          <a:prstGeom prst="ellipse">
            <a:avLst/>
          </a:prstGeom>
          <a:solidFill>
            <a:schemeClr val="accent1"/>
          </a:solidFill>
          <a:ln w="5080">
            <a:solidFill>
              <a:srgbClr val="1F2326"/>
            </a:solidFill>
            <a:prstDash val="solid"/>
          </a:ln>
        </p:spPr>
      </p:sp>
      <p:sp>
        <p:nvSpPr>
          <p:cNvPr id="43" name="shape-184"/>
          <p:cNvSpPr/>
          <p:nvPr/>
        </p:nvSpPr>
        <p:spPr>
          <a:xfrm>
            <a:off x="970178" y="4646066"/>
            <a:ext cx="71323" cy="71323"/>
          </a:xfrm>
          <a:prstGeom prst="ellipse">
            <a:avLst/>
          </a:prstGeom>
          <a:solidFill>
            <a:srgbClr val="FFFFFF"/>
          </a:solidFill>
          <a:ln/>
        </p:spPr>
      </p:sp>
      <p:sp>
        <p:nvSpPr>
          <p:cNvPr id="44" name="shape-185"/>
          <p:cNvSpPr/>
          <p:nvPr/>
        </p:nvSpPr>
        <p:spPr>
          <a:xfrm>
            <a:off x="986820" y="4662708"/>
            <a:ext cx="38039" cy="38039"/>
          </a:xfrm>
          <a:prstGeom prst="ellipse">
            <a:avLst/>
          </a:prstGeom>
          <a:solidFill>
            <a:schemeClr val="accent1"/>
          </a:solidFill>
          <a:ln/>
        </p:spPr>
      </p:sp>
      <p:sp>
        <p:nvSpPr>
          <p:cNvPr id="45" name="shape-186"/>
          <p:cNvSpPr/>
          <p:nvPr/>
        </p:nvSpPr>
        <p:spPr>
          <a:xfrm>
            <a:off x="1233787" y="4622292"/>
            <a:ext cx="118872" cy="118872"/>
          </a:xfrm>
          <a:prstGeom prst="ellipse">
            <a:avLst/>
          </a:prstGeom>
          <a:solidFill>
            <a:schemeClr val="accent1"/>
          </a:solidFill>
          <a:ln w="5080">
            <a:solidFill>
              <a:srgbClr val="1F2326"/>
            </a:solidFill>
            <a:prstDash val="solid"/>
          </a:ln>
        </p:spPr>
      </p:sp>
      <p:sp>
        <p:nvSpPr>
          <p:cNvPr id="46" name="shape-187"/>
          <p:cNvSpPr/>
          <p:nvPr/>
        </p:nvSpPr>
        <p:spPr>
          <a:xfrm>
            <a:off x="1257561" y="4646066"/>
            <a:ext cx="71323" cy="71323"/>
          </a:xfrm>
          <a:prstGeom prst="ellipse">
            <a:avLst/>
          </a:prstGeom>
          <a:solidFill>
            <a:srgbClr val="FFFFFF"/>
          </a:solidFill>
          <a:ln/>
        </p:spPr>
      </p:sp>
      <p:sp>
        <p:nvSpPr>
          <p:cNvPr id="47" name="shape-188"/>
          <p:cNvSpPr/>
          <p:nvPr/>
        </p:nvSpPr>
        <p:spPr>
          <a:xfrm>
            <a:off x="1274203" y="4662708"/>
            <a:ext cx="38039" cy="38039"/>
          </a:xfrm>
          <a:prstGeom prst="ellipse">
            <a:avLst/>
          </a:prstGeom>
          <a:solidFill>
            <a:schemeClr val="accent1"/>
          </a:solidFill>
          <a:ln/>
        </p:spPr>
      </p:sp>
      <p:sp>
        <p:nvSpPr>
          <p:cNvPr id="48" name="shape-189"/>
          <p:cNvSpPr/>
          <p:nvPr/>
        </p:nvSpPr>
        <p:spPr>
          <a:xfrm>
            <a:off x="1521170" y="4622292"/>
            <a:ext cx="118872" cy="118872"/>
          </a:xfrm>
          <a:prstGeom prst="ellipse">
            <a:avLst/>
          </a:prstGeom>
          <a:solidFill>
            <a:schemeClr val="accent1"/>
          </a:solidFill>
          <a:ln w="5080">
            <a:solidFill>
              <a:srgbClr val="1F2326"/>
            </a:solidFill>
            <a:prstDash val="solid"/>
          </a:ln>
        </p:spPr>
      </p:sp>
      <p:sp>
        <p:nvSpPr>
          <p:cNvPr id="49" name="shape-190"/>
          <p:cNvSpPr/>
          <p:nvPr/>
        </p:nvSpPr>
        <p:spPr>
          <a:xfrm>
            <a:off x="1544944" y="4646066"/>
            <a:ext cx="71323" cy="71323"/>
          </a:xfrm>
          <a:prstGeom prst="ellipse">
            <a:avLst/>
          </a:prstGeom>
          <a:solidFill>
            <a:srgbClr val="FFFFFF"/>
          </a:solidFill>
          <a:ln/>
        </p:spPr>
      </p:sp>
      <p:sp>
        <p:nvSpPr>
          <p:cNvPr id="50" name="shape-191"/>
          <p:cNvSpPr/>
          <p:nvPr/>
        </p:nvSpPr>
        <p:spPr>
          <a:xfrm>
            <a:off x="1561586" y="4662708"/>
            <a:ext cx="38039" cy="38039"/>
          </a:xfrm>
          <a:prstGeom prst="ellipse">
            <a:avLst/>
          </a:prstGeom>
          <a:solidFill>
            <a:schemeClr val="accent1"/>
          </a:solidFill>
          <a:ln/>
        </p:spPr>
      </p:sp>
      <p:sp>
        <p:nvSpPr>
          <p:cNvPr id="51" name="shape-192"/>
          <p:cNvSpPr/>
          <p:nvPr/>
        </p:nvSpPr>
        <p:spPr>
          <a:xfrm>
            <a:off x="1808553" y="4622292"/>
            <a:ext cx="118872" cy="118872"/>
          </a:xfrm>
          <a:prstGeom prst="ellipse">
            <a:avLst/>
          </a:prstGeom>
          <a:solidFill>
            <a:schemeClr val="accent1"/>
          </a:solidFill>
          <a:ln w="5080">
            <a:solidFill>
              <a:srgbClr val="1F2326"/>
            </a:solidFill>
            <a:prstDash val="solid"/>
          </a:ln>
        </p:spPr>
      </p:sp>
      <p:sp>
        <p:nvSpPr>
          <p:cNvPr id="52" name="shape-193"/>
          <p:cNvSpPr/>
          <p:nvPr/>
        </p:nvSpPr>
        <p:spPr>
          <a:xfrm>
            <a:off x="1832327" y="4646066"/>
            <a:ext cx="71323" cy="71323"/>
          </a:xfrm>
          <a:prstGeom prst="ellipse">
            <a:avLst/>
          </a:prstGeom>
          <a:solidFill>
            <a:srgbClr val="FFFFFF"/>
          </a:solidFill>
          <a:ln/>
        </p:spPr>
      </p:sp>
      <p:sp>
        <p:nvSpPr>
          <p:cNvPr id="53" name="shape-194"/>
          <p:cNvSpPr/>
          <p:nvPr/>
        </p:nvSpPr>
        <p:spPr>
          <a:xfrm>
            <a:off x="1848969" y="4662708"/>
            <a:ext cx="38039" cy="38039"/>
          </a:xfrm>
          <a:prstGeom prst="ellipse">
            <a:avLst/>
          </a:prstGeom>
          <a:solidFill>
            <a:schemeClr val="accent1"/>
          </a:solidFill>
          <a:ln/>
        </p:spPr>
      </p:sp>
      <p:sp>
        <p:nvSpPr>
          <p:cNvPr id="54" name="shape-195"/>
          <p:cNvSpPr/>
          <p:nvPr/>
        </p:nvSpPr>
        <p:spPr>
          <a:xfrm>
            <a:off x="2095935" y="4622292"/>
            <a:ext cx="118872" cy="118872"/>
          </a:xfrm>
          <a:prstGeom prst="ellipse">
            <a:avLst/>
          </a:prstGeom>
          <a:solidFill>
            <a:schemeClr val="accent1"/>
          </a:solidFill>
          <a:ln w="5080">
            <a:solidFill>
              <a:srgbClr val="1F2326"/>
            </a:solidFill>
            <a:prstDash val="solid"/>
          </a:ln>
        </p:spPr>
      </p:sp>
      <p:sp>
        <p:nvSpPr>
          <p:cNvPr id="55" name="shape-196"/>
          <p:cNvSpPr/>
          <p:nvPr/>
        </p:nvSpPr>
        <p:spPr>
          <a:xfrm>
            <a:off x="2119710" y="4646066"/>
            <a:ext cx="71323" cy="71323"/>
          </a:xfrm>
          <a:prstGeom prst="ellipse">
            <a:avLst/>
          </a:prstGeom>
          <a:solidFill>
            <a:srgbClr val="FFFFFF"/>
          </a:solidFill>
          <a:ln/>
        </p:spPr>
      </p:sp>
      <p:sp>
        <p:nvSpPr>
          <p:cNvPr id="56" name="shape-197"/>
          <p:cNvSpPr/>
          <p:nvPr/>
        </p:nvSpPr>
        <p:spPr>
          <a:xfrm>
            <a:off x="2136352" y="4662708"/>
            <a:ext cx="38039" cy="38039"/>
          </a:xfrm>
          <a:prstGeom prst="ellipse">
            <a:avLst/>
          </a:prstGeom>
          <a:solidFill>
            <a:schemeClr val="accent1"/>
          </a:solidFill>
          <a:ln/>
        </p:spPr>
      </p:sp>
      <p:sp>
        <p:nvSpPr>
          <p:cNvPr id="57" name="shape-198"/>
          <p:cNvSpPr/>
          <p:nvPr/>
        </p:nvSpPr>
        <p:spPr>
          <a:xfrm>
            <a:off x="2383318" y="4622292"/>
            <a:ext cx="118872" cy="118872"/>
          </a:xfrm>
          <a:prstGeom prst="ellipse">
            <a:avLst/>
          </a:prstGeom>
          <a:solidFill>
            <a:schemeClr val="accent1"/>
          </a:solidFill>
          <a:ln w="5080">
            <a:solidFill>
              <a:srgbClr val="1F2326"/>
            </a:solidFill>
            <a:prstDash val="solid"/>
          </a:ln>
        </p:spPr>
      </p:sp>
      <p:sp>
        <p:nvSpPr>
          <p:cNvPr id="58" name="shape-199"/>
          <p:cNvSpPr/>
          <p:nvPr/>
        </p:nvSpPr>
        <p:spPr>
          <a:xfrm>
            <a:off x="2407093" y="4646066"/>
            <a:ext cx="71323" cy="71323"/>
          </a:xfrm>
          <a:prstGeom prst="ellipse">
            <a:avLst/>
          </a:prstGeom>
          <a:solidFill>
            <a:srgbClr val="FFFFFF"/>
          </a:solidFill>
          <a:ln/>
        </p:spPr>
      </p:sp>
      <p:sp>
        <p:nvSpPr>
          <p:cNvPr id="59" name="shape-200"/>
          <p:cNvSpPr/>
          <p:nvPr/>
        </p:nvSpPr>
        <p:spPr>
          <a:xfrm>
            <a:off x="2423735" y="4662708"/>
            <a:ext cx="38039" cy="38039"/>
          </a:xfrm>
          <a:prstGeom prst="ellipse">
            <a:avLst/>
          </a:prstGeom>
          <a:solidFill>
            <a:schemeClr val="accent1"/>
          </a:solidFill>
          <a:ln/>
        </p:spPr>
      </p:sp>
      <p:sp>
        <p:nvSpPr>
          <p:cNvPr id="60" name="shape-201"/>
          <p:cNvSpPr/>
          <p:nvPr/>
        </p:nvSpPr>
        <p:spPr>
          <a:xfrm>
            <a:off x="2670701" y="4622292"/>
            <a:ext cx="118872" cy="118872"/>
          </a:xfrm>
          <a:prstGeom prst="ellipse">
            <a:avLst/>
          </a:prstGeom>
          <a:solidFill>
            <a:schemeClr val="accent1"/>
          </a:solidFill>
          <a:ln w="5080">
            <a:solidFill>
              <a:srgbClr val="1F2326"/>
            </a:solidFill>
            <a:prstDash val="solid"/>
          </a:ln>
        </p:spPr>
      </p:sp>
      <p:sp>
        <p:nvSpPr>
          <p:cNvPr id="61" name="shape-202"/>
          <p:cNvSpPr/>
          <p:nvPr/>
        </p:nvSpPr>
        <p:spPr>
          <a:xfrm>
            <a:off x="2694476" y="4646066"/>
            <a:ext cx="71323" cy="71323"/>
          </a:xfrm>
          <a:prstGeom prst="ellipse">
            <a:avLst/>
          </a:prstGeom>
          <a:solidFill>
            <a:srgbClr val="FFFFFF"/>
          </a:solidFill>
          <a:ln/>
        </p:spPr>
      </p:sp>
      <p:sp>
        <p:nvSpPr>
          <p:cNvPr id="62" name="shape-203"/>
          <p:cNvSpPr/>
          <p:nvPr/>
        </p:nvSpPr>
        <p:spPr>
          <a:xfrm>
            <a:off x="2711118" y="4662708"/>
            <a:ext cx="38039" cy="38039"/>
          </a:xfrm>
          <a:prstGeom prst="ellipse">
            <a:avLst/>
          </a:prstGeom>
          <a:solidFill>
            <a:schemeClr val="accent1"/>
          </a:solidFill>
          <a:ln/>
        </p:spPr>
      </p:sp>
      <p:sp>
        <p:nvSpPr>
          <p:cNvPr id="63" name="shape-204"/>
          <p:cNvSpPr/>
          <p:nvPr/>
        </p:nvSpPr>
        <p:spPr>
          <a:xfrm>
            <a:off x="2958084" y="4622292"/>
            <a:ext cx="118872" cy="118872"/>
          </a:xfrm>
          <a:prstGeom prst="ellipse">
            <a:avLst/>
          </a:prstGeom>
          <a:solidFill>
            <a:schemeClr val="accent1"/>
          </a:solidFill>
          <a:ln w="5080">
            <a:solidFill>
              <a:srgbClr val="1F2326"/>
            </a:solidFill>
            <a:prstDash val="solid"/>
          </a:ln>
        </p:spPr>
      </p:sp>
      <p:sp>
        <p:nvSpPr>
          <p:cNvPr id="64" name="shape-205"/>
          <p:cNvSpPr/>
          <p:nvPr/>
        </p:nvSpPr>
        <p:spPr>
          <a:xfrm>
            <a:off x="2981858" y="4646066"/>
            <a:ext cx="71323" cy="71323"/>
          </a:xfrm>
          <a:prstGeom prst="ellipse">
            <a:avLst/>
          </a:prstGeom>
          <a:solidFill>
            <a:srgbClr val="FFFFFF"/>
          </a:solidFill>
          <a:ln/>
        </p:spPr>
      </p:sp>
      <p:sp>
        <p:nvSpPr>
          <p:cNvPr id="65" name="shape-206"/>
          <p:cNvSpPr/>
          <p:nvPr/>
        </p:nvSpPr>
        <p:spPr>
          <a:xfrm>
            <a:off x="2998500" y="4662708"/>
            <a:ext cx="38039" cy="38039"/>
          </a:xfrm>
          <a:prstGeom prst="ellipse">
            <a:avLst/>
          </a:prstGeom>
          <a:solidFill>
            <a:schemeClr val="accent1"/>
          </a:solidFill>
          <a:ln/>
        </p:spPr>
      </p:sp>
      <p:sp>
        <p:nvSpPr>
          <p:cNvPr id="66" name="shape-207"/>
          <p:cNvSpPr/>
          <p:nvPr/>
        </p:nvSpPr>
        <p:spPr>
          <a:xfrm>
            <a:off x="3245467" y="4622292"/>
            <a:ext cx="118872" cy="118872"/>
          </a:xfrm>
          <a:prstGeom prst="ellipse">
            <a:avLst/>
          </a:prstGeom>
          <a:solidFill>
            <a:schemeClr val="accent1"/>
          </a:solidFill>
          <a:ln w="5080">
            <a:solidFill>
              <a:srgbClr val="1F2326"/>
            </a:solidFill>
            <a:prstDash val="solid"/>
          </a:ln>
        </p:spPr>
      </p:sp>
      <p:sp>
        <p:nvSpPr>
          <p:cNvPr id="67" name="shape-208"/>
          <p:cNvSpPr/>
          <p:nvPr/>
        </p:nvSpPr>
        <p:spPr>
          <a:xfrm>
            <a:off x="3269241" y="4646066"/>
            <a:ext cx="71323" cy="71323"/>
          </a:xfrm>
          <a:prstGeom prst="ellipse">
            <a:avLst/>
          </a:prstGeom>
          <a:solidFill>
            <a:srgbClr val="FFFFFF"/>
          </a:solidFill>
          <a:ln/>
        </p:spPr>
      </p:sp>
      <p:sp>
        <p:nvSpPr>
          <p:cNvPr id="68" name="shape-209"/>
          <p:cNvSpPr/>
          <p:nvPr/>
        </p:nvSpPr>
        <p:spPr>
          <a:xfrm>
            <a:off x="3285883" y="4662708"/>
            <a:ext cx="38039" cy="38039"/>
          </a:xfrm>
          <a:prstGeom prst="ellipse">
            <a:avLst/>
          </a:prstGeom>
          <a:solidFill>
            <a:schemeClr val="accent1"/>
          </a:solidFill>
          <a:ln/>
        </p:spPr>
      </p:sp>
      <p:sp>
        <p:nvSpPr>
          <p:cNvPr id="69" name="shape-210"/>
          <p:cNvSpPr/>
          <p:nvPr/>
        </p:nvSpPr>
        <p:spPr>
          <a:xfrm>
            <a:off x="3532850" y="4622292"/>
            <a:ext cx="118872" cy="118872"/>
          </a:xfrm>
          <a:prstGeom prst="ellipse">
            <a:avLst/>
          </a:prstGeom>
          <a:solidFill>
            <a:schemeClr val="accent1"/>
          </a:solidFill>
          <a:ln w="5080">
            <a:solidFill>
              <a:srgbClr val="1F2326"/>
            </a:solidFill>
            <a:prstDash val="solid"/>
          </a:ln>
        </p:spPr>
      </p:sp>
      <p:sp>
        <p:nvSpPr>
          <p:cNvPr id="70" name="shape-211"/>
          <p:cNvSpPr/>
          <p:nvPr/>
        </p:nvSpPr>
        <p:spPr>
          <a:xfrm>
            <a:off x="3556624" y="4646066"/>
            <a:ext cx="71323" cy="71323"/>
          </a:xfrm>
          <a:prstGeom prst="ellipse">
            <a:avLst/>
          </a:prstGeom>
          <a:solidFill>
            <a:srgbClr val="FFFFFF"/>
          </a:solidFill>
          <a:ln/>
        </p:spPr>
      </p:sp>
      <p:sp>
        <p:nvSpPr>
          <p:cNvPr id="71" name="shape-212"/>
          <p:cNvSpPr/>
          <p:nvPr/>
        </p:nvSpPr>
        <p:spPr>
          <a:xfrm>
            <a:off x="3573266" y="4662708"/>
            <a:ext cx="38039" cy="38039"/>
          </a:xfrm>
          <a:prstGeom prst="ellipse">
            <a:avLst/>
          </a:prstGeom>
          <a:solidFill>
            <a:schemeClr val="accent1"/>
          </a:solidFill>
          <a:ln/>
        </p:spPr>
      </p:sp>
      <p:sp>
        <p:nvSpPr>
          <p:cNvPr id="72" name="shape-213"/>
          <p:cNvSpPr/>
          <p:nvPr/>
        </p:nvSpPr>
        <p:spPr>
          <a:xfrm>
            <a:off x="3820233" y="4622292"/>
            <a:ext cx="118872" cy="118872"/>
          </a:xfrm>
          <a:prstGeom prst="ellipse">
            <a:avLst/>
          </a:prstGeom>
          <a:solidFill>
            <a:schemeClr val="accent1"/>
          </a:solidFill>
          <a:ln w="5080">
            <a:solidFill>
              <a:srgbClr val="1F2326"/>
            </a:solidFill>
            <a:prstDash val="solid"/>
          </a:ln>
        </p:spPr>
      </p:sp>
      <p:sp>
        <p:nvSpPr>
          <p:cNvPr id="73" name="shape-214"/>
          <p:cNvSpPr/>
          <p:nvPr/>
        </p:nvSpPr>
        <p:spPr>
          <a:xfrm>
            <a:off x="3844007" y="4646066"/>
            <a:ext cx="71323" cy="71323"/>
          </a:xfrm>
          <a:prstGeom prst="ellipse">
            <a:avLst/>
          </a:prstGeom>
          <a:solidFill>
            <a:srgbClr val="FFFFFF"/>
          </a:solidFill>
          <a:ln/>
        </p:spPr>
      </p:sp>
      <p:sp>
        <p:nvSpPr>
          <p:cNvPr id="74" name="shape-215"/>
          <p:cNvSpPr/>
          <p:nvPr/>
        </p:nvSpPr>
        <p:spPr>
          <a:xfrm>
            <a:off x="3860649" y="4662708"/>
            <a:ext cx="38039" cy="38039"/>
          </a:xfrm>
          <a:prstGeom prst="ellipse">
            <a:avLst/>
          </a:prstGeom>
          <a:solidFill>
            <a:schemeClr val="accent1"/>
          </a:solidFill>
          <a:ln/>
        </p:spPr>
      </p:sp>
      <p:sp>
        <p:nvSpPr>
          <p:cNvPr id="75" name="shape-216"/>
          <p:cNvSpPr/>
          <p:nvPr/>
        </p:nvSpPr>
        <p:spPr>
          <a:xfrm>
            <a:off x="4107615" y="4622292"/>
            <a:ext cx="118872" cy="118872"/>
          </a:xfrm>
          <a:prstGeom prst="ellipse">
            <a:avLst/>
          </a:prstGeom>
          <a:solidFill>
            <a:schemeClr val="accent1"/>
          </a:solidFill>
          <a:ln w="5080">
            <a:solidFill>
              <a:srgbClr val="1F2326"/>
            </a:solidFill>
            <a:prstDash val="solid"/>
          </a:ln>
        </p:spPr>
      </p:sp>
      <p:sp>
        <p:nvSpPr>
          <p:cNvPr id="76" name="shape-217"/>
          <p:cNvSpPr/>
          <p:nvPr/>
        </p:nvSpPr>
        <p:spPr>
          <a:xfrm>
            <a:off x="4131390" y="4646066"/>
            <a:ext cx="71323" cy="71323"/>
          </a:xfrm>
          <a:prstGeom prst="ellipse">
            <a:avLst/>
          </a:prstGeom>
          <a:solidFill>
            <a:srgbClr val="FFFFFF"/>
          </a:solidFill>
          <a:ln/>
        </p:spPr>
      </p:sp>
      <p:sp>
        <p:nvSpPr>
          <p:cNvPr id="77" name="shape-218"/>
          <p:cNvSpPr/>
          <p:nvPr/>
        </p:nvSpPr>
        <p:spPr>
          <a:xfrm>
            <a:off x="4148032" y="4662708"/>
            <a:ext cx="38039" cy="38039"/>
          </a:xfrm>
          <a:prstGeom prst="ellipse">
            <a:avLst/>
          </a:prstGeom>
          <a:solidFill>
            <a:schemeClr val="accent1"/>
          </a:solidFill>
          <a:ln/>
        </p:spPr>
      </p:sp>
      <p:sp>
        <p:nvSpPr>
          <p:cNvPr id="78" name="shape-219"/>
          <p:cNvSpPr/>
          <p:nvPr/>
        </p:nvSpPr>
        <p:spPr>
          <a:xfrm>
            <a:off x="4394998" y="4622292"/>
            <a:ext cx="118872" cy="118872"/>
          </a:xfrm>
          <a:prstGeom prst="ellipse">
            <a:avLst/>
          </a:prstGeom>
          <a:solidFill>
            <a:schemeClr val="accent1"/>
          </a:solidFill>
          <a:ln w="5080">
            <a:solidFill>
              <a:srgbClr val="1F2326"/>
            </a:solidFill>
            <a:prstDash val="solid"/>
          </a:ln>
        </p:spPr>
      </p:sp>
      <p:sp>
        <p:nvSpPr>
          <p:cNvPr id="79" name="shape-220"/>
          <p:cNvSpPr/>
          <p:nvPr/>
        </p:nvSpPr>
        <p:spPr>
          <a:xfrm>
            <a:off x="4418773" y="4646066"/>
            <a:ext cx="71323" cy="71323"/>
          </a:xfrm>
          <a:prstGeom prst="ellipse">
            <a:avLst/>
          </a:prstGeom>
          <a:solidFill>
            <a:srgbClr val="FFFFFF"/>
          </a:solidFill>
          <a:ln/>
        </p:spPr>
      </p:sp>
      <p:sp>
        <p:nvSpPr>
          <p:cNvPr id="80" name="shape-221"/>
          <p:cNvSpPr/>
          <p:nvPr/>
        </p:nvSpPr>
        <p:spPr>
          <a:xfrm>
            <a:off x="4435415" y="4662708"/>
            <a:ext cx="38039" cy="38039"/>
          </a:xfrm>
          <a:prstGeom prst="ellipse">
            <a:avLst/>
          </a:prstGeom>
          <a:solidFill>
            <a:schemeClr val="accent1"/>
          </a:solidFill>
          <a:ln/>
        </p:spPr>
      </p:sp>
      <p:sp>
        <p:nvSpPr>
          <p:cNvPr id="81" name="shape-222"/>
          <p:cNvSpPr/>
          <p:nvPr/>
        </p:nvSpPr>
        <p:spPr>
          <a:xfrm>
            <a:off x="4682381" y="4622292"/>
            <a:ext cx="118872" cy="118872"/>
          </a:xfrm>
          <a:prstGeom prst="ellipse">
            <a:avLst/>
          </a:prstGeom>
          <a:solidFill>
            <a:schemeClr val="accent1"/>
          </a:solidFill>
          <a:ln w="5080">
            <a:solidFill>
              <a:srgbClr val="1F2326"/>
            </a:solidFill>
            <a:prstDash val="solid"/>
          </a:ln>
        </p:spPr>
      </p:sp>
      <p:sp>
        <p:nvSpPr>
          <p:cNvPr id="82" name="shape-223"/>
          <p:cNvSpPr/>
          <p:nvPr/>
        </p:nvSpPr>
        <p:spPr>
          <a:xfrm>
            <a:off x="4706156" y="4646066"/>
            <a:ext cx="71323" cy="71323"/>
          </a:xfrm>
          <a:prstGeom prst="ellipse">
            <a:avLst/>
          </a:prstGeom>
          <a:solidFill>
            <a:srgbClr val="FFFFFF"/>
          </a:solidFill>
          <a:ln/>
        </p:spPr>
      </p:sp>
      <p:sp>
        <p:nvSpPr>
          <p:cNvPr id="83" name="shape-224"/>
          <p:cNvSpPr/>
          <p:nvPr/>
        </p:nvSpPr>
        <p:spPr>
          <a:xfrm>
            <a:off x="4722798" y="4662708"/>
            <a:ext cx="38039" cy="38039"/>
          </a:xfrm>
          <a:prstGeom prst="ellipse">
            <a:avLst/>
          </a:prstGeom>
          <a:solidFill>
            <a:schemeClr val="accent1"/>
          </a:solidFill>
          <a:ln/>
        </p:spPr>
      </p:sp>
      <p:sp>
        <p:nvSpPr>
          <p:cNvPr id="84" name="shape-225"/>
          <p:cNvSpPr/>
          <p:nvPr/>
        </p:nvSpPr>
        <p:spPr>
          <a:xfrm>
            <a:off x="4969764" y="4622292"/>
            <a:ext cx="118872" cy="118872"/>
          </a:xfrm>
          <a:prstGeom prst="ellipse">
            <a:avLst/>
          </a:prstGeom>
          <a:solidFill>
            <a:schemeClr val="accent1"/>
          </a:solidFill>
          <a:ln w="5080">
            <a:solidFill>
              <a:srgbClr val="1F2326"/>
            </a:solidFill>
            <a:prstDash val="solid"/>
          </a:ln>
        </p:spPr>
      </p:sp>
      <p:sp>
        <p:nvSpPr>
          <p:cNvPr id="85" name="shape-226"/>
          <p:cNvSpPr/>
          <p:nvPr/>
        </p:nvSpPr>
        <p:spPr>
          <a:xfrm>
            <a:off x="4993538" y="4646066"/>
            <a:ext cx="71323" cy="71323"/>
          </a:xfrm>
          <a:prstGeom prst="ellipse">
            <a:avLst/>
          </a:prstGeom>
          <a:solidFill>
            <a:srgbClr val="FFFFFF"/>
          </a:solidFill>
          <a:ln/>
        </p:spPr>
      </p:sp>
      <p:sp>
        <p:nvSpPr>
          <p:cNvPr id="86" name="shape-227"/>
          <p:cNvSpPr/>
          <p:nvPr/>
        </p:nvSpPr>
        <p:spPr>
          <a:xfrm>
            <a:off x="5010180" y="4662708"/>
            <a:ext cx="38039" cy="38039"/>
          </a:xfrm>
          <a:prstGeom prst="ellipse">
            <a:avLst/>
          </a:prstGeom>
          <a:solidFill>
            <a:schemeClr val="accent1"/>
          </a:solidFill>
          <a:ln/>
        </p:spPr>
      </p:sp>
      <p:sp>
        <p:nvSpPr>
          <p:cNvPr id="87" name="shape-228"/>
          <p:cNvSpPr/>
          <p:nvPr/>
        </p:nvSpPr>
        <p:spPr>
          <a:xfrm>
            <a:off x="5257147" y="4622292"/>
            <a:ext cx="118872" cy="118872"/>
          </a:xfrm>
          <a:prstGeom prst="ellipse">
            <a:avLst/>
          </a:prstGeom>
          <a:solidFill>
            <a:schemeClr val="accent1"/>
          </a:solidFill>
          <a:ln w="5080">
            <a:solidFill>
              <a:srgbClr val="1F2326"/>
            </a:solidFill>
            <a:prstDash val="solid"/>
          </a:ln>
        </p:spPr>
      </p:sp>
      <p:sp>
        <p:nvSpPr>
          <p:cNvPr id="88" name="shape-229"/>
          <p:cNvSpPr/>
          <p:nvPr/>
        </p:nvSpPr>
        <p:spPr>
          <a:xfrm>
            <a:off x="5280921" y="4646066"/>
            <a:ext cx="71323" cy="71323"/>
          </a:xfrm>
          <a:prstGeom prst="ellipse">
            <a:avLst/>
          </a:prstGeom>
          <a:solidFill>
            <a:srgbClr val="FFFFFF"/>
          </a:solidFill>
          <a:ln/>
        </p:spPr>
      </p:sp>
      <p:sp>
        <p:nvSpPr>
          <p:cNvPr id="89" name="shape-230"/>
          <p:cNvSpPr/>
          <p:nvPr/>
        </p:nvSpPr>
        <p:spPr>
          <a:xfrm>
            <a:off x="5297563" y="4662708"/>
            <a:ext cx="38039" cy="38039"/>
          </a:xfrm>
          <a:prstGeom prst="ellipse">
            <a:avLst/>
          </a:prstGeom>
          <a:solidFill>
            <a:schemeClr val="accent1"/>
          </a:solidFill>
          <a:ln/>
        </p:spPr>
      </p:sp>
      <p:sp>
        <p:nvSpPr>
          <p:cNvPr id="90" name="shape-231"/>
          <p:cNvSpPr/>
          <p:nvPr/>
        </p:nvSpPr>
        <p:spPr>
          <a:xfrm>
            <a:off x="5544530" y="4622292"/>
            <a:ext cx="118872" cy="118872"/>
          </a:xfrm>
          <a:prstGeom prst="ellipse">
            <a:avLst/>
          </a:prstGeom>
          <a:solidFill>
            <a:schemeClr val="accent1"/>
          </a:solidFill>
          <a:ln w="5080">
            <a:solidFill>
              <a:srgbClr val="1F2326"/>
            </a:solidFill>
            <a:prstDash val="solid"/>
          </a:ln>
        </p:spPr>
      </p:sp>
      <p:sp>
        <p:nvSpPr>
          <p:cNvPr id="91" name="shape-232"/>
          <p:cNvSpPr/>
          <p:nvPr/>
        </p:nvSpPr>
        <p:spPr>
          <a:xfrm>
            <a:off x="5568304" y="4646066"/>
            <a:ext cx="71323" cy="71323"/>
          </a:xfrm>
          <a:prstGeom prst="ellipse">
            <a:avLst/>
          </a:prstGeom>
          <a:solidFill>
            <a:srgbClr val="FFFFFF"/>
          </a:solidFill>
          <a:ln/>
        </p:spPr>
      </p:sp>
      <p:sp>
        <p:nvSpPr>
          <p:cNvPr id="92" name="shape-233"/>
          <p:cNvSpPr/>
          <p:nvPr/>
        </p:nvSpPr>
        <p:spPr>
          <a:xfrm>
            <a:off x="5584946" y="4662708"/>
            <a:ext cx="38039" cy="38039"/>
          </a:xfrm>
          <a:prstGeom prst="ellipse">
            <a:avLst/>
          </a:prstGeom>
          <a:solidFill>
            <a:schemeClr val="accent1"/>
          </a:solidFill>
          <a:ln/>
        </p:spPr>
      </p:sp>
      <p:sp>
        <p:nvSpPr>
          <p:cNvPr id="93" name="shape-234"/>
          <p:cNvSpPr/>
          <p:nvPr/>
        </p:nvSpPr>
        <p:spPr>
          <a:xfrm>
            <a:off x="5831913" y="4622292"/>
            <a:ext cx="118872" cy="118872"/>
          </a:xfrm>
          <a:prstGeom prst="ellipse">
            <a:avLst/>
          </a:prstGeom>
          <a:solidFill>
            <a:schemeClr val="accent1"/>
          </a:solidFill>
          <a:ln w="5080">
            <a:solidFill>
              <a:srgbClr val="1F2326"/>
            </a:solidFill>
            <a:prstDash val="solid"/>
          </a:ln>
        </p:spPr>
      </p:sp>
      <p:sp>
        <p:nvSpPr>
          <p:cNvPr id="94" name="shape-235"/>
          <p:cNvSpPr/>
          <p:nvPr/>
        </p:nvSpPr>
        <p:spPr>
          <a:xfrm>
            <a:off x="5855687" y="4646066"/>
            <a:ext cx="71323" cy="71323"/>
          </a:xfrm>
          <a:prstGeom prst="ellipse">
            <a:avLst/>
          </a:prstGeom>
          <a:solidFill>
            <a:srgbClr val="FFFFFF"/>
          </a:solidFill>
          <a:ln/>
        </p:spPr>
      </p:sp>
      <p:sp>
        <p:nvSpPr>
          <p:cNvPr id="95" name="shape-236"/>
          <p:cNvSpPr/>
          <p:nvPr/>
        </p:nvSpPr>
        <p:spPr>
          <a:xfrm>
            <a:off x="5872329" y="4662708"/>
            <a:ext cx="38039" cy="38039"/>
          </a:xfrm>
          <a:prstGeom prst="ellipse">
            <a:avLst/>
          </a:prstGeom>
          <a:solidFill>
            <a:schemeClr val="accent1"/>
          </a:solidFill>
          <a:ln/>
        </p:spPr>
      </p:sp>
      <p:sp>
        <p:nvSpPr>
          <p:cNvPr id="96" name="shape-237"/>
          <p:cNvSpPr/>
          <p:nvPr/>
        </p:nvSpPr>
        <p:spPr>
          <a:xfrm>
            <a:off x="6119295" y="4622292"/>
            <a:ext cx="118872" cy="118872"/>
          </a:xfrm>
          <a:prstGeom prst="ellipse">
            <a:avLst/>
          </a:prstGeom>
          <a:solidFill>
            <a:schemeClr val="accent1"/>
          </a:solidFill>
          <a:ln w="5080">
            <a:solidFill>
              <a:srgbClr val="1F2326"/>
            </a:solidFill>
            <a:prstDash val="solid"/>
          </a:ln>
        </p:spPr>
      </p:sp>
      <p:sp>
        <p:nvSpPr>
          <p:cNvPr id="97" name="shape-238"/>
          <p:cNvSpPr/>
          <p:nvPr/>
        </p:nvSpPr>
        <p:spPr>
          <a:xfrm>
            <a:off x="6143070" y="4646066"/>
            <a:ext cx="71323" cy="71323"/>
          </a:xfrm>
          <a:prstGeom prst="ellipse">
            <a:avLst/>
          </a:prstGeom>
          <a:solidFill>
            <a:srgbClr val="FFFFFF"/>
          </a:solidFill>
          <a:ln/>
        </p:spPr>
      </p:sp>
      <p:sp>
        <p:nvSpPr>
          <p:cNvPr id="98" name="shape-239"/>
          <p:cNvSpPr/>
          <p:nvPr/>
        </p:nvSpPr>
        <p:spPr>
          <a:xfrm>
            <a:off x="6159712" y="4662708"/>
            <a:ext cx="38039" cy="38039"/>
          </a:xfrm>
          <a:prstGeom prst="ellipse">
            <a:avLst/>
          </a:prstGeom>
          <a:solidFill>
            <a:schemeClr val="accent1"/>
          </a:solidFill>
          <a:ln/>
        </p:spPr>
      </p:sp>
      <p:sp>
        <p:nvSpPr>
          <p:cNvPr id="99" name="shape-240"/>
          <p:cNvSpPr/>
          <p:nvPr/>
        </p:nvSpPr>
        <p:spPr>
          <a:xfrm>
            <a:off x="6406678" y="4622292"/>
            <a:ext cx="118872" cy="118872"/>
          </a:xfrm>
          <a:prstGeom prst="ellipse">
            <a:avLst/>
          </a:prstGeom>
          <a:solidFill>
            <a:schemeClr val="accent1"/>
          </a:solidFill>
          <a:ln w="5080">
            <a:solidFill>
              <a:srgbClr val="1F2326"/>
            </a:solidFill>
            <a:prstDash val="solid"/>
          </a:ln>
        </p:spPr>
      </p:sp>
      <p:sp>
        <p:nvSpPr>
          <p:cNvPr id="100" name="shape-241"/>
          <p:cNvSpPr/>
          <p:nvPr/>
        </p:nvSpPr>
        <p:spPr>
          <a:xfrm>
            <a:off x="6430453" y="4646066"/>
            <a:ext cx="71323" cy="71323"/>
          </a:xfrm>
          <a:prstGeom prst="ellipse">
            <a:avLst/>
          </a:prstGeom>
          <a:solidFill>
            <a:srgbClr val="FFFFFF"/>
          </a:solidFill>
          <a:ln/>
        </p:spPr>
      </p:sp>
      <p:sp>
        <p:nvSpPr>
          <p:cNvPr id="101" name="shape-242"/>
          <p:cNvSpPr/>
          <p:nvPr/>
        </p:nvSpPr>
        <p:spPr>
          <a:xfrm>
            <a:off x="6447095" y="4662708"/>
            <a:ext cx="38039" cy="38039"/>
          </a:xfrm>
          <a:prstGeom prst="ellipse">
            <a:avLst/>
          </a:prstGeom>
          <a:solidFill>
            <a:schemeClr val="accent1"/>
          </a:solidFill>
          <a:ln/>
        </p:spPr>
      </p:sp>
      <p:sp>
        <p:nvSpPr>
          <p:cNvPr id="102" name="shape-243"/>
          <p:cNvSpPr/>
          <p:nvPr/>
        </p:nvSpPr>
        <p:spPr>
          <a:xfrm>
            <a:off x="6694061" y="4622292"/>
            <a:ext cx="118872" cy="118872"/>
          </a:xfrm>
          <a:prstGeom prst="ellipse">
            <a:avLst/>
          </a:prstGeom>
          <a:solidFill>
            <a:schemeClr val="accent1"/>
          </a:solidFill>
          <a:ln w="5080">
            <a:solidFill>
              <a:srgbClr val="1F2326"/>
            </a:solidFill>
            <a:prstDash val="solid"/>
          </a:ln>
        </p:spPr>
      </p:sp>
      <p:sp>
        <p:nvSpPr>
          <p:cNvPr id="103" name="shape-244"/>
          <p:cNvSpPr/>
          <p:nvPr/>
        </p:nvSpPr>
        <p:spPr>
          <a:xfrm>
            <a:off x="6717836" y="4646066"/>
            <a:ext cx="71323" cy="71323"/>
          </a:xfrm>
          <a:prstGeom prst="ellipse">
            <a:avLst/>
          </a:prstGeom>
          <a:solidFill>
            <a:srgbClr val="FFFFFF"/>
          </a:solidFill>
          <a:ln/>
        </p:spPr>
      </p:sp>
      <p:sp>
        <p:nvSpPr>
          <p:cNvPr id="104" name="shape-245"/>
          <p:cNvSpPr/>
          <p:nvPr/>
        </p:nvSpPr>
        <p:spPr>
          <a:xfrm>
            <a:off x="6734478" y="4662708"/>
            <a:ext cx="38039" cy="38039"/>
          </a:xfrm>
          <a:prstGeom prst="ellipse">
            <a:avLst/>
          </a:prstGeom>
          <a:solidFill>
            <a:schemeClr val="accent1"/>
          </a:solidFill>
          <a:ln/>
        </p:spPr>
      </p:sp>
      <p:sp>
        <p:nvSpPr>
          <p:cNvPr id="105" name="shape-246"/>
          <p:cNvSpPr/>
          <p:nvPr/>
        </p:nvSpPr>
        <p:spPr>
          <a:xfrm>
            <a:off x="6981444" y="4622292"/>
            <a:ext cx="118872" cy="118872"/>
          </a:xfrm>
          <a:prstGeom prst="ellipse">
            <a:avLst/>
          </a:prstGeom>
          <a:solidFill>
            <a:schemeClr val="accent1"/>
          </a:solidFill>
          <a:ln w="5080">
            <a:solidFill>
              <a:srgbClr val="1F2326"/>
            </a:solidFill>
            <a:prstDash val="solid"/>
          </a:ln>
        </p:spPr>
      </p:sp>
      <p:sp>
        <p:nvSpPr>
          <p:cNvPr id="106" name="shape-247"/>
          <p:cNvSpPr/>
          <p:nvPr/>
        </p:nvSpPr>
        <p:spPr>
          <a:xfrm>
            <a:off x="7005218" y="4646066"/>
            <a:ext cx="71323" cy="71323"/>
          </a:xfrm>
          <a:prstGeom prst="ellipse">
            <a:avLst/>
          </a:prstGeom>
          <a:solidFill>
            <a:srgbClr val="FFFFFF"/>
          </a:solidFill>
          <a:ln/>
        </p:spPr>
      </p:sp>
      <p:sp>
        <p:nvSpPr>
          <p:cNvPr id="107" name="shape-248"/>
          <p:cNvSpPr/>
          <p:nvPr/>
        </p:nvSpPr>
        <p:spPr>
          <a:xfrm>
            <a:off x="7021860" y="4662708"/>
            <a:ext cx="38039" cy="38039"/>
          </a:xfrm>
          <a:prstGeom prst="ellipse">
            <a:avLst/>
          </a:prstGeom>
          <a:solidFill>
            <a:schemeClr val="accent1"/>
          </a:solidFill>
          <a:ln/>
        </p:spPr>
      </p:sp>
      <p:sp>
        <p:nvSpPr>
          <p:cNvPr id="108" name="shape-249"/>
          <p:cNvSpPr/>
          <p:nvPr/>
        </p:nvSpPr>
        <p:spPr>
          <a:xfrm>
            <a:off x="914400" y="3154680"/>
            <a:ext cx="0" cy="1645920"/>
          </a:xfrm>
          <a:prstGeom prst="line">
            <a:avLst/>
          </a:prstGeom>
          <a:noFill/>
          <a:ln w="19050">
            <a:solidFill>
              <a:schemeClr val="accent1"/>
            </a:solidFill>
            <a:prstDash val="dash"/>
          </a:ln>
        </p:spPr>
      </p:sp>
      <p:sp>
        <p:nvSpPr>
          <p:cNvPr id="109" name="text-250"/>
          <p:cNvSpPr txBox="1"/>
          <p:nvPr/>
        </p:nvSpPr>
        <p:spPr>
          <a:xfrm>
            <a:off x="566928" y="4864608"/>
            <a:ext cx="822960" cy="201168"/>
          </a:xfrm>
          <a:prstGeom prst="rect">
            <a:avLst/>
          </a:prstGeom>
          <a:noFill/>
          <a:ln/>
        </p:spPr>
        <p:txBody>
          <a:bodyPr wrap="square" lIns="0" tIns="0" rIns="0" bIns="0" rtlCol="0" anchor="t"/>
          <a:lstStyle/>
          <a:p>
            <a:pPr algn="ctr" indent="0" marL="0">
              <a:buNone/>
            </a:pPr>
            <a:r>
              <a:rPr lang="en-US" sz="800" b="1" dirty="0">
                <a:solidFill>
                  <a:schemeClr val="accent1"/>
                </a:solidFill>
                <a:latin typeface="Calibri" pitchFamily="34" charset="0"/>
                <a:ea typeface="Calibri" pitchFamily="34" charset="-122"/>
                <a:cs typeface="Calibri" pitchFamily="34" charset="-120"/>
              </a:rPr>
              <a:t>TIE-IN</a:t>
            </a:r>
            <a:endParaRPr lang="en-US" sz="800" dirty="0"/>
          </a:p>
        </p:txBody>
      </p:sp>
      <p:sp>
        <p:nvSpPr>
          <p:cNvPr id="110" name="shape-251"/>
          <p:cNvSpPr/>
          <p:nvPr/>
        </p:nvSpPr>
        <p:spPr>
          <a:xfrm>
            <a:off x="7205472" y="3310128"/>
            <a:ext cx="128016" cy="259690"/>
          </a:xfrm>
          <a:prstGeom prst="rect">
            <a:avLst/>
          </a:prstGeom>
          <a:solidFill>
            <a:schemeClr val="accent1"/>
          </a:solidFill>
          <a:ln w="7620">
            <a:solidFill>
              <a:srgbClr val="1F2326"/>
            </a:solidFill>
            <a:prstDash val="solid"/>
          </a:ln>
        </p:spPr>
      </p:sp>
      <p:sp>
        <p:nvSpPr>
          <p:cNvPr id="111" name="shape-252"/>
          <p:cNvSpPr/>
          <p:nvPr/>
        </p:nvSpPr>
        <p:spPr>
          <a:xfrm>
            <a:off x="7205472" y="3569818"/>
            <a:ext cx="128016" cy="259690"/>
          </a:xfrm>
          <a:prstGeom prst="rect">
            <a:avLst/>
          </a:prstGeom>
          <a:solidFill>
            <a:srgbClr val="FFFFFF"/>
          </a:solidFill>
          <a:ln w="7620">
            <a:solidFill>
              <a:srgbClr val="1F2326"/>
            </a:solidFill>
            <a:prstDash val="solid"/>
          </a:ln>
        </p:spPr>
      </p:sp>
      <p:sp>
        <p:nvSpPr>
          <p:cNvPr id="112" name="shape-253"/>
          <p:cNvSpPr/>
          <p:nvPr/>
        </p:nvSpPr>
        <p:spPr>
          <a:xfrm>
            <a:off x="7205472" y="3829507"/>
            <a:ext cx="128016" cy="259690"/>
          </a:xfrm>
          <a:prstGeom prst="rect">
            <a:avLst/>
          </a:prstGeom>
          <a:solidFill>
            <a:schemeClr val="accent1"/>
          </a:solidFill>
          <a:ln w="7620">
            <a:solidFill>
              <a:srgbClr val="1F2326"/>
            </a:solidFill>
            <a:prstDash val="solid"/>
          </a:ln>
        </p:spPr>
      </p:sp>
      <p:sp>
        <p:nvSpPr>
          <p:cNvPr id="113" name="shape-254"/>
          <p:cNvSpPr/>
          <p:nvPr/>
        </p:nvSpPr>
        <p:spPr>
          <a:xfrm>
            <a:off x="7205472" y="4089197"/>
            <a:ext cx="128016" cy="259690"/>
          </a:xfrm>
          <a:prstGeom prst="rect">
            <a:avLst/>
          </a:prstGeom>
          <a:solidFill>
            <a:srgbClr val="FFFFFF"/>
          </a:solidFill>
          <a:ln w="7620">
            <a:solidFill>
              <a:srgbClr val="1F2326"/>
            </a:solidFill>
            <a:prstDash val="solid"/>
          </a:ln>
        </p:spPr>
      </p:sp>
      <p:sp>
        <p:nvSpPr>
          <p:cNvPr id="114" name="shape-255"/>
          <p:cNvSpPr/>
          <p:nvPr/>
        </p:nvSpPr>
        <p:spPr>
          <a:xfrm>
            <a:off x="7205472" y="4348886"/>
            <a:ext cx="128016" cy="259690"/>
          </a:xfrm>
          <a:prstGeom prst="rect">
            <a:avLst/>
          </a:prstGeom>
          <a:solidFill>
            <a:schemeClr val="accent1"/>
          </a:solidFill>
          <a:ln w="7620">
            <a:solidFill>
              <a:srgbClr val="1F2326"/>
            </a:solidFill>
            <a:prstDash val="solid"/>
          </a:ln>
        </p:spPr>
      </p:sp>
      <p:sp>
        <p:nvSpPr>
          <p:cNvPr id="115" name="shape-256"/>
          <p:cNvSpPr/>
          <p:nvPr/>
        </p:nvSpPr>
        <p:spPr>
          <a:xfrm>
            <a:off x="914400" y="4864608"/>
            <a:ext cx="0" cy="146304"/>
          </a:xfrm>
          <a:prstGeom prst="line">
            <a:avLst/>
          </a:prstGeom>
          <a:noFill/>
          <a:ln w="9525">
            <a:solidFill>
              <a:srgbClr val="1F2326"/>
            </a:solidFill>
            <a:prstDash val="solid"/>
          </a:ln>
        </p:spPr>
      </p:sp>
      <p:sp>
        <p:nvSpPr>
          <p:cNvPr id="116" name="text-257"/>
          <p:cNvSpPr txBox="1"/>
          <p:nvPr/>
        </p:nvSpPr>
        <p:spPr>
          <a:xfrm>
            <a:off x="594360" y="5029200"/>
            <a:ext cx="640080" cy="182880"/>
          </a:xfrm>
          <a:prstGeom prst="rect">
            <a:avLst/>
          </a:prstGeom>
          <a:noFill/>
          <a:ln/>
        </p:spPr>
        <p:txBody>
          <a:bodyPr wrap="square" lIns="0" tIns="0" rIns="0" bIns="0" rtlCol="0" anchor="t"/>
          <a:lstStyle/>
          <a:p>
            <a:pPr algn="ctr" indent="0" marL="0">
              <a:buNone/>
            </a:pPr>
            <a:r>
              <a:rPr lang="en-US" sz="750" dirty="0">
                <a:solidFill>
                  <a:srgbClr val="5B6169"/>
                </a:solidFill>
                <a:latin typeface="Calibri" pitchFamily="34" charset="0"/>
                <a:ea typeface="Calibri" pitchFamily="34" charset="-122"/>
                <a:cs typeface="Calibri" pitchFamily="34" charset="-120"/>
              </a:rPr>
              <a:t>0+000</a:t>
            </a:r>
            <a:endParaRPr lang="en-US" sz="750" dirty="0"/>
          </a:p>
        </p:txBody>
      </p:sp>
      <p:sp>
        <p:nvSpPr>
          <p:cNvPr id="117" name="shape-258"/>
          <p:cNvSpPr/>
          <p:nvPr/>
        </p:nvSpPr>
        <p:spPr>
          <a:xfrm>
            <a:off x="2167128" y="4864608"/>
            <a:ext cx="0" cy="146304"/>
          </a:xfrm>
          <a:prstGeom prst="line">
            <a:avLst/>
          </a:prstGeom>
          <a:noFill/>
          <a:ln w="9525">
            <a:solidFill>
              <a:srgbClr val="1F2326"/>
            </a:solidFill>
            <a:prstDash val="solid"/>
          </a:ln>
        </p:spPr>
      </p:sp>
      <p:sp>
        <p:nvSpPr>
          <p:cNvPr id="118" name="text-259"/>
          <p:cNvSpPr txBox="1"/>
          <p:nvPr/>
        </p:nvSpPr>
        <p:spPr>
          <a:xfrm>
            <a:off x="1847088" y="5029200"/>
            <a:ext cx="640080" cy="182880"/>
          </a:xfrm>
          <a:prstGeom prst="rect">
            <a:avLst/>
          </a:prstGeom>
          <a:noFill/>
          <a:ln/>
        </p:spPr>
        <p:txBody>
          <a:bodyPr wrap="square" lIns="0" tIns="0" rIns="0" bIns="0" rtlCol="0" anchor="t"/>
          <a:lstStyle/>
          <a:p>
            <a:pPr algn="ctr" indent="0" marL="0">
              <a:buNone/>
            </a:pPr>
            <a:r>
              <a:rPr lang="en-US" sz="750" dirty="0">
                <a:solidFill>
                  <a:srgbClr val="5B6169"/>
                </a:solidFill>
                <a:latin typeface="Calibri" pitchFamily="34" charset="0"/>
                <a:ea typeface="Calibri" pitchFamily="34" charset="-122"/>
                <a:cs typeface="Calibri" pitchFamily="34" charset="-120"/>
              </a:rPr>
              <a:t>0+020</a:t>
            </a:r>
            <a:endParaRPr lang="en-US" sz="750" dirty="0"/>
          </a:p>
        </p:txBody>
      </p:sp>
      <p:sp>
        <p:nvSpPr>
          <p:cNvPr id="119" name="shape-260"/>
          <p:cNvSpPr/>
          <p:nvPr/>
        </p:nvSpPr>
        <p:spPr>
          <a:xfrm>
            <a:off x="3419856" y="4864608"/>
            <a:ext cx="0" cy="146304"/>
          </a:xfrm>
          <a:prstGeom prst="line">
            <a:avLst/>
          </a:prstGeom>
          <a:noFill/>
          <a:ln w="9525">
            <a:solidFill>
              <a:srgbClr val="1F2326"/>
            </a:solidFill>
            <a:prstDash val="solid"/>
          </a:ln>
        </p:spPr>
      </p:sp>
      <p:sp>
        <p:nvSpPr>
          <p:cNvPr id="120" name="text-261"/>
          <p:cNvSpPr txBox="1"/>
          <p:nvPr/>
        </p:nvSpPr>
        <p:spPr>
          <a:xfrm>
            <a:off x="3099816" y="5029200"/>
            <a:ext cx="640080" cy="182880"/>
          </a:xfrm>
          <a:prstGeom prst="rect">
            <a:avLst/>
          </a:prstGeom>
          <a:noFill/>
          <a:ln/>
        </p:spPr>
        <p:txBody>
          <a:bodyPr wrap="square" lIns="0" tIns="0" rIns="0" bIns="0" rtlCol="0" anchor="t"/>
          <a:lstStyle/>
          <a:p>
            <a:pPr algn="ctr" indent="0" marL="0">
              <a:buNone/>
            </a:pPr>
            <a:r>
              <a:rPr lang="en-US" sz="750" dirty="0">
                <a:solidFill>
                  <a:srgbClr val="5B6169"/>
                </a:solidFill>
                <a:latin typeface="Calibri" pitchFamily="34" charset="0"/>
                <a:ea typeface="Calibri" pitchFamily="34" charset="-122"/>
                <a:cs typeface="Calibri" pitchFamily="34" charset="-120"/>
              </a:rPr>
              <a:t>0+040</a:t>
            </a:r>
            <a:endParaRPr lang="en-US" sz="750" dirty="0"/>
          </a:p>
        </p:txBody>
      </p:sp>
      <p:sp>
        <p:nvSpPr>
          <p:cNvPr id="121" name="shape-262"/>
          <p:cNvSpPr/>
          <p:nvPr/>
        </p:nvSpPr>
        <p:spPr>
          <a:xfrm>
            <a:off x="4672584" y="4864608"/>
            <a:ext cx="0" cy="146304"/>
          </a:xfrm>
          <a:prstGeom prst="line">
            <a:avLst/>
          </a:prstGeom>
          <a:noFill/>
          <a:ln w="9525">
            <a:solidFill>
              <a:srgbClr val="1F2326"/>
            </a:solidFill>
            <a:prstDash val="solid"/>
          </a:ln>
        </p:spPr>
      </p:sp>
      <p:sp>
        <p:nvSpPr>
          <p:cNvPr id="122" name="text-263"/>
          <p:cNvSpPr txBox="1"/>
          <p:nvPr/>
        </p:nvSpPr>
        <p:spPr>
          <a:xfrm>
            <a:off x="4352544" y="5029200"/>
            <a:ext cx="640080" cy="182880"/>
          </a:xfrm>
          <a:prstGeom prst="rect">
            <a:avLst/>
          </a:prstGeom>
          <a:noFill/>
          <a:ln/>
        </p:spPr>
        <p:txBody>
          <a:bodyPr wrap="square" lIns="0" tIns="0" rIns="0" bIns="0" rtlCol="0" anchor="t"/>
          <a:lstStyle/>
          <a:p>
            <a:pPr algn="ctr" indent="0" marL="0">
              <a:buNone/>
            </a:pPr>
            <a:r>
              <a:rPr lang="en-US" sz="750" dirty="0">
                <a:solidFill>
                  <a:srgbClr val="5B6169"/>
                </a:solidFill>
                <a:latin typeface="Calibri" pitchFamily="34" charset="0"/>
                <a:ea typeface="Calibri" pitchFamily="34" charset="-122"/>
                <a:cs typeface="Calibri" pitchFamily="34" charset="-120"/>
              </a:rPr>
              <a:t>0+060</a:t>
            </a:r>
            <a:endParaRPr lang="en-US" sz="750" dirty="0"/>
          </a:p>
        </p:txBody>
      </p:sp>
      <p:sp>
        <p:nvSpPr>
          <p:cNvPr id="123" name="shape-264"/>
          <p:cNvSpPr/>
          <p:nvPr/>
        </p:nvSpPr>
        <p:spPr>
          <a:xfrm>
            <a:off x="5925312" y="4864608"/>
            <a:ext cx="0" cy="146304"/>
          </a:xfrm>
          <a:prstGeom prst="line">
            <a:avLst/>
          </a:prstGeom>
          <a:noFill/>
          <a:ln w="9525">
            <a:solidFill>
              <a:srgbClr val="1F2326"/>
            </a:solidFill>
            <a:prstDash val="solid"/>
          </a:ln>
        </p:spPr>
      </p:sp>
      <p:sp>
        <p:nvSpPr>
          <p:cNvPr id="124" name="text-265"/>
          <p:cNvSpPr txBox="1"/>
          <p:nvPr/>
        </p:nvSpPr>
        <p:spPr>
          <a:xfrm>
            <a:off x="5605272" y="5029200"/>
            <a:ext cx="640080" cy="182880"/>
          </a:xfrm>
          <a:prstGeom prst="rect">
            <a:avLst/>
          </a:prstGeom>
          <a:noFill/>
          <a:ln/>
        </p:spPr>
        <p:txBody>
          <a:bodyPr wrap="square" lIns="0" tIns="0" rIns="0" bIns="0" rtlCol="0" anchor="t"/>
          <a:lstStyle/>
          <a:p>
            <a:pPr algn="ctr" indent="0" marL="0">
              <a:buNone/>
            </a:pPr>
            <a:r>
              <a:rPr lang="en-US" sz="750" dirty="0">
                <a:solidFill>
                  <a:srgbClr val="5B6169"/>
                </a:solidFill>
                <a:latin typeface="Calibri" pitchFamily="34" charset="0"/>
                <a:ea typeface="Calibri" pitchFamily="34" charset="-122"/>
                <a:cs typeface="Calibri" pitchFamily="34" charset="-120"/>
              </a:rPr>
              <a:t>0+080</a:t>
            </a:r>
            <a:endParaRPr lang="en-US" sz="750" dirty="0"/>
          </a:p>
        </p:txBody>
      </p:sp>
      <p:sp>
        <p:nvSpPr>
          <p:cNvPr id="125" name="shape-266"/>
          <p:cNvSpPr/>
          <p:nvPr/>
        </p:nvSpPr>
        <p:spPr>
          <a:xfrm>
            <a:off x="7178040" y="4864608"/>
            <a:ext cx="0" cy="146304"/>
          </a:xfrm>
          <a:prstGeom prst="line">
            <a:avLst/>
          </a:prstGeom>
          <a:noFill/>
          <a:ln w="9525">
            <a:solidFill>
              <a:srgbClr val="1F2326"/>
            </a:solidFill>
            <a:prstDash val="solid"/>
          </a:ln>
        </p:spPr>
      </p:sp>
      <p:sp>
        <p:nvSpPr>
          <p:cNvPr id="126" name="text-267"/>
          <p:cNvSpPr txBox="1"/>
          <p:nvPr/>
        </p:nvSpPr>
        <p:spPr>
          <a:xfrm>
            <a:off x="6858000" y="5029200"/>
            <a:ext cx="640080" cy="182880"/>
          </a:xfrm>
          <a:prstGeom prst="rect">
            <a:avLst/>
          </a:prstGeom>
          <a:noFill/>
          <a:ln/>
        </p:spPr>
        <p:txBody>
          <a:bodyPr wrap="square" lIns="0" tIns="0" rIns="0" bIns="0" rtlCol="0" anchor="t"/>
          <a:lstStyle/>
          <a:p>
            <a:pPr algn="ctr" indent="0" marL="0">
              <a:buNone/>
            </a:pPr>
            <a:r>
              <a:rPr lang="en-US" sz="750" dirty="0">
                <a:solidFill>
                  <a:srgbClr val="5B6169"/>
                </a:solidFill>
                <a:latin typeface="Calibri" pitchFamily="34" charset="0"/>
                <a:ea typeface="Calibri" pitchFamily="34" charset="-122"/>
                <a:cs typeface="Calibri" pitchFamily="34" charset="-120"/>
              </a:rPr>
              <a:t>0+100</a:t>
            </a:r>
            <a:endParaRPr lang="en-US" sz="750" dirty="0"/>
          </a:p>
        </p:txBody>
      </p:sp>
      <p:sp>
        <p:nvSpPr>
          <p:cNvPr id="127" name="shape-268"/>
          <p:cNvSpPr/>
          <p:nvPr/>
        </p:nvSpPr>
        <p:spPr>
          <a:xfrm>
            <a:off x="1325880" y="2331720"/>
            <a:ext cx="502920" cy="502920"/>
          </a:xfrm>
          <a:prstGeom prst="ellipse">
            <a:avLst/>
          </a:prstGeom>
          <a:solidFill>
            <a:schemeClr val="accent1"/>
          </a:solidFill>
          <a:ln w="6350">
            <a:solidFill>
              <a:srgbClr val="1F2326"/>
            </a:solidFill>
            <a:prstDash val="solid"/>
          </a:ln>
        </p:spPr>
      </p:sp>
      <p:sp>
        <p:nvSpPr>
          <p:cNvPr id="128" name="shape-269"/>
          <p:cNvSpPr/>
          <p:nvPr/>
        </p:nvSpPr>
        <p:spPr>
          <a:xfrm>
            <a:off x="1401318" y="2407158"/>
            <a:ext cx="352044" cy="352044"/>
          </a:xfrm>
          <a:prstGeom prst="ellipse">
            <a:avLst/>
          </a:prstGeom>
          <a:solidFill>
            <a:srgbClr val="FFFFFF"/>
          </a:solidFill>
          <a:ln/>
        </p:spPr>
      </p:sp>
      <p:sp>
        <p:nvSpPr>
          <p:cNvPr id="129" name="text-270"/>
          <p:cNvSpPr txBox="1"/>
          <p:nvPr/>
        </p:nvSpPr>
        <p:spPr>
          <a:xfrm>
            <a:off x="1325880" y="2331720"/>
            <a:ext cx="502920" cy="502920"/>
          </a:xfrm>
          <a:prstGeom prst="rect">
            <a:avLst/>
          </a:prstGeom>
          <a:noFill/>
          <a:ln/>
        </p:spPr>
        <p:txBody>
          <a:bodyPr wrap="square" lIns="0" tIns="0" rIns="0" bIns="0" rtlCol="0" anchor="ctr"/>
          <a:lstStyle/>
          <a:p>
            <a:pPr algn="ctr" indent="0" marL="0">
              <a:buNone/>
            </a:pPr>
            <a:r>
              <a:rPr lang="en-US" sz="1300" b="1" dirty="0">
                <a:solidFill>
                  <a:srgbClr val="1F2326"/>
                </a:solidFill>
                <a:latin typeface="Arial" pitchFamily="34" charset="0"/>
                <a:ea typeface="Arial" pitchFamily="34" charset="-122"/>
                <a:cs typeface="Arial" pitchFamily="34" charset="-120"/>
              </a:rPr>
              <a:t>30</a:t>
            </a:r>
            <a:endParaRPr lang="en-US" sz="1300" dirty="0"/>
          </a:p>
        </p:txBody>
      </p:sp>
      <p:sp>
        <p:nvSpPr>
          <p:cNvPr id="130" name="shape-271"/>
          <p:cNvSpPr/>
          <p:nvPr/>
        </p:nvSpPr>
        <p:spPr>
          <a:xfrm>
            <a:off x="5806440" y="2331720"/>
            <a:ext cx="457200" cy="457200"/>
          </a:xfrm>
          <a:prstGeom prst="octagon">
            <a:avLst/>
          </a:prstGeom>
          <a:solidFill>
            <a:schemeClr val="accent1"/>
          </a:solidFill>
          <a:ln w="19050">
            <a:solidFill>
              <a:srgbClr val="FFFFFF"/>
            </a:solidFill>
            <a:prstDash val="solid"/>
          </a:ln>
        </p:spPr>
      </p:sp>
      <p:sp>
        <p:nvSpPr>
          <p:cNvPr id="131" name="text-272"/>
          <p:cNvSpPr txBox="1"/>
          <p:nvPr/>
        </p:nvSpPr>
        <p:spPr>
          <a:xfrm>
            <a:off x="5806440" y="2331720"/>
            <a:ext cx="457200" cy="45720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STOP</a:t>
            </a:r>
            <a:endParaRPr lang="en-US" sz="800" dirty="0"/>
          </a:p>
        </p:txBody>
      </p:sp>
      <p:sp>
        <p:nvSpPr>
          <p:cNvPr id="132" name="shape-273"/>
          <p:cNvSpPr/>
          <p:nvPr/>
        </p:nvSpPr>
        <p:spPr>
          <a:xfrm>
            <a:off x="2148840" y="2331720"/>
            <a:ext cx="548640" cy="482803"/>
          </a:xfrm>
          <a:prstGeom prst="triangle">
            <a:avLst/>
          </a:prstGeom>
          <a:solidFill>
            <a:schemeClr val="accent1"/>
          </a:solidFill>
          <a:ln w="6350">
            <a:solidFill>
              <a:srgbClr val="1F2326"/>
            </a:solidFill>
            <a:prstDash val="solid"/>
          </a:ln>
        </p:spPr>
      </p:sp>
      <p:sp>
        <p:nvSpPr>
          <p:cNvPr id="133" name="shape-274"/>
          <p:cNvSpPr/>
          <p:nvPr/>
        </p:nvSpPr>
        <p:spPr>
          <a:xfrm>
            <a:off x="2242109" y="2462077"/>
            <a:ext cx="362102" cy="299338"/>
          </a:xfrm>
          <a:prstGeom prst="triangle">
            <a:avLst/>
          </a:prstGeom>
          <a:solidFill>
            <a:schemeClr val="accent2"/>
          </a:solidFill>
          <a:ln/>
        </p:spPr>
      </p:sp>
      <p:sp>
        <p:nvSpPr>
          <p:cNvPr id="134" name="text-275"/>
          <p:cNvSpPr txBox="1"/>
          <p:nvPr/>
        </p:nvSpPr>
        <p:spPr>
          <a:xfrm>
            <a:off x="2148840" y="2534497"/>
            <a:ext cx="548640" cy="241402"/>
          </a:xfrm>
          <a:prstGeom prst="rect">
            <a:avLst/>
          </a:prstGeom>
          <a:noFill/>
          <a:ln/>
        </p:spPr>
        <p:txBody>
          <a:bodyPr wrap="square" lIns="0" tIns="0" rIns="0" bIns="0" rtlCol="0" anchor="ctr"/>
          <a:lstStyle/>
          <a:p>
            <a:pPr algn="ctr" indent="0" marL="0">
              <a:buNone/>
            </a:pPr>
            <a:r>
              <a:rPr lang="en-US" sz="1300" b="1" dirty="0">
                <a:solidFill>
                  <a:srgbClr val="1F2326"/>
                </a:solidFill>
                <a:latin typeface="Arial" pitchFamily="34" charset="0"/>
                <a:ea typeface="Arial" pitchFamily="34" charset="-122"/>
                <a:cs typeface="Arial" pitchFamily="34" charset="-120"/>
              </a:rPr>
              <a:t>!</a:t>
            </a:r>
            <a:endParaRPr lang="en-US" sz="1300" dirty="0"/>
          </a:p>
        </p:txBody>
      </p:sp>
      <p:sp>
        <p:nvSpPr>
          <p:cNvPr id="135" name="text-276"/>
          <p:cNvSpPr txBox="1"/>
          <p:nvPr/>
        </p:nvSpPr>
        <p:spPr>
          <a:xfrm>
            <a:off x="1188720" y="2852928"/>
            <a:ext cx="777240" cy="182880"/>
          </a:xfrm>
          <a:prstGeom prst="rect">
            <a:avLst/>
          </a:prstGeom>
          <a:noFill/>
          <a:ln/>
        </p:spPr>
        <p:txBody>
          <a:bodyPr wrap="square" lIns="0" tIns="0" rIns="0" bIns="0" rtlCol="0" anchor="t"/>
          <a:lstStyle/>
          <a:p>
            <a:pPr algn="ctr" indent="0" marL="0">
              <a:buNone/>
            </a:pPr>
            <a:r>
              <a:rPr lang="en-US" sz="700" b="1" dirty="0">
                <a:solidFill>
                  <a:schemeClr val="tx1"/>
                </a:solidFill>
                <a:latin typeface="Calibri" pitchFamily="34" charset="0"/>
                <a:ea typeface="Calibri" pitchFamily="34" charset="-122"/>
                <a:cs typeface="Calibri" pitchFamily="34" charset="-120"/>
              </a:rPr>
              <a:t>SG-01</a:t>
            </a:r>
            <a:endParaRPr lang="en-US" sz="700" dirty="0"/>
          </a:p>
        </p:txBody>
      </p:sp>
      <p:sp>
        <p:nvSpPr>
          <p:cNvPr id="136" name="text-277"/>
          <p:cNvSpPr txBox="1"/>
          <p:nvPr/>
        </p:nvSpPr>
        <p:spPr>
          <a:xfrm>
            <a:off x="3886200" y="2907792"/>
            <a:ext cx="502920" cy="182880"/>
          </a:xfrm>
          <a:prstGeom prst="rect">
            <a:avLst/>
          </a:prstGeom>
          <a:noFill/>
          <a:ln/>
        </p:spPr>
        <p:txBody>
          <a:bodyPr wrap="square" lIns="0" tIns="0" rIns="0" bIns="0" rtlCol="0" anchor="t"/>
          <a:lstStyle/>
          <a:p>
            <a:pPr indent="0" marL="0">
              <a:buNone/>
            </a:pPr>
            <a:r>
              <a:rPr lang="en-US" sz="800" b="1" dirty="0">
                <a:solidFill>
                  <a:schemeClr val="accent6"/>
                </a:solidFill>
                <a:latin typeface="Calibri" pitchFamily="34" charset="0"/>
                <a:ea typeface="Calibri" pitchFamily="34" charset="-122"/>
                <a:cs typeface="Calibri" pitchFamily="34" charset="-120"/>
              </a:rPr>
              <a:t>R=10</a:t>
            </a:r>
            <a:endParaRPr lang="en-US" sz="800" dirty="0"/>
          </a:p>
        </p:txBody>
      </p:sp>
      <p:sp>
        <p:nvSpPr>
          <p:cNvPr id="137" name="text-278"/>
          <p:cNvSpPr txBox="1"/>
          <p:nvPr/>
        </p:nvSpPr>
        <p:spPr>
          <a:xfrm>
            <a:off x="5623560" y="2907792"/>
            <a:ext cx="502920" cy="182880"/>
          </a:xfrm>
          <a:prstGeom prst="rect">
            <a:avLst/>
          </a:prstGeom>
          <a:noFill/>
          <a:ln/>
        </p:spPr>
        <p:txBody>
          <a:bodyPr wrap="square" lIns="0" tIns="0" rIns="0" bIns="0" rtlCol="0" anchor="t"/>
          <a:lstStyle/>
          <a:p>
            <a:pPr indent="0" marL="0">
              <a:buNone/>
            </a:pPr>
            <a:r>
              <a:rPr lang="en-US" sz="800" b="1" dirty="0">
                <a:solidFill>
                  <a:schemeClr val="accent6"/>
                </a:solidFill>
                <a:latin typeface="Calibri" pitchFamily="34" charset="0"/>
                <a:ea typeface="Calibri" pitchFamily="34" charset="-122"/>
                <a:cs typeface="Calibri" pitchFamily="34" charset="-120"/>
              </a:rPr>
              <a:t>R=10</a:t>
            </a:r>
            <a:endParaRPr lang="en-US" sz="800" dirty="0"/>
          </a:p>
        </p:txBody>
      </p:sp>
      <p:sp>
        <p:nvSpPr>
          <p:cNvPr id="138" name="text-279"/>
          <p:cNvSpPr txBox="1"/>
          <p:nvPr/>
        </p:nvSpPr>
        <p:spPr>
          <a:xfrm>
            <a:off x="4572000" y="1371600"/>
            <a:ext cx="868680" cy="201168"/>
          </a:xfrm>
          <a:prstGeom prst="rect">
            <a:avLst/>
          </a:prstGeom>
          <a:noFill/>
          <a:ln/>
        </p:spPr>
        <p:txBody>
          <a:bodyPr wrap="square" lIns="0" tIns="0" rIns="0" bIns="0" rtlCol="0" anchor="t"/>
          <a:lstStyle/>
          <a:p>
            <a:pPr algn="ctr" indent="0" marL="0">
              <a:buNone/>
            </a:pPr>
            <a:r>
              <a:rPr lang="en-US" sz="800" b="1" dirty="0">
                <a:solidFill>
                  <a:schemeClr val="tx1"/>
                </a:solidFill>
                <a:latin typeface="Calibri" pitchFamily="34" charset="0"/>
                <a:ea typeface="Calibri" pitchFamily="34" charset="-122"/>
                <a:cs typeface="Calibri" pitchFamily="34" charset="-120"/>
              </a:rPr>
              <a:t>ROAD-02</a:t>
            </a:r>
            <a:endParaRPr lang="en-US" sz="800" dirty="0"/>
          </a:p>
        </p:txBody>
      </p:sp>
      <p:sp>
        <p:nvSpPr>
          <p:cNvPr id="139" name="text-280"/>
          <p:cNvSpPr txBox="1"/>
          <p:nvPr/>
        </p:nvSpPr>
        <p:spPr>
          <a:xfrm>
            <a:off x="3108960" y="3657600"/>
            <a:ext cx="914400" cy="201168"/>
          </a:xfrm>
          <a:prstGeom prst="rect">
            <a:avLst/>
          </a:prstGeom>
          <a:noFill/>
          <a:ln/>
        </p:spPr>
        <p:txBody>
          <a:bodyPr wrap="square" lIns="0" tIns="0" rIns="0" bIns="0" rtlCol="0" anchor="t"/>
          <a:lstStyle/>
          <a:p>
            <a:pPr indent="0" marL="0">
              <a:buNone/>
            </a:pPr>
            <a:r>
              <a:rPr lang="en-US" sz="800" b="1" dirty="0">
                <a:solidFill>
                  <a:srgbClr val="FFFFFF"/>
                </a:solidFill>
                <a:latin typeface="Calibri" pitchFamily="34" charset="0"/>
                <a:ea typeface="Calibri" pitchFamily="34" charset="-122"/>
                <a:cs typeface="Calibri" pitchFamily="34" charset="-120"/>
              </a:rPr>
              <a:t>ROAD-01</a:t>
            </a:r>
            <a:endParaRPr lang="en-US" sz="800" dirty="0"/>
          </a:p>
        </p:txBody>
      </p:sp>
      <p:sp>
        <p:nvSpPr>
          <p:cNvPr id="140" name="shape-281"/>
          <p:cNvSpPr/>
          <p:nvPr/>
        </p:nvSpPr>
        <p:spPr>
          <a:xfrm>
            <a:off x="914400" y="5440680"/>
            <a:ext cx="2377440" cy="640080"/>
          </a:xfrm>
          <a:prstGeom prst="rect">
            <a:avLst/>
          </a:prstGeom>
          <a:solidFill>
            <a:srgbClr val="FFFFFF"/>
          </a:solidFill>
          <a:ln w="9525">
            <a:solidFill>
              <a:srgbClr val="DDE0E4"/>
            </a:solidFill>
            <a:prstDash val="solid"/>
          </a:ln>
        </p:spPr>
      </p:sp>
      <p:sp>
        <p:nvSpPr>
          <p:cNvPr id="141" name="shape-282"/>
          <p:cNvSpPr/>
          <p:nvPr/>
        </p:nvSpPr>
        <p:spPr>
          <a:xfrm>
            <a:off x="914400" y="5650992"/>
            <a:ext cx="2377440" cy="0"/>
          </a:xfrm>
          <a:prstGeom prst="line">
            <a:avLst/>
          </a:prstGeom>
          <a:noFill/>
          <a:ln w="6350">
            <a:solidFill>
              <a:srgbClr val="DDE0E4"/>
            </a:solidFill>
            <a:prstDash val="solid"/>
          </a:ln>
        </p:spPr>
      </p:sp>
      <p:sp>
        <p:nvSpPr>
          <p:cNvPr id="142" name="shape-283"/>
          <p:cNvSpPr/>
          <p:nvPr/>
        </p:nvSpPr>
        <p:spPr>
          <a:xfrm>
            <a:off x="914400" y="5797296"/>
            <a:ext cx="2377440" cy="0"/>
          </a:xfrm>
          <a:prstGeom prst="line">
            <a:avLst/>
          </a:prstGeom>
          <a:noFill/>
          <a:ln w="6350">
            <a:solidFill>
              <a:srgbClr val="DDE0E4"/>
            </a:solidFill>
            <a:prstDash val="solid"/>
          </a:ln>
        </p:spPr>
      </p:sp>
      <p:sp>
        <p:nvSpPr>
          <p:cNvPr id="143" name="shape-284"/>
          <p:cNvSpPr/>
          <p:nvPr/>
        </p:nvSpPr>
        <p:spPr>
          <a:xfrm>
            <a:off x="914400" y="5943600"/>
            <a:ext cx="2377440" cy="0"/>
          </a:xfrm>
          <a:prstGeom prst="line">
            <a:avLst/>
          </a:prstGeom>
          <a:noFill/>
          <a:ln w="6350">
            <a:solidFill>
              <a:srgbClr val="DDE0E4"/>
            </a:solidFill>
            <a:prstDash val="solid"/>
          </a:ln>
        </p:spPr>
      </p:sp>
      <p:sp>
        <p:nvSpPr>
          <p:cNvPr id="144" name="shape-285"/>
          <p:cNvSpPr/>
          <p:nvPr/>
        </p:nvSpPr>
        <p:spPr>
          <a:xfrm>
            <a:off x="914400" y="5440680"/>
            <a:ext cx="2377440" cy="201168"/>
          </a:xfrm>
          <a:prstGeom prst="rect">
            <a:avLst/>
          </a:prstGeom>
          <a:solidFill>
            <a:srgbClr val="1F2326"/>
          </a:solidFill>
          <a:ln/>
        </p:spPr>
      </p:sp>
      <p:sp>
        <p:nvSpPr>
          <p:cNvPr id="145" name="text-286"/>
          <p:cNvSpPr txBox="1"/>
          <p:nvPr/>
        </p:nvSpPr>
        <p:spPr>
          <a:xfrm>
            <a:off x="960120" y="5449824"/>
            <a:ext cx="2286000" cy="182880"/>
          </a:xfrm>
          <a:prstGeom prst="rect">
            <a:avLst/>
          </a:prstGeom>
          <a:noFill/>
          <a:ln/>
        </p:spPr>
        <p:txBody>
          <a:bodyPr wrap="square" lIns="0" tIns="0" rIns="0" bIns="0" rtlCol="0" anchor="t"/>
          <a:lstStyle/>
          <a:p>
            <a:pPr indent="0" marL="0">
              <a:buNone/>
            </a:pPr>
            <a:r>
              <a:rPr lang="en-US" sz="750" b="1" dirty="0">
                <a:solidFill>
                  <a:srgbClr val="FFFFFF"/>
                </a:solidFill>
                <a:latin typeface="Calibri" pitchFamily="34" charset="0"/>
                <a:ea typeface="Calibri" pitchFamily="34" charset="-122"/>
                <a:cs typeface="Calibri" pitchFamily="34" charset="-120"/>
              </a:rPr>
              <a:t>REPORT + EXCEL</a:t>
            </a:r>
            <a:endParaRPr lang="en-US" sz="750" dirty="0"/>
          </a:p>
        </p:txBody>
      </p:sp>
      <p:sp>
        <p:nvSpPr>
          <p:cNvPr id="146" name="shape-287"/>
          <p:cNvSpPr/>
          <p:nvPr/>
        </p:nvSpPr>
        <p:spPr>
          <a:xfrm>
            <a:off x="685800" y="3794760"/>
            <a:ext cx="256032" cy="256032"/>
          </a:xfrm>
          <a:prstGeom prst="ellipse">
            <a:avLst/>
          </a:prstGeom>
          <a:solidFill>
            <a:schemeClr val="tx1"/>
          </a:solidFill>
          <a:ln w="12700">
            <a:solidFill>
              <a:srgbClr val="FFFFFF"/>
            </a:solidFill>
            <a:prstDash val="solid"/>
          </a:ln>
        </p:spPr>
      </p:sp>
      <p:sp>
        <p:nvSpPr>
          <p:cNvPr id="147" name="text-288"/>
          <p:cNvSpPr txBox="1"/>
          <p:nvPr/>
        </p:nvSpPr>
        <p:spPr>
          <a:xfrm>
            <a:off x="685800" y="379476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1</a:t>
            </a:r>
            <a:endParaRPr lang="en-US" sz="900" dirty="0"/>
          </a:p>
        </p:txBody>
      </p:sp>
      <p:sp>
        <p:nvSpPr>
          <p:cNvPr id="148" name="shape-289"/>
          <p:cNvSpPr/>
          <p:nvPr/>
        </p:nvSpPr>
        <p:spPr>
          <a:xfrm>
            <a:off x="1097280" y="2971800"/>
            <a:ext cx="256032" cy="256032"/>
          </a:xfrm>
          <a:prstGeom prst="ellipse">
            <a:avLst/>
          </a:prstGeom>
          <a:solidFill>
            <a:schemeClr val="tx1"/>
          </a:solidFill>
          <a:ln w="12700">
            <a:solidFill>
              <a:srgbClr val="FFFFFF"/>
            </a:solidFill>
            <a:prstDash val="solid"/>
          </a:ln>
        </p:spPr>
      </p:sp>
      <p:sp>
        <p:nvSpPr>
          <p:cNvPr id="149" name="text-290"/>
          <p:cNvSpPr txBox="1"/>
          <p:nvPr/>
        </p:nvSpPr>
        <p:spPr>
          <a:xfrm>
            <a:off x="1097280" y="297180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2</a:t>
            </a:r>
            <a:endParaRPr lang="en-US" sz="900" dirty="0"/>
          </a:p>
        </p:txBody>
      </p:sp>
      <p:sp>
        <p:nvSpPr>
          <p:cNvPr id="150" name="shape-291"/>
          <p:cNvSpPr/>
          <p:nvPr/>
        </p:nvSpPr>
        <p:spPr>
          <a:xfrm>
            <a:off x="3657600" y="4160520"/>
            <a:ext cx="256032" cy="256032"/>
          </a:xfrm>
          <a:prstGeom prst="ellipse">
            <a:avLst/>
          </a:prstGeom>
          <a:solidFill>
            <a:schemeClr val="tx1"/>
          </a:solidFill>
          <a:ln w="12700">
            <a:solidFill>
              <a:srgbClr val="FFFFFF"/>
            </a:solidFill>
            <a:prstDash val="solid"/>
          </a:ln>
        </p:spPr>
      </p:sp>
      <p:sp>
        <p:nvSpPr>
          <p:cNvPr id="151" name="text-292"/>
          <p:cNvSpPr txBox="1"/>
          <p:nvPr/>
        </p:nvSpPr>
        <p:spPr>
          <a:xfrm>
            <a:off x="3657600" y="416052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3</a:t>
            </a:r>
            <a:endParaRPr lang="en-US" sz="900" dirty="0"/>
          </a:p>
        </p:txBody>
      </p:sp>
      <p:sp>
        <p:nvSpPr>
          <p:cNvPr id="152" name="shape-293"/>
          <p:cNvSpPr/>
          <p:nvPr/>
        </p:nvSpPr>
        <p:spPr>
          <a:xfrm>
            <a:off x="6675120" y="4526280"/>
            <a:ext cx="256032" cy="256032"/>
          </a:xfrm>
          <a:prstGeom prst="ellipse">
            <a:avLst/>
          </a:prstGeom>
          <a:solidFill>
            <a:schemeClr val="tx1"/>
          </a:solidFill>
          <a:ln w="12700">
            <a:solidFill>
              <a:srgbClr val="FFFFFF"/>
            </a:solidFill>
            <a:prstDash val="solid"/>
          </a:ln>
        </p:spPr>
      </p:sp>
      <p:sp>
        <p:nvSpPr>
          <p:cNvPr id="153" name="text-294"/>
          <p:cNvSpPr txBox="1"/>
          <p:nvPr/>
        </p:nvSpPr>
        <p:spPr>
          <a:xfrm>
            <a:off x="6675120" y="452628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4</a:t>
            </a:r>
            <a:endParaRPr lang="en-US" sz="900" dirty="0"/>
          </a:p>
        </p:txBody>
      </p:sp>
      <p:sp>
        <p:nvSpPr>
          <p:cNvPr id="154" name="shape-295"/>
          <p:cNvSpPr/>
          <p:nvPr/>
        </p:nvSpPr>
        <p:spPr>
          <a:xfrm>
            <a:off x="2697480" y="2194560"/>
            <a:ext cx="256032" cy="256032"/>
          </a:xfrm>
          <a:prstGeom prst="ellipse">
            <a:avLst/>
          </a:prstGeom>
          <a:solidFill>
            <a:schemeClr val="tx1"/>
          </a:solidFill>
          <a:ln w="12700">
            <a:solidFill>
              <a:srgbClr val="FFFFFF"/>
            </a:solidFill>
            <a:prstDash val="solid"/>
          </a:ln>
        </p:spPr>
      </p:sp>
      <p:sp>
        <p:nvSpPr>
          <p:cNvPr id="155" name="text-296"/>
          <p:cNvSpPr txBox="1"/>
          <p:nvPr/>
        </p:nvSpPr>
        <p:spPr>
          <a:xfrm>
            <a:off x="2697480" y="219456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5</a:t>
            </a:r>
            <a:endParaRPr lang="en-US" sz="900" dirty="0"/>
          </a:p>
        </p:txBody>
      </p:sp>
      <p:sp>
        <p:nvSpPr>
          <p:cNvPr id="156" name="shape-297"/>
          <p:cNvSpPr/>
          <p:nvPr/>
        </p:nvSpPr>
        <p:spPr>
          <a:xfrm>
            <a:off x="4800600" y="4206240"/>
            <a:ext cx="256032" cy="256032"/>
          </a:xfrm>
          <a:prstGeom prst="ellipse">
            <a:avLst/>
          </a:prstGeom>
          <a:solidFill>
            <a:schemeClr val="tx1"/>
          </a:solidFill>
          <a:ln w="12700">
            <a:solidFill>
              <a:srgbClr val="FFFFFF"/>
            </a:solidFill>
            <a:prstDash val="solid"/>
          </a:ln>
        </p:spPr>
      </p:sp>
      <p:sp>
        <p:nvSpPr>
          <p:cNvPr id="157" name="text-298"/>
          <p:cNvSpPr txBox="1"/>
          <p:nvPr/>
        </p:nvSpPr>
        <p:spPr>
          <a:xfrm>
            <a:off x="4800600" y="420624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6</a:t>
            </a:r>
            <a:endParaRPr lang="en-US" sz="900" dirty="0"/>
          </a:p>
        </p:txBody>
      </p:sp>
      <p:sp>
        <p:nvSpPr>
          <p:cNvPr id="158" name="shape-299"/>
          <p:cNvSpPr/>
          <p:nvPr/>
        </p:nvSpPr>
        <p:spPr>
          <a:xfrm>
            <a:off x="5001768" y="1874520"/>
            <a:ext cx="256032" cy="256032"/>
          </a:xfrm>
          <a:prstGeom prst="ellipse">
            <a:avLst/>
          </a:prstGeom>
          <a:solidFill>
            <a:schemeClr val="tx1"/>
          </a:solidFill>
          <a:ln w="12700">
            <a:solidFill>
              <a:srgbClr val="FFFFFF"/>
            </a:solidFill>
            <a:prstDash val="solid"/>
          </a:ln>
        </p:spPr>
      </p:sp>
      <p:sp>
        <p:nvSpPr>
          <p:cNvPr id="159" name="text-300"/>
          <p:cNvSpPr txBox="1"/>
          <p:nvPr/>
        </p:nvSpPr>
        <p:spPr>
          <a:xfrm>
            <a:off x="5001768" y="187452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7</a:t>
            </a:r>
            <a:endParaRPr lang="en-US" sz="900" dirty="0"/>
          </a:p>
        </p:txBody>
      </p:sp>
      <p:sp>
        <p:nvSpPr>
          <p:cNvPr id="160" name="shape-301"/>
          <p:cNvSpPr/>
          <p:nvPr/>
        </p:nvSpPr>
        <p:spPr>
          <a:xfrm>
            <a:off x="1965960" y="4983480"/>
            <a:ext cx="256032" cy="256032"/>
          </a:xfrm>
          <a:prstGeom prst="ellipse">
            <a:avLst/>
          </a:prstGeom>
          <a:solidFill>
            <a:schemeClr val="tx1"/>
          </a:solidFill>
          <a:ln w="12700">
            <a:solidFill>
              <a:srgbClr val="FFFFFF"/>
            </a:solidFill>
            <a:prstDash val="solid"/>
          </a:ln>
        </p:spPr>
      </p:sp>
      <p:sp>
        <p:nvSpPr>
          <p:cNvPr id="161" name="text-302"/>
          <p:cNvSpPr txBox="1"/>
          <p:nvPr/>
        </p:nvSpPr>
        <p:spPr>
          <a:xfrm>
            <a:off x="1965960" y="498348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8</a:t>
            </a:r>
            <a:endParaRPr lang="en-US" sz="900" dirty="0"/>
          </a:p>
        </p:txBody>
      </p:sp>
      <p:sp>
        <p:nvSpPr>
          <p:cNvPr id="162" name="shape-303"/>
          <p:cNvSpPr/>
          <p:nvPr/>
        </p:nvSpPr>
        <p:spPr>
          <a:xfrm>
            <a:off x="7315200" y="3063240"/>
            <a:ext cx="256032" cy="256032"/>
          </a:xfrm>
          <a:prstGeom prst="ellipse">
            <a:avLst/>
          </a:prstGeom>
          <a:solidFill>
            <a:schemeClr val="tx1"/>
          </a:solidFill>
          <a:ln w="12700">
            <a:solidFill>
              <a:srgbClr val="FFFFFF"/>
            </a:solidFill>
            <a:prstDash val="solid"/>
          </a:ln>
        </p:spPr>
      </p:sp>
      <p:sp>
        <p:nvSpPr>
          <p:cNvPr id="163" name="text-304"/>
          <p:cNvSpPr txBox="1"/>
          <p:nvPr/>
        </p:nvSpPr>
        <p:spPr>
          <a:xfrm>
            <a:off x="7315200" y="306324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9</a:t>
            </a:r>
            <a:endParaRPr lang="en-US" sz="900" dirty="0"/>
          </a:p>
        </p:txBody>
      </p:sp>
      <p:sp>
        <p:nvSpPr>
          <p:cNvPr id="164" name="shape-305"/>
          <p:cNvSpPr/>
          <p:nvPr/>
        </p:nvSpPr>
        <p:spPr>
          <a:xfrm>
            <a:off x="3383280" y="5440680"/>
            <a:ext cx="256032" cy="256032"/>
          </a:xfrm>
          <a:prstGeom prst="ellipse">
            <a:avLst/>
          </a:prstGeom>
          <a:solidFill>
            <a:schemeClr val="tx1"/>
          </a:solidFill>
          <a:ln w="12700">
            <a:solidFill>
              <a:srgbClr val="FFFFFF"/>
            </a:solidFill>
            <a:prstDash val="solid"/>
          </a:ln>
        </p:spPr>
      </p:sp>
      <p:sp>
        <p:nvSpPr>
          <p:cNvPr id="165" name="text-306"/>
          <p:cNvSpPr txBox="1"/>
          <p:nvPr/>
        </p:nvSpPr>
        <p:spPr>
          <a:xfrm>
            <a:off x="3383280" y="544068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10</a:t>
            </a:r>
            <a:endParaRPr lang="en-US" sz="900" dirty="0"/>
          </a:p>
        </p:txBody>
      </p:sp>
      <p:sp>
        <p:nvSpPr>
          <p:cNvPr id="166" name="shape-307"/>
          <p:cNvSpPr/>
          <p:nvPr/>
        </p:nvSpPr>
        <p:spPr>
          <a:xfrm>
            <a:off x="7818120" y="1408176"/>
            <a:ext cx="256032" cy="256032"/>
          </a:xfrm>
          <a:prstGeom prst="ellipse">
            <a:avLst/>
          </a:prstGeom>
          <a:solidFill>
            <a:schemeClr val="tx1"/>
          </a:solidFill>
          <a:ln/>
        </p:spPr>
      </p:sp>
      <p:sp>
        <p:nvSpPr>
          <p:cNvPr id="167" name="text-308"/>
          <p:cNvSpPr txBox="1"/>
          <p:nvPr/>
        </p:nvSpPr>
        <p:spPr>
          <a:xfrm>
            <a:off x="7818120" y="1408176"/>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1</a:t>
            </a:r>
            <a:endParaRPr lang="en-US" sz="900" dirty="0"/>
          </a:p>
        </p:txBody>
      </p:sp>
      <p:sp>
        <p:nvSpPr>
          <p:cNvPr id="168" name="text-309"/>
          <p:cNvSpPr txBox="1"/>
          <p:nvPr/>
        </p:nvSpPr>
        <p:spPr>
          <a:xfrm>
            <a:off x="8229600" y="1371600"/>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Tie-in or road closed end</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E / N on the tie-in line, or barricade + ROAD CLOSED board</a:t>
            </a:r>
            <a:endParaRPr lang="en-US" sz="1200" dirty="0"/>
          </a:p>
        </p:txBody>
      </p:sp>
      <p:sp>
        <p:nvSpPr>
          <p:cNvPr id="169" name="shape-310"/>
          <p:cNvSpPr/>
          <p:nvPr/>
        </p:nvSpPr>
        <p:spPr>
          <a:xfrm>
            <a:off x="7818120" y="1892808"/>
            <a:ext cx="256032" cy="256032"/>
          </a:xfrm>
          <a:prstGeom prst="ellipse">
            <a:avLst/>
          </a:prstGeom>
          <a:solidFill>
            <a:schemeClr val="tx1"/>
          </a:solidFill>
          <a:ln/>
        </p:spPr>
      </p:sp>
      <p:sp>
        <p:nvSpPr>
          <p:cNvPr id="170" name="text-311"/>
          <p:cNvSpPr txBox="1"/>
          <p:nvPr/>
        </p:nvSpPr>
        <p:spPr>
          <a:xfrm>
            <a:off x="7818120" y="1892808"/>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2</a:t>
            </a:r>
            <a:endParaRPr lang="en-US" sz="900" dirty="0"/>
          </a:p>
        </p:txBody>
      </p:sp>
      <p:sp>
        <p:nvSpPr>
          <p:cNvPr id="171" name="text-312"/>
          <p:cNvSpPr txBox="1"/>
          <p:nvPr/>
        </p:nvSpPr>
        <p:spPr>
          <a:xfrm>
            <a:off x="8229600" y="1856232"/>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Edge treatment</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Barricades, traffic cones or kerb stone, per side</a:t>
            </a:r>
            <a:endParaRPr lang="en-US" sz="1200" dirty="0"/>
          </a:p>
        </p:txBody>
      </p:sp>
      <p:sp>
        <p:nvSpPr>
          <p:cNvPr id="172" name="shape-313"/>
          <p:cNvSpPr/>
          <p:nvPr/>
        </p:nvSpPr>
        <p:spPr>
          <a:xfrm>
            <a:off x="7818120" y="2377440"/>
            <a:ext cx="256032" cy="256032"/>
          </a:xfrm>
          <a:prstGeom prst="ellipse">
            <a:avLst/>
          </a:prstGeom>
          <a:solidFill>
            <a:schemeClr val="tx1"/>
          </a:solidFill>
          <a:ln/>
        </p:spPr>
      </p:sp>
      <p:sp>
        <p:nvSpPr>
          <p:cNvPr id="173" name="text-314"/>
          <p:cNvSpPr txBox="1"/>
          <p:nvPr/>
        </p:nvSpPr>
        <p:spPr>
          <a:xfrm>
            <a:off x="7818120" y="237744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3</a:t>
            </a:r>
            <a:endParaRPr lang="en-US" sz="900" dirty="0"/>
          </a:p>
        </p:txBody>
      </p:sp>
      <p:sp>
        <p:nvSpPr>
          <p:cNvPr id="174" name="text-315"/>
          <p:cNvSpPr txBox="1"/>
          <p:nvPr/>
        </p:nvSpPr>
        <p:spPr>
          <a:xfrm>
            <a:off x="8229600" y="2340864"/>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Road surface and markings</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Hatch, white centre line, yellow L4 edge lines, arrows</a:t>
            </a:r>
            <a:endParaRPr lang="en-US" sz="1200" dirty="0"/>
          </a:p>
        </p:txBody>
      </p:sp>
      <p:sp>
        <p:nvSpPr>
          <p:cNvPr id="175" name="shape-316"/>
          <p:cNvSpPr/>
          <p:nvPr/>
        </p:nvSpPr>
        <p:spPr>
          <a:xfrm>
            <a:off x="7818120" y="2862072"/>
            <a:ext cx="256032" cy="256032"/>
          </a:xfrm>
          <a:prstGeom prst="ellipse">
            <a:avLst/>
          </a:prstGeom>
          <a:solidFill>
            <a:schemeClr val="tx1"/>
          </a:solidFill>
          <a:ln/>
        </p:spPr>
      </p:sp>
      <p:sp>
        <p:nvSpPr>
          <p:cNvPr id="176" name="text-317"/>
          <p:cNvSpPr txBox="1"/>
          <p:nvPr/>
        </p:nvSpPr>
        <p:spPr>
          <a:xfrm>
            <a:off x="7818120" y="2862072"/>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4</a:t>
            </a:r>
            <a:endParaRPr lang="en-US" sz="900" dirty="0"/>
          </a:p>
        </p:txBody>
      </p:sp>
      <p:sp>
        <p:nvSpPr>
          <p:cNvPr id="177" name="text-318"/>
          <p:cNvSpPr txBox="1"/>
          <p:nvPr/>
        </p:nvSpPr>
        <p:spPr>
          <a:xfrm>
            <a:off x="8229600" y="2825496"/>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Cones / kerb anywhere</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Same units, also in junction corners and RDL single lines</a:t>
            </a:r>
            <a:endParaRPr lang="en-US" sz="1200" dirty="0"/>
          </a:p>
        </p:txBody>
      </p:sp>
      <p:sp>
        <p:nvSpPr>
          <p:cNvPr id="178" name="shape-319"/>
          <p:cNvSpPr/>
          <p:nvPr/>
        </p:nvSpPr>
        <p:spPr>
          <a:xfrm>
            <a:off x="7818120" y="3346704"/>
            <a:ext cx="256032" cy="256032"/>
          </a:xfrm>
          <a:prstGeom prst="ellipse">
            <a:avLst/>
          </a:prstGeom>
          <a:solidFill>
            <a:schemeClr val="tx1"/>
          </a:solidFill>
          <a:ln/>
        </p:spPr>
      </p:sp>
      <p:sp>
        <p:nvSpPr>
          <p:cNvPr id="179" name="text-320"/>
          <p:cNvSpPr txBox="1"/>
          <p:nvPr/>
        </p:nvSpPr>
        <p:spPr>
          <a:xfrm>
            <a:off x="7818120" y="3346704"/>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5</a:t>
            </a:r>
            <a:endParaRPr lang="en-US" sz="900" dirty="0"/>
          </a:p>
        </p:txBody>
      </p:sp>
      <p:sp>
        <p:nvSpPr>
          <p:cNvPr id="180" name="text-321"/>
          <p:cNvSpPr txBox="1"/>
          <p:nvPr/>
        </p:nvSpPr>
        <p:spPr>
          <a:xfrm>
            <a:off x="8229600" y="3310128"/>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Signs with IDs</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Speed, warning, road works, STOP / GIVE WAY, sign schedule</a:t>
            </a:r>
            <a:endParaRPr lang="en-US" sz="1200" dirty="0"/>
          </a:p>
        </p:txBody>
      </p:sp>
      <p:sp>
        <p:nvSpPr>
          <p:cNvPr id="181" name="shape-322"/>
          <p:cNvSpPr/>
          <p:nvPr/>
        </p:nvSpPr>
        <p:spPr>
          <a:xfrm>
            <a:off x="7818120" y="3831336"/>
            <a:ext cx="256032" cy="256032"/>
          </a:xfrm>
          <a:prstGeom prst="ellipse">
            <a:avLst/>
          </a:prstGeom>
          <a:solidFill>
            <a:schemeClr val="tx1"/>
          </a:solidFill>
          <a:ln/>
        </p:spPr>
      </p:sp>
      <p:sp>
        <p:nvSpPr>
          <p:cNvPr id="182" name="text-323"/>
          <p:cNvSpPr txBox="1"/>
          <p:nvPr/>
        </p:nvSpPr>
        <p:spPr>
          <a:xfrm>
            <a:off x="7818120" y="3831336"/>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6</a:t>
            </a:r>
            <a:endParaRPr lang="en-US" sz="900" dirty="0"/>
          </a:p>
        </p:txBody>
      </p:sp>
      <p:sp>
        <p:nvSpPr>
          <p:cNvPr id="183" name="text-324"/>
          <p:cNvSpPr txBox="1"/>
          <p:nvPr/>
        </p:nvSpPr>
        <p:spPr>
          <a:xfrm>
            <a:off x="8229600" y="3794760"/>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Centre line + radius</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CL linetype, R, TC / CT, curve data, straights S1, S2</a:t>
            </a:r>
            <a:endParaRPr lang="en-US" sz="1200" dirty="0"/>
          </a:p>
        </p:txBody>
      </p:sp>
      <p:sp>
        <p:nvSpPr>
          <p:cNvPr id="184" name="shape-325"/>
          <p:cNvSpPr/>
          <p:nvPr/>
        </p:nvSpPr>
        <p:spPr>
          <a:xfrm>
            <a:off x="7818120" y="4315968"/>
            <a:ext cx="256032" cy="256032"/>
          </a:xfrm>
          <a:prstGeom prst="ellipse">
            <a:avLst/>
          </a:prstGeom>
          <a:solidFill>
            <a:schemeClr val="tx1"/>
          </a:solidFill>
          <a:ln/>
        </p:spPr>
      </p:sp>
      <p:sp>
        <p:nvSpPr>
          <p:cNvPr id="185" name="text-326"/>
          <p:cNvSpPr txBox="1"/>
          <p:nvPr/>
        </p:nvSpPr>
        <p:spPr>
          <a:xfrm>
            <a:off x="7818120" y="4315968"/>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7</a:t>
            </a:r>
            <a:endParaRPr lang="en-US" sz="900" dirty="0"/>
          </a:p>
        </p:txBody>
      </p:sp>
      <p:sp>
        <p:nvSpPr>
          <p:cNvPr id="186" name="text-327"/>
          <p:cNvSpPr txBox="1"/>
          <p:nvPr/>
        </p:nvSpPr>
        <p:spPr>
          <a:xfrm>
            <a:off x="8229600" y="4279392"/>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Junction (RDJ)</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Branch road, kerb returns, corner treatment, aux lane, island</a:t>
            </a:r>
            <a:endParaRPr lang="en-US" sz="1200" dirty="0"/>
          </a:p>
        </p:txBody>
      </p:sp>
      <p:sp>
        <p:nvSpPr>
          <p:cNvPr id="187" name="shape-328"/>
          <p:cNvSpPr/>
          <p:nvPr/>
        </p:nvSpPr>
        <p:spPr>
          <a:xfrm>
            <a:off x="7818120" y="4800600"/>
            <a:ext cx="256032" cy="256032"/>
          </a:xfrm>
          <a:prstGeom prst="ellipse">
            <a:avLst/>
          </a:prstGeom>
          <a:solidFill>
            <a:schemeClr val="tx1"/>
          </a:solidFill>
          <a:ln/>
        </p:spPr>
      </p:sp>
      <p:sp>
        <p:nvSpPr>
          <p:cNvPr id="188" name="text-329"/>
          <p:cNvSpPr txBox="1"/>
          <p:nvPr/>
        </p:nvSpPr>
        <p:spPr>
          <a:xfrm>
            <a:off x="7818120" y="4800600"/>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8</a:t>
            </a:r>
            <a:endParaRPr lang="en-US" sz="900" dirty="0"/>
          </a:p>
        </p:txBody>
      </p:sp>
      <p:sp>
        <p:nvSpPr>
          <p:cNvPr id="189" name="text-330"/>
          <p:cNvSpPr txBox="1"/>
          <p:nvPr/>
        </p:nvSpPr>
        <p:spPr>
          <a:xfrm>
            <a:off x="8229600" y="4764024"/>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Chainage</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Ticks and labels at your interval from your start chainage</a:t>
            </a:r>
            <a:endParaRPr lang="en-US" sz="1200" dirty="0"/>
          </a:p>
        </p:txBody>
      </p:sp>
      <p:sp>
        <p:nvSpPr>
          <p:cNvPr id="190" name="shape-331"/>
          <p:cNvSpPr/>
          <p:nvPr/>
        </p:nvSpPr>
        <p:spPr>
          <a:xfrm>
            <a:off x="7818120" y="5285232"/>
            <a:ext cx="256032" cy="256032"/>
          </a:xfrm>
          <a:prstGeom prst="ellipse">
            <a:avLst/>
          </a:prstGeom>
          <a:solidFill>
            <a:schemeClr val="tx1"/>
          </a:solidFill>
          <a:ln/>
        </p:spPr>
      </p:sp>
      <p:sp>
        <p:nvSpPr>
          <p:cNvPr id="191" name="text-332"/>
          <p:cNvSpPr txBox="1"/>
          <p:nvPr/>
        </p:nvSpPr>
        <p:spPr>
          <a:xfrm>
            <a:off x="7818120" y="5285232"/>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9</a:t>
            </a:r>
            <a:endParaRPr lang="en-US" sz="900" dirty="0"/>
          </a:p>
        </p:txBody>
      </p:sp>
      <p:sp>
        <p:nvSpPr>
          <p:cNvPr id="192" name="text-333"/>
          <p:cNvSpPr txBox="1"/>
          <p:nvPr/>
        </p:nvSpPr>
        <p:spPr>
          <a:xfrm>
            <a:off x="8229600" y="5248656"/>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Widening and taper</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RDW extra lane, RDT width change, treatment follows</a:t>
            </a:r>
            <a:endParaRPr lang="en-US" sz="1200" dirty="0"/>
          </a:p>
        </p:txBody>
      </p:sp>
      <p:sp>
        <p:nvSpPr>
          <p:cNvPr id="193" name="shape-334"/>
          <p:cNvSpPr/>
          <p:nvPr/>
        </p:nvSpPr>
        <p:spPr>
          <a:xfrm>
            <a:off x="7818120" y="5769864"/>
            <a:ext cx="256032" cy="256032"/>
          </a:xfrm>
          <a:prstGeom prst="ellipse">
            <a:avLst/>
          </a:prstGeom>
          <a:solidFill>
            <a:schemeClr val="tx1"/>
          </a:solidFill>
          <a:ln/>
        </p:spPr>
      </p:sp>
      <p:sp>
        <p:nvSpPr>
          <p:cNvPr id="194" name="text-335"/>
          <p:cNvSpPr txBox="1"/>
          <p:nvPr/>
        </p:nvSpPr>
        <p:spPr>
          <a:xfrm>
            <a:off x="7818120" y="5769864"/>
            <a:ext cx="256032" cy="256032"/>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10</a:t>
            </a:r>
            <a:endParaRPr lang="en-US" sz="900" dirty="0"/>
          </a:p>
        </p:txBody>
      </p:sp>
      <p:sp>
        <p:nvSpPr>
          <p:cNvPr id="195" name="text-336"/>
          <p:cNvSpPr txBox="1"/>
          <p:nvPr/>
        </p:nvSpPr>
        <p:spPr>
          <a:xfrm>
            <a:off x="8229600" y="5733288"/>
            <a:ext cx="3474720" cy="457200"/>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Report</a:t>
            </a:r>
            <a:endParaRPr lang="en-US" sz="1200" dirty="0"/>
          </a:p>
          <a:p>
            <a:pPr indent="0" marL="0">
              <a:buNone/>
            </a:pPr>
            <a:r>
              <a:rPr lang="en-US" sz="1000" dirty="0">
                <a:solidFill>
                  <a:srgbClr val="5B6169"/>
                </a:solidFill>
                <a:latin typeface="Calibri" pitchFamily="34" charset="0"/>
                <a:ea typeface="Calibri" pitchFamily="34" charset="-122"/>
                <a:cs typeface="Calibri" pitchFamily="34" charset="-120"/>
              </a:rPr>
              <a:t>Quantities, setting-out E / N, sign schedule, Excel file</a:t>
            </a:r>
            <a:endParaRPr lang="en-US" sz="12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A  ·  GETTING STARTED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What is new in version 3.3</a:t>
            </a:r>
            <a:endParaRPr lang="en-US" sz="2600" dirty="0"/>
          </a:p>
        </p:txBody>
      </p:sp>
      <p:sp>
        <p:nvSpPr>
          <p:cNvPr id="4" name="shape-337"/>
          <p:cNvSpPr/>
          <p:nvPr/>
        </p:nvSpPr>
        <p:spPr>
          <a:xfrm>
            <a:off x="502920" y="1371600"/>
            <a:ext cx="2670048" cy="3520440"/>
          </a:xfrm>
          <a:prstGeom prst="roundRect">
            <a:avLst>
              <a:gd name="adj" fmla="val 2740"/>
            </a:avLst>
          </a:prstGeom>
          <a:solidFill>
            <a:srgbClr val="F4F5F7"/>
          </a:solidFill>
          <a:ln w="9525">
            <a:solidFill>
              <a:srgbClr val="E3E5E8"/>
            </a:solidFill>
            <a:prstDash val="solid"/>
          </a:ln>
        </p:spPr>
      </p:sp>
      <p:sp>
        <p:nvSpPr>
          <p:cNvPr id="5" name="shape-338"/>
          <p:cNvSpPr/>
          <p:nvPr/>
        </p:nvSpPr>
        <p:spPr>
          <a:xfrm>
            <a:off x="667512" y="1554480"/>
            <a:ext cx="1371600" cy="274320"/>
          </a:xfrm>
          <a:prstGeom prst="roundRect">
            <a:avLst>
              <a:gd name="adj" fmla="val 13333"/>
            </a:avLst>
          </a:prstGeom>
          <a:solidFill>
            <a:schemeClr val="accent2"/>
          </a:solidFill>
          <a:ln/>
        </p:spPr>
      </p:sp>
      <p:sp>
        <p:nvSpPr>
          <p:cNvPr id="6" name="text-339"/>
          <p:cNvSpPr txBox="1"/>
          <p:nvPr/>
        </p:nvSpPr>
        <p:spPr>
          <a:xfrm>
            <a:off x="667512" y="1554480"/>
            <a:ext cx="1371600" cy="274320"/>
          </a:xfrm>
          <a:prstGeom prst="rect">
            <a:avLst/>
          </a:prstGeom>
          <a:noFill/>
          <a:ln/>
        </p:spPr>
        <p:txBody>
          <a:bodyPr wrap="square" lIns="0" tIns="0" rIns="0" bIns="0" rtlCol="0" anchor="ctr"/>
          <a:lstStyle/>
          <a:p>
            <a:pPr algn="ctr" indent="0" marL="0">
              <a:buNone/>
            </a:pPr>
            <a:r>
              <a:rPr lang="en-US" sz="900" b="1" dirty="0">
                <a:solidFill>
                  <a:srgbClr val="1F2326"/>
                </a:solidFill>
                <a:latin typeface="Calibri" pitchFamily="34" charset="0"/>
                <a:ea typeface="Calibri" pitchFamily="34" charset="-122"/>
                <a:cs typeface="Calibri" pitchFamily="34" charset="-120"/>
              </a:rPr>
              <a:t>NEW COMMAND</a:t>
            </a:r>
            <a:endParaRPr lang="en-US" sz="900" dirty="0"/>
          </a:p>
        </p:txBody>
      </p:sp>
      <p:sp>
        <p:nvSpPr>
          <p:cNvPr id="7" name="text-340"/>
          <p:cNvSpPr txBox="1"/>
          <p:nvPr/>
        </p:nvSpPr>
        <p:spPr>
          <a:xfrm>
            <a:off x="667512" y="1965960"/>
            <a:ext cx="2340864" cy="566928"/>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RDL  ·  Single line</a:t>
            </a:r>
            <a:endParaRPr lang="en-US" sz="1500" dirty="0"/>
          </a:p>
        </p:txBody>
      </p:sp>
      <p:sp>
        <p:nvSpPr>
          <p:cNvPr id="8" name="text-341"/>
          <p:cNvSpPr txBox="1"/>
          <p:nvPr/>
        </p:nvSpPr>
        <p:spPr>
          <a:xfrm>
            <a:off x="667512" y="2606040"/>
            <a:ext cx="2340864" cy="2194560"/>
          </a:xfrm>
          <a:prstGeom prst="rect">
            <a:avLst/>
          </a:prstGeom>
          <a:noFill/>
          <a:ln/>
        </p:spPr>
        <p:txBody>
          <a:bodyPr wrap="square" lIns="0" tIns="0" rIns="0" bIns="0" rtlCol="0" anchor="t"/>
          <a:lstStyle/>
          <a:p>
            <a:pPr indent="0" marL="0">
              <a:buNone/>
            </a:pPr>
            <a:r>
              <a:rPr lang="en-US" sz="1150" dirty="0">
                <a:solidFill>
                  <a:srgbClr val="3A3F45"/>
                </a:solidFill>
                <a:latin typeface="Calibri" pitchFamily="34" charset="0"/>
                <a:ea typeface="Calibri" pitchFamily="34" charset="-122"/>
                <a:cs typeface="Calibri" pitchFamily="34" charset="-120"/>
              </a:rPr>
              <a:t>Place one run of barricades, traffic cones or kerb stone along any line, polyline, arc, spline, circle or ellipse. Centred, offset left, right or both sides, from / to distance, quantity label. See slides 30 – 31.</a:t>
            </a:r>
            <a:endParaRPr lang="en-US" sz="1150" dirty="0"/>
          </a:p>
        </p:txBody>
      </p:sp>
      <p:sp>
        <p:nvSpPr>
          <p:cNvPr id="9" name="shape-342"/>
          <p:cNvSpPr/>
          <p:nvPr/>
        </p:nvSpPr>
        <p:spPr>
          <a:xfrm>
            <a:off x="3319272" y="1371600"/>
            <a:ext cx="2670048" cy="3520440"/>
          </a:xfrm>
          <a:prstGeom prst="roundRect">
            <a:avLst>
              <a:gd name="adj" fmla="val 2740"/>
            </a:avLst>
          </a:prstGeom>
          <a:solidFill>
            <a:srgbClr val="F4F5F7"/>
          </a:solidFill>
          <a:ln w="9525">
            <a:solidFill>
              <a:srgbClr val="E3E5E8"/>
            </a:solidFill>
            <a:prstDash val="solid"/>
          </a:ln>
        </p:spPr>
      </p:sp>
      <p:sp>
        <p:nvSpPr>
          <p:cNvPr id="10" name="shape-343"/>
          <p:cNvSpPr/>
          <p:nvPr/>
        </p:nvSpPr>
        <p:spPr>
          <a:xfrm>
            <a:off x="3483864" y="1554480"/>
            <a:ext cx="1371600" cy="274320"/>
          </a:xfrm>
          <a:prstGeom prst="roundRect">
            <a:avLst>
              <a:gd name="adj" fmla="val 13333"/>
            </a:avLst>
          </a:prstGeom>
          <a:solidFill>
            <a:schemeClr val="accent1"/>
          </a:solidFill>
          <a:ln/>
        </p:spPr>
      </p:sp>
      <p:sp>
        <p:nvSpPr>
          <p:cNvPr id="11" name="text-344"/>
          <p:cNvSpPr txBox="1"/>
          <p:nvPr/>
        </p:nvSpPr>
        <p:spPr>
          <a:xfrm>
            <a:off x="3483864" y="1554480"/>
            <a:ext cx="137160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RDJ</a:t>
            </a:r>
            <a:endParaRPr lang="en-US" sz="900" dirty="0"/>
          </a:p>
        </p:txBody>
      </p:sp>
      <p:sp>
        <p:nvSpPr>
          <p:cNvPr id="12" name="text-345"/>
          <p:cNvSpPr txBox="1"/>
          <p:nvPr/>
        </p:nvSpPr>
        <p:spPr>
          <a:xfrm>
            <a:off x="3483864" y="1965960"/>
            <a:ext cx="2340864" cy="566928"/>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Junction corner treatment</a:t>
            </a:r>
            <a:endParaRPr lang="en-US" sz="1500" dirty="0"/>
          </a:p>
        </p:txBody>
      </p:sp>
      <p:sp>
        <p:nvSpPr>
          <p:cNvPr id="13" name="text-346"/>
          <p:cNvSpPr txBox="1"/>
          <p:nvPr/>
        </p:nvSpPr>
        <p:spPr>
          <a:xfrm>
            <a:off x="3483864" y="2606040"/>
            <a:ext cx="2340864" cy="2194560"/>
          </a:xfrm>
          <a:prstGeom prst="rect">
            <a:avLst/>
          </a:prstGeom>
          <a:noFill/>
          <a:ln/>
        </p:spPr>
        <p:txBody>
          <a:bodyPr wrap="square" lIns="0" tIns="0" rIns="0" bIns="0" rtlCol="0" anchor="t"/>
          <a:lstStyle/>
          <a:p>
            <a:pPr indent="0" marL="0">
              <a:buNone/>
            </a:pPr>
            <a:r>
              <a:rPr lang="en-US" sz="1150" dirty="0">
                <a:solidFill>
                  <a:srgbClr val="3A3F45"/>
                </a:solidFill>
                <a:latin typeface="Calibri" pitchFamily="34" charset="0"/>
                <a:ea typeface="Calibri" pitchFamily="34" charset="-122"/>
                <a:cs typeface="Calibri" pitchFamily="34" charset="-120"/>
              </a:rPr>
              <a:t>A new Corner treatment setting: Same as main road, Barricades, Traffic cones or Kerb stone around the kerb returns. The count is printed and added to the road. See slide 28.</a:t>
            </a:r>
            <a:endParaRPr lang="en-US" sz="1150" dirty="0"/>
          </a:p>
        </p:txBody>
      </p:sp>
      <p:sp>
        <p:nvSpPr>
          <p:cNvPr id="14" name="shape-347"/>
          <p:cNvSpPr/>
          <p:nvPr/>
        </p:nvSpPr>
        <p:spPr>
          <a:xfrm>
            <a:off x="6135624" y="1371600"/>
            <a:ext cx="2670048" cy="3520440"/>
          </a:xfrm>
          <a:prstGeom prst="roundRect">
            <a:avLst>
              <a:gd name="adj" fmla="val 2740"/>
            </a:avLst>
          </a:prstGeom>
          <a:solidFill>
            <a:srgbClr val="F4F5F7"/>
          </a:solidFill>
          <a:ln w="9525">
            <a:solidFill>
              <a:srgbClr val="E3E5E8"/>
            </a:solidFill>
            <a:prstDash val="solid"/>
          </a:ln>
        </p:spPr>
      </p:sp>
      <p:sp>
        <p:nvSpPr>
          <p:cNvPr id="15" name="shape-348"/>
          <p:cNvSpPr/>
          <p:nvPr/>
        </p:nvSpPr>
        <p:spPr>
          <a:xfrm>
            <a:off x="6300216" y="1554480"/>
            <a:ext cx="1371600" cy="274320"/>
          </a:xfrm>
          <a:prstGeom prst="roundRect">
            <a:avLst>
              <a:gd name="adj" fmla="val 13333"/>
            </a:avLst>
          </a:prstGeom>
          <a:solidFill>
            <a:schemeClr val="accent1"/>
          </a:solidFill>
          <a:ln/>
        </p:spPr>
      </p:sp>
      <p:sp>
        <p:nvSpPr>
          <p:cNvPr id="16" name="text-349"/>
          <p:cNvSpPr txBox="1"/>
          <p:nvPr/>
        </p:nvSpPr>
        <p:spPr>
          <a:xfrm>
            <a:off x="6300216" y="1554480"/>
            <a:ext cx="137160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RDW  ·  RDT</a:t>
            </a:r>
            <a:endParaRPr lang="en-US" sz="900" dirty="0"/>
          </a:p>
        </p:txBody>
      </p:sp>
      <p:sp>
        <p:nvSpPr>
          <p:cNvPr id="17" name="text-350"/>
          <p:cNvSpPr txBox="1"/>
          <p:nvPr/>
        </p:nvSpPr>
        <p:spPr>
          <a:xfrm>
            <a:off x="6300216" y="1965960"/>
            <a:ext cx="2340864" cy="566928"/>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Cones and kerb follow changes</a:t>
            </a:r>
            <a:endParaRPr lang="en-US" sz="1500" dirty="0"/>
          </a:p>
        </p:txBody>
      </p:sp>
      <p:sp>
        <p:nvSpPr>
          <p:cNvPr id="18" name="text-351"/>
          <p:cNvSpPr txBox="1"/>
          <p:nvPr/>
        </p:nvSpPr>
        <p:spPr>
          <a:xfrm>
            <a:off x="6300216" y="2606040"/>
            <a:ext cx="2340864" cy="2194560"/>
          </a:xfrm>
          <a:prstGeom prst="rect">
            <a:avLst/>
          </a:prstGeom>
          <a:noFill/>
          <a:ln/>
        </p:spPr>
        <p:txBody>
          <a:bodyPr wrap="square" lIns="0" tIns="0" rIns="0" bIns="0" rtlCol="0" anchor="t"/>
          <a:lstStyle/>
          <a:p>
            <a:pPr indent="0" marL="0">
              <a:buNone/>
            </a:pPr>
            <a:r>
              <a:rPr lang="en-US" sz="1150" dirty="0">
                <a:solidFill>
                  <a:srgbClr val="3A3F45"/>
                </a:solidFill>
                <a:latin typeface="Calibri" pitchFamily="34" charset="0"/>
                <a:ea typeface="Calibri" pitchFamily="34" charset="-122"/>
                <a:cs typeface="Calibri" pitchFamily="34" charset="-120"/>
              </a:rPr>
              <a:t>Lane widening and road taper now move traffic cones and kerb stone to the new edge, not only barricades. Removed units are taken out of the count.</a:t>
            </a:r>
            <a:endParaRPr lang="en-US" sz="1150" dirty="0"/>
          </a:p>
        </p:txBody>
      </p:sp>
      <p:sp>
        <p:nvSpPr>
          <p:cNvPr id="19" name="shape-352"/>
          <p:cNvSpPr/>
          <p:nvPr/>
        </p:nvSpPr>
        <p:spPr>
          <a:xfrm>
            <a:off x="8951976" y="1371600"/>
            <a:ext cx="2670048" cy="3520440"/>
          </a:xfrm>
          <a:prstGeom prst="roundRect">
            <a:avLst>
              <a:gd name="adj" fmla="val 2740"/>
            </a:avLst>
          </a:prstGeom>
          <a:solidFill>
            <a:srgbClr val="F4F5F7"/>
          </a:solidFill>
          <a:ln w="9525">
            <a:solidFill>
              <a:srgbClr val="E3E5E8"/>
            </a:solidFill>
            <a:prstDash val="solid"/>
          </a:ln>
        </p:spPr>
      </p:sp>
      <p:sp>
        <p:nvSpPr>
          <p:cNvPr id="20" name="shape-353"/>
          <p:cNvSpPr/>
          <p:nvPr/>
        </p:nvSpPr>
        <p:spPr>
          <a:xfrm>
            <a:off x="9116568" y="1554480"/>
            <a:ext cx="1371600" cy="274320"/>
          </a:xfrm>
          <a:prstGeom prst="roundRect">
            <a:avLst>
              <a:gd name="adj" fmla="val 13333"/>
            </a:avLst>
          </a:prstGeom>
          <a:solidFill>
            <a:schemeClr val="accent1"/>
          </a:solidFill>
          <a:ln/>
        </p:spPr>
      </p:sp>
      <p:sp>
        <p:nvSpPr>
          <p:cNvPr id="21" name="text-354"/>
          <p:cNvSpPr txBox="1"/>
          <p:nvPr/>
        </p:nvSpPr>
        <p:spPr>
          <a:xfrm>
            <a:off x="9116568" y="1554480"/>
            <a:ext cx="137160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RDP  ·  RDR</a:t>
            </a:r>
            <a:endParaRPr lang="en-US" sz="900" dirty="0"/>
          </a:p>
        </p:txBody>
      </p:sp>
      <p:sp>
        <p:nvSpPr>
          <p:cNvPr id="22" name="text-355"/>
          <p:cNvSpPr txBox="1"/>
          <p:nvPr/>
        </p:nvSpPr>
        <p:spPr>
          <a:xfrm>
            <a:off x="9116568" y="1965960"/>
            <a:ext cx="2340864" cy="566928"/>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Kerb units and cone band</a:t>
            </a:r>
            <a:endParaRPr lang="en-US" sz="1500" dirty="0"/>
          </a:p>
        </p:txBody>
      </p:sp>
      <p:sp>
        <p:nvSpPr>
          <p:cNvPr id="23" name="text-356"/>
          <p:cNvSpPr txBox="1"/>
          <p:nvPr/>
        </p:nvSpPr>
        <p:spPr>
          <a:xfrm>
            <a:off x="9116568" y="2606040"/>
            <a:ext cx="2340864" cy="2194560"/>
          </a:xfrm>
          <a:prstGeom prst="rect">
            <a:avLst/>
          </a:prstGeom>
          <a:noFill/>
          <a:ln/>
        </p:spPr>
        <p:txBody>
          <a:bodyPr wrap="square" lIns="0" tIns="0" rIns="0" bIns="0" rtlCol="0" anchor="t"/>
          <a:lstStyle/>
          <a:p>
            <a:pPr indent="0" marL="0">
              <a:buNone/>
            </a:pPr>
            <a:r>
              <a:rPr lang="en-US" sz="1150" dirty="0">
                <a:solidFill>
                  <a:srgbClr val="3A3F45"/>
                </a:solidFill>
                <a:latin typeface="Calibri" pitchFamily="34" charset="0"/>
                <a:ea typeface="Calibri" pitchFamily="34" charset="-122"/>
                <a:cs typeface="Calibri" pitchFamily="34" charset="-120"/>
              </a:rPr>
              <a:t>Kerb stone is drawn as separate units (outline per unit, layer ROAD-KERB). Cones get their white reflective band on ROAD-CONE-BAND. Report shows cones (nos) and kerb (m) per side.</a:t>
            </a:r>
            <a:endParaRPr lang="en-US" sz="1150" dirty="0"/>
          </a:p>
        </p:txBody>
      </p:sp>
      <p:sp>
        <p:nvSpPr>
          <p:cNvPr id="24" name="shape-357"/>
          <p:cNvSpPr/>
          <p:nvPr/>
        </p:nvSpPr>
        <p:spPr>
          <a:xfrm>
            <a:off x="685800" y="4572000"/>
            <a:ext cx="285750" cy="128016"/>
          </a:xfrm>
          <a:prstGeom prst="rect">
            <a:avLst/>
          </a:prstGeom>
          <a:solidFill>
            <a:schemeClr val="accent1"/>
          </a:solidFill>
          <a:ln w="7620">
            <a:solidFill>
              <a:srgbClr val="1F2326"/>
            </a:solidFill>
            <a:prstDash val="solid"/>
          </a:ln>
        </p:spPr>
      </p:sp>
      <p:sp>
        <p:nvSpPr>
          <p:cNvPr id="25" name="shape-358"/>
          <p:cNvSpPr/>
          <p:nvPr/>
        </p:nvSpPr>
        <p:spPr>
          <a:xfrm>
            <a:off x="971550" y="4572000"/>
            <a:ext cx="285750" cy="128016"/>
          </a:xfrm>
          <a:prstGeom prst="rect">
            <a:avLst/>
          </a:prstGeom>
          <a:solidFill>
            <a:srgbClr val="FFFFFF"/>
          </a:solidFill>
          <a:ln w="7620">
            <a:solidFill>
              <a:srgbClr val="1F2326"/>
            </a:solidFill>
            <a:prstDash val="solid"/>
          </a:ln>
        </p:spPr>
      </p:sp>
      <p:sp>
        <p:nvSpPr>
          <p:cNvPr id="26" name="shape-359"/>
          <p:cNvSpPr/>
          <p:nvPr/>
        </p:nvSpPr>
        <p:spPr>
          <a:xfrm>
            <a:off x="1257300" y="4572000"/>
            <a:ext cx="285750" cy="128016"/>
          </a:xfrm>
          <a:prstGeom prst="rect">
            <a:avLst/>
          </a:prstGeom>
          <a:solidFill>
            <a:schemeClr val="accent1"/>
          </a:solidFill>
          <a:ln w="7620">
            <a:solidFill>
              <a:srgbClr val="1F2326"/>
            </a:solidFill>
            <a:prstDash val="solid"/>
          </a:ln>
        </p:spPr>
      </p:sp>
      <p:sp>
        <p:nvSpPr>
          <p:cNvPr id="27" name="shape-360"/>
          <p:cNvSpPr/>
          <p:nvPr/>
        </p:nvSpPr>
        <p:spPr>
          <a:xfrm>
            <a:off x="1543050" y="4572000"/>
            <a:ext cx="285750" cy="128016"/>
          </a:xfrm>
          <a:prstGeom prst="rect">
            <a:avLst/>
          </a:prstGeom>
          <a:solidFill>
            <a:srgbClr val="FFFFFF"/>
          </a:solidFill>
          <a:ln w="7620">
            <a:solidFill>
              <a:srgbClr val="1F2326"/>
            </a:solidFill>
            <a:prstDash val="solid"/>
          </a:ln>
        </p:spPr>
      </p:sp>
      <p:sp>
        <p:nvSpPr>
          <p:cNvPr id="28" name="shape-361"/>
          <p:cNvSpPr/>
          <p:nvPr/>
        </p:nvSpPr>
        <p:spPr>
          <a:xfrm>
            <a:off x="1828800" y="4572000"/>
            <a:ext cx="285750" cy="128016"/>
          </a:xfrm>
          <a:prstGeom prst="rect">
            <a:avLst/>
          </a:prstGeom>
          <a:solidFill>
            <a:schemeClr val="accent1"/>
          </a:solidFill>
          <a:ln w="7620">
            <a:solidFill>
              <a:srgbClr val="1F2326"/>
            </a:solidFill>
            <a:prstDash val="solid"/>
          </a:ln>
        </p:spPr>
      </p:sp>
      <p:sp>
        <p:nvSpPr>
          <p:cNvPr id="29" name="shape-362"/>
          <p:cNvSpPr/>
          <p:nvPr/>
        </p:nvSpPr>
        <p:spPr>
          <a:xfrm>
            <a:off x="2114550" y="4572000"/>
            <a:ext cx="285750" cy="128016"/>
          </a:xfrm>
          <a:prstGeom prst="rect">
            <a:avLst/>
          </a:prstGeom>
          <a:solidFill>
            <a:srgbClr val="FFFFFF"/>
          </a:solidFill>
          <a:ln w="7620">
            <a:solidFill>
              <a:srgbClr val="1F2326"/>
            </a:solidFill>
            <a:prstDash val="solid"/>
          </a:ln>
        </p:spPr>
      </p:sp>
      <p:sp>
        <p:nvSpPr>
          <p:cNvPr id="30" name="shape-363"/>
          <p:cNvSpPr/>
          <p:nvPr/>
        </p:nvSpPr>
        <p:spPr>
          <a:xfrm>
            <a:off x="2400300" y="4572000"/>
            <a:ext cx="285750" cy="128016"/>
          </a:xfrm>
          <a:prstGeom prst="rect">
            <a:avLst/>
          </a:prstGeom>
          <a:solidFill>
            <a:schemeClr val="accent1"/>
          </a:solidFill>
          <a:ln w="7620">
            <a:solidFill>
              <a:srgbClr val="1F2326"/>
            </a:solidFill>
            <a:prstDash val="solid"/>
          </a:ln>
        </p:spPr>
      </p:sp>
      <p:sp>
        <p:nvSpPr>
          <p:cNvPr id="31" name="shape-364"/>
          <p:cNvSpPr/>
          <p:nvPr/>
        </p:nvSpPr>
        <p:spPr>
          <a:xfrm>
            <a:off x="2686050" y="4572000"/>
            <a:ext cx="285750" cy="128016"/>
          </a:xfrm>
          <a:prstGeom prst="rect">
            <a:avLst/>
          </a:prstGeom>
          <a:solidFill>
            <a:srgbClr val="FFFFFF"/>
          </a:solidFill>
          <a:ln w="7620">
            <a:solidFill>
              <a:srgbClr val="1F2326"/>
            </a:solidFill>
            <a:prstDash val="solid"/>
          </a:ln>
        </p:spPr>
      </p:sp>
      <p:sp>
        <p:nvSpPr>
          <p:cNvPr id="32" name="shape-365"/>
          <p:cNvSpPr/>
          <p:nvPr/>
        </p:nvSpPr>
        <p:spPr>
          <a:xfrm>
            <a:off x="3502152" y="4407408"/>
            <a:ext cx="2286000" cy="384048"/>
          </a:xfrm>
          <a:prstGeom prst="roundRect">
            <a:avLst>
              <a:gd name="adj" fmla="val 19048"/>
            </a:avLst>
          </a:prstGeom>
          <a:solidFill>
            <a:srgbClr val="FFFFFF"/>
          </a:solidFill>
          <a:ln w="9525">
            <a:solidFill>
              <a:srgbClr val="DDE0E4"/>
            </a:solidFill>
            <a:prstDash val="solid"/>
          </a:ln>
        </p:spPr>
      </p:sp>
      <p:sp>
        <p:nvSpPr>
          <p:cNvPr id="33" name="shape-366"/>
          <p:cNvSpPr/>
          <p:nvPr/>
        </p:nvSpPr>
        <p:spPr>
          <a:xfrm>
            <a:off x="3593592" y="4535424"/>
            <a:ext cx="128016" cy="128016"/>
          </a:xfrm>
          <a:prstGeom prst="ellipse">
            <a:avLst/>
          </a:prstGeom>
          <a:solidFill>
            <a:schemeClr val="accent1"/>
          </a:solidFill>
          <a:ln w="5080">
            <a:solidFill>
              <a:srgbClr val="1F2326"/>
            </a:solidFill>
            <a:prstDash val="solid"/>
          </a:ln>
        </p:spPr>
      </p:sp>
      <p:sp>
        <p:nvSpPr>
          <p:cNvPr id="34" name="shape-367"/>
          <p:cNvSpPr/>
          <p:nvPr/>
        </p:nvSpPr>
        <p:spPr>
          <a:xfrm>
            <a:off x="3619195" y="4561027"/>
            <a:ext cx="76810" cy="76810"/>
          </a:xfrm>
          <a:prstGeom prst="ellipse">
            <a:avLst/>
          </a:prstGeom>
          <a:solidFill>
            <a:srgbClr val="FFFFFF"/>
          </a:solidFill>
          <a:ln/>
        </p:spPr>
      </p:sp>
      <p:sp>
        <p:nvSpPr>
          <p:cNvPr id="35" name="shape-368"/>
          <p:cNvSpPr/>
          <p:nvPr/>
        </p:nvSpPr>
        <p:spPr>
          <a:xfrm>
            <a:off x="3637117" y="4578949"/>
            <a:ext cx="40965" cy="40965"/>
          </a:xfrm>
          <a:prstGeom prst="ellipse">
            <a:avLst/>
          </a:prstGeom>
          <a:solidFill>
            <a:schemeClr val="accent1"/>
          </a:solidFill>
          <a:ln/>
        </p:spPr>
      </p:sp>
      <p:sp>
        <p:nvSpPr>
          <p:cNvPr id="36" name="shape-369"/>
          <p:cNvSpPr/>
          <p:nvPr/>
        </p:nvSpPr>
        <p:spPr>
          <a:xfrm>
            <a:off x="3874443" y="4535424"/>
            <a:ext cx="128016" cy="128016"/>
          </a:xfrm>
          <a:prstGeom prst="ellipse">
            <a:avLst/>
          </a:prstGeom>
          <a:solidFill>
            <a:schemeClr val="accent1"/>
          </a:solidFill>
          <a:ln w="5080">
            <a:solidFill>
              <a:srgbClr val="1F2326"/>
            </a:solidFill>
            <a:prstDash val="solid"/>
          </a:ln>
        </p:spPr>
      </p:sp>
      <p:sp>
        <p:nvSpPr>
          <p:cNvPr id="37" name="shape-370"/>
          <p:cNvSpPr/>
          <p:nvPr/>
        </p:nvSpPr>
        <p:spPr>
          <a:xfrm>
            <a:off x="3900047" y="4561027"/>
            <a:ext cx="76810" cy="76810"/>
          </a:xfrm>
          <a:prstGeom prst="ellipse">
            <a:avLst/>
          </a:prstGeom>
          <a:solidFill>
            <a:srgbClr val="FFFFFF"/>
          </a:solidFill>
          <a:ln/>
        </p:spPr>
      </p:sp>
      <p:sp>
        <p:nvSpPr>
          <p:cNvPr id="38" name="shape-371"/>
          <p:cNvSpPr/>
          <p:nvPr/>
        </p:nvSpPr>
        <p:spPr>
          <a:xfrm>
            <a:off x="3917969" y="4578949"/>
            <a:ext cx="40965" cy="40965"/>
          </a:xfrm>
          <a:prstGeom prst="ellipse">
            <a:avLst/>
          </a:prstGeom>
          <a:solidFill>
            <a:schemeClr val="accent1"/>
          </a:solidFill>
          <a:ln/>
        </p:spPr>
      </p:sp>
      <p:sp>
        <p:nvSpPr>
          <p:cNvPr id="39" name="shape-372"/>
          <p:cNvSpPr/>
          <p:nvPr/>
        </p:nvSpPr>
        <p:spPr>
          <a:xfrm>
            <a:off x="4155295" y="4535424"/>
            <a:ext cx="128016" cy="128016"/>
          </a:xfrm>
          <a:prstGeom prst="ellipse">
            <a:avLst/>
          </a:prstGeom>
          <a:solidFill>
            <a:schemeClr val="accent1"/>
          </a:solidFill>
          <a:ln w="5080">
            <a:solidFill>
              <a:srgbClr val="1F2326"/>
            </a:solidFill>
            <a:prstDash val="solid"/>
          </a:ln>
        </p:spPr>
      </p:sp>
      <p:sp>
        <p:nvSpPr>
          <p:cNvPr id="40" name="shape-373"/>
          <p:cNvSpPr/>
          <p:nvPr/>
        </p:nvSpPr>
        <p:spPr>
          <a:xfrm>
            <a:off x="4180898" y="4561027"/>
            <a:ext cx="76810" cy="76810"/>
          </a:xfrm>
          <a:prstGeom prst="ellipse">
            <a:avLst/>
          </a:prstGeom>
          <a:solidFill>
            <a:srgbClr val="FFFFFF"/>
          </a:solidFill>
          <a:ln/>
        </p:spPr>
      </p:sp>
      <p:sp>
        <p:nvSpPr>
          <p:cNvPr id="41" name="shape-374"/>
          <p:cNvSpPr/>
          <p:nvPr/>
        </p:nvSpPr>
        <p:spPr>
          <a:xfrm>
            <a:off x="4198820" y="4578949"/>
            <a:ext cx="40965" cy="40965"/>
          </a:xfrm>
          <a:prstGeom prst="ellipse">
            <a:avLst/>
          </a:prstGeom>
          <a:solidFill>
            <a:schemeClr val="accent1"/>
          </a:solidFill>
          <a:ln/>
        </p:spPr>
      </p:sp>
      <p:sp>
        <p:nvSpPr>
          <p:cNvPr id="42" name="shape-375"/>
          <p:cNvSpPr/>
          <p:nvPr/>
        </p:nvSpPr>
        <p:spPr>
          <a:xfrm>
            <a:off x="4436146" y="4535424"/>
            <a:ext cx="128016" cy="128016"/>
          </a:xfrm>
          <a:prstGeom prst="ellipse">
            <a:avLst/>
          </a:prstGeom>
          <a:solidFill>
            <a:schemeClr val="accent1"/>
          </a:solidFill>
          <a:ln w="5080">
            <a:solidFill>
              <a:srgbClr val="1F2326"/>
            </a:solidFill>
            <a:prstDash val="solid"/>
          </a:ln>
        </p:spPr>
      </p:sp>
      <p:sp>
        <p:nvSpPr>
          <p:cNvPr id="43" name="shape-376"/>
          <p:cNvSpPr/>
          <p:nvPr/>
        </p:nvSpPr>
        <p:spPr>
          <a:xfrm>
            <a:off x="4461749" y="4561027"/>
            <a:ext cx="76810" cy="76810"/>
          </a:xfrm>
          <a:prstGeom prst="ellipse">
            <a:avLst/>
          </a:prstGeom>
          <a:solidFill>
            <a:srgbClr val="FFFFFF"/>
          </a:solidFill>
          <a:ln/>
        </p:spPr>
      </p:sp>
      <p:sp>
        <p:nvSpPr>
          <p:cNvPr id="44" name="shape-377"/>
          <p:cNvSpPr/>
          <p:nvPr/>
        </p:nvSpPr>
        <p:spPr>
          <a:xfrm>
            <a:off x="4479672" y="4578949"/>
            <a:ext cx="40965" cy="40965"/>
          </a:xfrm>
          <a:prstGeom prst="ellipse">
            <a:avLst/>
          </a:prstGeom>
          <a:solidFill>
            <a:schemeClr val="accent1"/>
          </a:solidFill>
          <a:ln/>
        </p:spPr>
      </p:sp>
      <p:sp>
        <p:nvSpPr>
          <p:cNvPr id="45" name="shape-378"/>
          <p:cNvSpPr/>
          <p:nvPr/>
        </p:nvSpPr>
        <p:spPr>
          <a:xfrm>
            <a:off x="4716998" y="4535424"/>
            <a:ext cx="128016" cy="128016"/>
          </a:xfrm>
          <a:prstGeom prst="ellipse">
            <a:avLst/>
          </a:prstGeom>
          <a:solidFill>
            <a:schemeClr val="accent1"/>
          </a:solidFill>
          <a:ln w="5080">
            <a:solidFill>
              <a:srgbClr val="1F2326"/>
            </a:solidFill>
            <a:prstDash val="solid"/>
          </a:ln>
        </p:spPr>
      </p:sp>
      <p:sp>
        <p:nvSpPr>
          <p:cNvPr id="46" name="shape-379"/>
          <p:cNvSpPr/>
          <p:nvPr/>
        </p:nvSpPr>
        <p:spPr>
          <a:xfrm>
            <a:off x="4742601" y="4561027"/>
            <a:ext cx="76810" cy="76810"/>
          </a:xfrm>
          <a:prstGeom prst="ellipse">
            <a:avLst/>
          </a:prstGeom>
          <a:solidFill>
            <a:srgbClr val="FFFFFF"/>
          </a:solidFill>
          <a:ln/>
        </p:spPr>
      </p:sp>
      <p:sp>
        <p:nvSpPr>
          <p:cNvPr id="47" name="shape-380"/>
          <p:cNvSpPr/>
          <p:nvPr/>
        </p:nvSpPr>
        <p:spPr>
          <a:xfrm>
            <a:off x="4760523" y="4578949"/>
            <a:ext cx="40965" cy="40965"/>
          </a:xfrm>
          <a:prstGeom prst="ellipse">
            <a:avLst/>
          </a:prstGeom>
          <a:solidFill>
            <a:schemeClr val="accent1"/>
          </a:solidFill>
          <a:ln/>
        </p:spPr>
      </p:sp>
      <p:sp>
        <p:nvSpPr>
          <p:cNvPr id="48" name="shape-381"/>
          <p:cNvSpPr/>
          <p:nvPr/>
        </p:nvSpPr>
        <p:spPr>
          <a:xfrm>
            <a:off x="4997849" y="4535424"/>
            <a:ext cx="128016" cy="128016"/>
          </a:xfrm>
          <a:prstGeom prst="ellipse">
            <a:avLst/>
          </a:prstGeom>
          <a:solidFill>
            <a:schemeClr val="accent1"/>
          </a:solidFill>
          <a:ln w="5080">
            <a:solidFill>
              <a:srgbClr val="1F2326"/>
            </a:solidFill>
            <a:prstDash val="solid"/>
          </a:ln>
        </p:spPr>
      </p:sp>
      <p:sp>
        <p:nvSpPr>
          <p:cNvPr id="49" name="shape-382"/>
          <p:cNvSpPr/>
          <p:nvPr/>
        </p:nvSpPr>
        <p:spPr>
          <a:xfrm>
            <a:off x="5023452" y="4561027"/>
            <a:ext cx="76810" cy="76810"/>
          </a:xfrm>
          <a:prstGeom prst="ellipse">
            <a:avLst/>
          </a:prstGeom>
          <a:solidFill>
            <a:srgbClr val="FFFFFF"/>
          </a:solidFill>
          <a:ln/>
        </p:spPr>
      </p:sp>
      <p:sp>
        <p:nvSpPr>
          <p:cNvPr id="50" name="shape-383"/>
          <p:cNvSpPr/>
          <p:nvPr/>
        </p:nvSpPr>
        <p:spPr>
          <a:xfrm>
            <a:off x="5041375" y="4578949"/>
            <a:ext cx="40965" cy="40965"/>
          </a:xfrm>
          <a:prstGeom prst="ellipse">
            <a:avLst/>
          </a:prstGeom>
          <a:solidFill>
            <a:schemeClr val="accent1"/>
          </a:solidFill>
          <a:ln/>
        </p:spPr>
      </p:sp>
      <p:sp>
        <p:nvSpPr>
          <p:cNvPr id="51" name="shape-384"/>
          <p:cNvSpPr/>
          <p:nvPr/>
        </p:nvSpPr>
        <p:spPr>
          <a:xfrm>
            <a:off x="5278701" y="4535424"/>
            <a:ext cx="128016" cy="128016"/>
          </a:xfrm>
          <a:prstGeom prst="ellipse">
            <a:avLst/>
          </a:prstGeom>
          <a:solidFill>
            <a:schemeClr val="accent1"/>
          </a:solidFill>
          <a:ln w="5080">
            <a:solidFill>
              <a:srgbClr val="1F2326"/>
            </a:solidFill>
            <a:prstDash val="solid"/>
          </a:ln>
        </p:spPr>
      </p:sp>
      <p:sp>
        <p:nvSpPr>
          <p:cNvPr id="52" name="shape-385"/>
          <p:cNvSpPr/>
          <p:nvPr/>
        </p:nvSpPr>
        <p:spPr>
          <a:xfrm>
            <a:off x="5304304" y="4561027"/>
            <a:ext cx="76810" cy="76810"/>
          </a:xfrm>
          <a:prstGeom prst="ellipse">
            <a:avLst/>
          </a:prstGeom>
          <a:solidFill>
            <a:srgbClr val="FFFFFF"/>
          </a:solidFill>
          <a:ln/>
        </p:spPr>
      </p:sp>
      <p:sp>
        <p:nvSpPr>
          <p:cNvPr id="53" name="shape-386"/>
          <p:cNvSpPr/>
          <p:nvPr/>
        </p:nvSpPr>
        <p:spPr>
          <a:xfrm>
            <a:off x="5322226" y="4578949"/>
            <a:ext cx="40965" cy="40965"/>
          </a:xfrm>
          <a:prstGeom prst="ellipse">
            <a:avLst/>
          </a:prstGeom>
          <a:solidFill>
            <a:schemeClr val="accent1"/>
          </a:solidFill>
          <a:ln/>
        </p:spPr>
      </p:sp>
      <p:sp>
        <p:nvSpPr>
          <p:cNvPr id="54" name="shape-387"/>
          <p:cNvSpPr/>
          <p:nvPr/>
        </p:nvSpPr>
        <p:spPr>
          <a:xfrm>
            <a:off x="5559552" y="4535424"/>
            <a:ext cx="128016" cy="128016"/>
          </a:xfrm>
          <a:prstGeom prst="ellipse">
            <a:avLst/>
          </a:prstGeom>
          <a:solidFill>
            <a:schemeClr val="accent1"/>
          </a:solidFill>
          <a:ln w="5080">
            <a:solidFill>
              <a:srgbClr val="1F2326"/>
            </a:solidFill>
            <a:prstDash val="solid"/>
          </a:ln>
        </p:spPr>
      </p:sp>
      <p:sp>
        <p:nvSpPr>
          <p:cNvPr id="55" name="shape-388"/>
          <p:cNvSpPr/>
          <p:nvPr/>
        </p:nvSpPr>
        <p:spPr>
          <a:xfrm>
            <a:off x="5585155" y="4561027"/>
            <a:ext cx="76810" cy="76810"/>
          </a:xfrm>
          <a:prstGeom prst="ellipse">
            <a:avLst/>
          </a:prstGeom>
          <a:solidFill>
            <a:srgbClr val="FFFFFF"/>
          </a:solidFill>
          <a:ln/>
        </p:spPr>
      </p:sp>
      <p:sp>
        <p:nvSpPr>
          <p:cNvPr id="56" name="shape-389"/>
          <p:cNvSpPr/>
          <p:nvPr/>
        </p:nvSpPr>
        <p:spPr>
          <a:xfrm>
            <a:off x="5603077" y="4578949"/>
            <a:ext cx="40965" cy="40965"/>
          </a:xfrm>
          <a:prstGeom prst="ellipse">
            <a:avLst/>
          </a:prstGeom>
          <a:solidFill>
            <a:schemeClr val="accent1"/>
          </a:solidFill>
          <a:ln/>
        </p:spPr>
      </p:sp>
      <p:sp>
        <p:nvSpPr>
          <p:cNvPr id="57" name="shape-390"/>
          <p:cNvSpPr/>
          <p:nvPr/>
        </p:nvSpPr>
        <p:spPr>
          <a:xfrm>
            <a:off x="6400800" y="4526280"/>
            <a:ext cx="285750" cy="118872"/>
          </a:xfrm>
          <a:prstGeom prst="rect">
            <a:avLst/>
          </a:prstGeom>
          <a:solidFill>
            <a:srgbClr val="B9BDC3"/>
          </a:solidFill>
          <a:ln w="7620">
            <a:solidFill>
              <a:srgbClr val="1F2326"/>
            </a:solidFill>
            <a:prstDash val="solid"/>
          </a:ln>
        </p:spPr>
      </p:sp>
      <p:sp>
        <p:nvSpPr>
          <p:cNvPr id="58" name="shape-391"/>
          <p:cNvSpPr/>
          <p:nvPr/>
        </p:nvSpPr>
        <p:spPr>
          <a:xfrm>
            <a:off x="6686550" y="4526280"/>
            <a:ext cx="285750" cy="118872"/>
          </a:xfrm>
          <a:prstGeom prst="rect">
            <a:avLst/>
          </a:prstGeom>
          <a:solidFill>
            <a:srgbClr val="B9BDC3"/>
          </a:solidFill>
          <a:ln w="7620">
            <a:solidFill>
              <a:srgbClr val="1F2326"/>
            </a:solidFill>
            <a:prstDash val="solid"/>
          </a:ln>
        </p:spPr>
      </p:sp>
      <p:sp>
        <p:nvSpPr>
          <p:cNvPr id="59" name="shape-392"/>
          <p:cNvSpPr/>
          <p:nvPr/>
        </p:nvSpPr>
        <p:spPr>
          <a:xfrm>
            <a:off x="6972300" y="4526280"/>
            <a:ext cx="285750" cy="118872"/>
          </a:xfrm>
          <a:prstGeom prst="rect">
            <a:avLst/>
          </a:prstGeom>
          <a:solidFill>
            <a:srgbClr val="B9BDC3"/>
          </a:solidFill>
          <a:ln w="7620">
            <a:solidFill>
              <a:srgbClr val="1F2326"/>
            </a:solidFill>
            <a:prstDash val="solid"/>
          </a:ln>
        </p:spPr>
      </p:sp>
      <p:sp>
        <p:nvSpPr>
          <p:cNvPr id="60" name="shape-393"/>
          <p:cNvSpPr/>
          <p:nvPr/>
        </p:nvSpPr>
        <p:spPr>
          <a:xfrm>
            <a:off x="7258050" y="4526280"/>
            <a:ext cx="285750" cy="118872"/>
          </a:xfrm>
          <a:prstGeom prst="rect">
            <a:avLst/>
          </a:prstGeom>
          <a:solidFill>
            <a:srgbClr val="B9BDC3"/>
          </a:solidFill>
          <a:ln w="7620">
            <a:solidFill>
              <a:srgbClr val="1F2326"/>
            </a:solidFill>
            <a:prstDash val="solid"/>
          </a:ln>
        </p:spPr>
      </p:sp>
      <p:sp>
        <p:nvSpPr>
          <p:cNvPr id="61" name="shape-394"/>
          <p:cNvSpPr/>
          <p:nvPr/>
        </p:nvSpPr>
        <p:spPr>
          <a:xfrm>
            <a:off x="7543800" y="4526280"/>
            <a:ext cx="285750" cy="118872"/>
          </a:xfrm>
          <a:prstGeom prst="rect">
            <a:avLst/>
          </a:prstGeom>
          <a:solidFill>
            <a:srgbClr val="B9BDC3"/>
          </a:solidFill>
          <a:ln w="7620">
            <a:solidFill>
              <a:srgbClr val="1F2326"/>
            </a:solidFill>
            <a:prstDash val="solid"/>
          </a:ln>
        </p:spPr>
      </p:sp>
      <p:sp>
        <p:nvSpPr>
          <p:cNvPr id="62" name="shape-395"/>
          <p:cNvSpPr/>
          <p:nvPr/>
        </p:nvSpPr>
        <p:spPr>
          <a:xfrm>
            <a:off x="7829550" y="4526280"/>
            <a:ext cx="285750" cy="118872"/>
          </a:xfrm>
          <a:prstGeom prst="rect">
            <a:avLst/>
          </a:prstGeom>
          <a:solidFill>
            <a:srgbClr val="B9BDC3"/>
          </a:solidFill>
          <a:ln w="7620">
            <a:solidFill>
              <a:srgbClr val="1F2326"/>
            </a:solidFill>
            <a:prstDash val="solid"/>
          </a:ln>
        </p:spPr>
      </p:sp>
      <p:sp>
        <p:nvSpPr>
          <p:cNvPr id="63" name="shape-396"/>
          <p:cNvSpPr/>
          <p:nvPr/>
        </p:nvSpPr>
        <p:spPr>
          <a:xfrm>
            <a:off x="8115300" y="4526280"/>
            <a:ext cx="285750" cy="118872"/>
          </a:xfrm>
          <a:prstGeom prst="rect">
            <a:avLst/>
          </a:prstGeom>
          <a:solidFill>
            <a:srgbClr val="B9BDC3"/>
          </a:solidFill>
          <a:ln w="7620">
            <a:solidFill>
              <a:srgbClr val="1F2326"/>
            </a:solidFill>
            <a:prstDash val="solid"/>
          </a:ln>
        </p:spPr>
      </p:sp>
      <p:sp>
        <p:nvSpPr>
          <p:cNvPr id="64" name="shape-397"/>
          <p:cNvSpPr/>
          <p:nvPr/>
        </p:nvSpPr>
        <p:spPr>
          <a:xfrm>
            <a:off x="8401050" y="4526280"/>
            <a:ext cx="285750" cy="118872"/>
          </a:xfrm>
          <a:prstGeom prst="rect">
            <a:avLst/>
          </a:prstGeom>
          <a:solidFill>
            <a:srgbClr val="B9BDC3"/>
          </a:solidFill>
          <a:ln w="7620">
            <a:solidFill>
              <a:srgbClr val="1F2326"/>
            </a:solidFill>
            <a:prstDash val="solid"/>
          </a:ln>
        </p:spPr>
      </p:sp>
      <p:sp>
        <p:nvSpPr>
          <p:cNvPr id="65" name="shape-398"/>
          <p:cNvSpPr/>
          <p:nvPr/>
        </p:nvSpPr>
        <p:spPr>
          <a:xfrm>
            <a:off x="502920" y="5120640"/>
            <a:ext cx="11155680" cy="868680"/>
          </a:xfrm>
          <a:prstGeom prst="roundRect">
            <a:avLst>
              <a:gd name="adj" fmla="val 8421"/>
            </a:avLst>
          </a:prstGeom>
          <a:solidFill>
            <a:srgbClr val="FFF6D6"/>
          </a:solidFill>
          <a:ln w="9525">
            <a:solidFill>
              <a:srgbClr val="F2D27A"/>
            </a:solidFill>
            <a:prstDash val="solid"/>
          </a:ln>
        </p:spPr>
      </p:sp>
      <p:sp>
        <p:nvSpPr>
          <p:cNvPr id="66" name="text-399"/>
          <p:cNvSpPr txBox="1"/>
          <p:nvPr/>
        </p:nvSpPr>
        <p:spPr>
          <a:xfrm>
            <a:off x="649224" y="5193792"/>
            <a:ext cx="10863072" cy="722376"/>
          </a:xfrm>
          <a:prstGeom prst="rect">
            <a:avLst/>
          </a:prstGeom>
          <a:noFill/>
          <a:ln/>
        </p:spPr>
        <p:txBody>
          <a:bodyPr wrap="square" lIns="0" tIns="0" rIns="0" bIns="0" rtlCol="0" anchor="ctr"/>
          <a:lstStyle/>
          <a:p>
            <a:pPr indent="0" marL="0">
              <a:buNone/>
            </a:pPr>
            <a:r>
              <a:rPr lang="en-US" sz="1100" b="1" dirty="0">
                <a:solidFill>
                  <a:srgbClr val="A65F00"/>
                </a:solidFill>
                <a:latin typeface="Calibri" pitchFamily="34" charset="0"/>
                <a:ea typeface="Calibri" pitchFamily="34" charset="-122"/>
                <a:cs typeface="Calibri" pitchFamily="34" charset="-120"/>
              </a:rPr>
              <a:t>Upgrading from 3.2?  </a:t>
            </a:r>
            <a:pPr indent="0" marL="0">
              <a:buNone/>
            </a:pPr>
            <a:r>
              <a:rPr lang="en-US" sz="1100" dirty="0">
                <a:solidFill>
                  <a:srgbClr val="3A3F45"/>
                </a:solidFill>
                <a:latin typeface="Calibri" pitchFamily="34" charset="0"/>
                <a:ea typeface="Calibri" pitchFamily="34" charset="-122"/>
                <a:cs typeface="Calibri" pitchFamily="34" charset="-120"/>
              </a:rPr>
              <a:t>Load the new RoadPro.lsp with APPLOAD (replace the old file in the Startup Suite). Your saved settings are kept. Roads drawn with 3.2 work with every 3.3 command.</a:t>
            </a:r>
            <a:endParaRPr lang="en-US" sz="11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A  ·  GETTING STARTED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Install and load RoadPro</a:t>
            </a:r>
            <a:endParaRPr lang="en-US" sz="2600" dirty="0"/>
          </a:p>
        </p:txBody>
      </p:sp>
      <p:sp>
        <p:nvSpPr>
          <p:cNvPr id="4" name="shape-400"/>
          <p:cNvSpPr/>
          <p:nvPr/>
        </p:nvSpPr>
        <p:spPr>
          <a:xfrm>
            <a:off x="502920" y="1371600"/>
            <a:ext cx="329184" cy="329184"/>
          </a:xfrm>
          <a:prstGeom prst="ellipse">
            <a:avLst/>
          </a:prstGeom>
          <a:solidFill>
            <a:schemeClr val="accent1"/>
          </a:solidFill>
          <a:ln/>
        </p:spPr>
      </p:sp>
      <p:sp>
        <p:nvSpPr>
          <p:cNvPr id="5" name="text-401"/>
          <p:cNvSpPr txBox="1"/>
          <p:nvPr/>
        </p:nvSpPr>
        <p:spPr>
          <a:xfrm>
            <a:off x="502920" y="137160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402"/>
          <p:cNvSpPr txBox="1"/>
          <p:nvPr/>
        </p:nvSpPr>
        <p:spPr>
          <a:xfrm>
            <a:off x="978408" y="1353312"/>
            <a:ext cx="5559552" cy="71323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Copy the file to a fixed folder</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Save RoadPro.lsp in a folder that will not move, for example  C:\RoadPro\</a:t>
            </a:r>
            <a:endParaRPr lang="en-US" sz="1200" dirty="0"/>
          </a:p>
        </p:txBody>
      </p:sp>
      <p:sp>
        <p:nvSpPr>
          <p:cNvPr id="7" name="shape-403"/>
          <p:cNvSpPr/>
          <p:nvPr/>
        </p:nvSpPr>
        <p:spPr>
          <a:xfrm>
            <a:off x="502920" y="2121408"/>
            <a:ext cx="329184" cy="329184"/>
          </a:xfrm>
          <a:prstGeom prst="ellipse">
            <a:avLst/>
          </a:prstGeom>
          <a:solidFill>
            <a:schemeClr val="accent1"/>
          </a:solidFill>
          <a:ln/>
        </p:spPr>
      </p:sp>
      <p:sp>
        <p:nvSpPr>
          <p:cNvPr id="8" name="text-404"/>
          <p:cNvSpPr txBox="1"/>
          <p:nvPr/>
        </p:nvSpPr>
        <p:spPr>
          <a:xfrm>
            <a:off x="502920" y="212140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405"/>
          <p:cNvSpPr txBox="1"/>
          <p:nvPr/>
        </p:nvSpPr>
        <p:spPr>
          <a:xfrm>
            <a:off x="978408" y="2103120"/>
            <a:ext cx="5559552" cy="71323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APPLOAD in AutoCAD</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Browse to RoadPro.lsp, select it and press Load. Close the dialog.</a:t>
            </a:r>
            <a:endParaRPr lang="en-US" sz="1200" dirty="0"/>
          </a:p>
        </p:txBody>
      </p:sp>
      <p:sp>
        <p:nvSpPr>
          <p:cNvPr id="10" name="shape-406"/>
          <p:cNvSpPr/>
          <p:nvPr/>
        </p:nvSpPr>
        <p:spPr>
          <a:xfrm>
            <a:off x="502920" y="2871216"/>
            <a:ext cx="329184" cy="329184"/>
          </a:xfrm>
          <a:prstGeom prst="ellipse">
            <a:avLst/>
          </a:prstGeom>
          <a:solidFill>
            <a:schemeClr val="accent1"/>
          </a:solidFill>
          <a:ln/>
        </p:spPr>
      </p:sp>
      <p:sp>
        <p:nvSpPr>
          <p:cNvPr id="11" name="text-407"/>
          <p:cNvSpPr txBox="1"/>
          <p:nvPr/>
        </p:nvSpPr>
        <p:spPr>
          <a:xfrm>
            <a:off x="502920" y="287121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408"/>
          <p:cNvSpPr txBox="1"/>
          <p:nvPr/>
        </p:nvSpPr>
        <p:spPr>
          <a:xfrm>
            <a:off x="978408" y="2852928"/>
            <a:ext cx="5559552" cy="71323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Check the load message</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The command line shows  Road Pro v3.3 loaded  with all the short commands.</a:t>
            </a:r>
            <a:endParaRPr lang="en-US" sz="1200" dirty="0"/>
          </a:p>
        </p:txBody>
      </p:sp>
      <p:sp>
        <p:nvSpPr>
          <p:cNvPr id="13" name="shape-409"/>
          <p:cNvSpPr/>
          <p:nvPr/>
        </p:nvSpPr>
        <p:spPr>
          <a:xfrm>
            <a:off x="502920" y="3621024"/>
            <a:ext cx="329184" cy="329184"/>
          </a:xfrm>
          <a:prstGeom prst="ellipse">
            <a:avLst/>
          </a:prstGeom>
          <a:solidFill>
            <a:schemeClr val="accent1"/>
          </a:solidFill>
          <a:ln/>
        </p:spPr>
      </p:sp>
      <p:sp>
        <p:nvSpPr>
          <p:cNvPr id="14" name="text-410"/>
          <p:cNvSpPr txBox="1"/>
          <p:nvPr/>
        </p:nvSpPr>
        <p:spPr>
          <a:xfrm>
            <a:off x="502920" y="362102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411"/>
          <p:cNvSpPr txBox="1"/>
          <p:nvPr/>
        </p:nvSpPr>
        <p:spPr>
          <a:xfrm>
            <a:off x="978408" y="3602736"/>
            <a:ext cx="5559552" cy="71323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Load it every time (recommended)</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APPLOAD → Startup Suite → Contents → Add → pick RoadPro.lsp → Close.</a:t>
            </a:r>
            <a:endParaRPr lang="en-US" sz="1200" dirty="0"/>
          </a:p>
        </p:txBody>
      </p:sp>
      <p:sp>
        <p:nvSpPr>
          <p:cNvPr id="16" name="shape-412"/>
          <p:cNvSpPr/>
          <p:nvPr/>
        </p:nvSpPr>
        <p:spPr>
          <a:xfrm>
            <a:off x="502920" y="4370832"/>
            <a:ext cx="329184" cy="329184"/>
          </a:xfrm>
          <a:prstGeom prst="ellipse">
            <a:avLst/>
          </a:prstGeom>
          <a:solidFill>
            <a:schemeClr val="accent1"/>
          </a:solidFill>
          <a:ln/>
        </p:spPr>
      </p:sp>
      <p:sp>
        <p:nvSpPr>
          <p:cNvPr id="17" name="text-413"/>
          <p:cNvSpPr txBox="1"/>
          <p:nvPr/>
        </p:nvSpPr>
        <p:spPr>
          <a:xfrm>
            <a:off x="502920" y="437083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18" name="text-414"/>
          <p:cNvSpPr txBox="1"/>
          <p:nvPr/>
        </p:nvSpPr>
        <p:spPr>
          <a:xfrm>
            <a:off x="978408" y="4352544"/>
            <a:ext cx="5559552" cy="71323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Security warning?</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Choose Always Load, or add the folder in OPTIONS → Files → Trusted Locations.</a:t>
            </a:r>
            <a:endParaRPr lang="en-US" sz="1200" dirty="0"/>
          </a:p>
        </p:txBody>
      </p:sp>
      <p:sp>
        <p:nvSpPr>
          <p:cNvPr id="19" name="shape-415"/>
          <p:cNvSpPr/>
          <p:nvPr/>
        </p:nvSpPr>
        <p:spPr>
          <a:xfrm>
            <a:off x="502920" y="5120640"/>
            <a:ext cx="329184" cy="329184"/>
          </a:xfrm>
          <a:prstGeom prst="ellipse">
            <a:avLst/>
          </a:prstGeom>
          <a:solidFill>
            <a:schemeClr val="accent1"/>
          </a:solidFill>
          <a:ln/>
        </p:spPr>
      </p:sp>
      <p:sp>
        <p:nvSpPr>
          <p:cNvPr id="20" name="text-416"/>
          <p:cNvSpPr txBox="1"/>
          <p:nvPr/>
        </p:nvSpPr>
        <p:spPr>
          <a:xfrm>
            <a:off x="502920" y="512064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21" name="text-417"/>
          <p:cNvSpPr txBox="1"/>
          <p:nvPr/>
        </p:nvSpPr>
        <p:spPr>
          <a:xfrm>
            <a:off x="978408" y="5102352"/>
            <a:ext cx="5559552" cy="71323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Start working</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Type RDP and press Enter. The ROAD PRO dialog opens.</a:t>
            </a:r>
            <a:endParaRPr lang="en-US" sz="1200" dirty="0"/>
          </a:p>
        </p:txBody>
      </p:sp>
      <p:sp>
        <p:nvSpPr>
          <p:cNvPr id="22" name="shape-418"/>
          <p:cNvSpPr/>
          <p:nvPr/>
        </p:nvSpPr>
        <p:spPr>
          <a:xfrm>
            <a:off x="6812280" y="1371600"/>
            <a:ext cx="4846320" cy="1920240"/>
          </a:xfrm>
          <a:prstGeom prst="roundRect">
            <a:avLst>
              <a:gd name="adj" fmla="val 2857"/>
            </a:avLst>
          </a:prstGeom>
          <a:solidFill>
            <a:srgbClr val="1F2326"/>
          </a:solidFill>
          <a:ln/>
        </p:spPr>
      </p:sp>
      <p:sp>
        <p:nvSpPr>
          <p:cNvPr id="23" name="text-419"/>
          <p:cNvSpPr txBox="1"/>
          <p:nvPr/>
        </p:nvSpPr>
        <p:spPr>
          <a:xfrm>
            <a:off x="6976872" y="1499616"/>
            <a:ext cx="4517136" cy="1664208"/>
          </a:xfrm>
          <a:prstGeom prst="rect">
            <a:avLst/>
          </a:prstGeom>
          <a:noFill/>
          <a:ln/>
        </p:spPr>
        <p:txBody>
          <a:bodyPr wrap="square" lIns="0" tIns="0" rIns="0" bIns="0" rtlCol="0" anchor="t"/>
          <a:lstStyle/>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Command: </a:t>
            </a:r>
            <a:pPr indent="0" marL="0">
              <a:spcAft>
                <a:spcPts val="200"/>
              </a:spcAft>
              <a:buNone/>
            </a:pPr>
            <a:r>
              <a:rPr lang="en-US" sz="950" b="1" dirty="0">
                <a:solidFill>
                  <a:srgbClr val="F2B705"/>
                </a:solidFill>
                <a:latin typeface="Courier New" pitchFamily="34" charset="0"/>
                <a:ea typeface="Courier New" pitchFamily="34" charset="-122"/>
                <a:cs typeface="Courier New" pitchFamily="34" charset="-120"/>
              </a:rPr>
              <a:t>APPLOAD</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RoadPro.lsp successfully loaded.</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Road Pro v3.3 loaded.  ROADPRO (RDP) = build road</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ROADREPORT (RDR) = report  |  ... |</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ROADLINE (RDL) = single line</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Developed by https://www.exceltokml.com/</a:t>
            </a:r>
            <a:endParaRPr lang="en-US" sz="950" dirty="0"/>
          </a:p>
        </p:txBody>
      </p:sp>
      <p:sp>
        <p:nvSpPr>
          <p:cNvPr id="24" name="shape-420"/>
          <p:cNvSpPr/>
          <p:nvPr/>
        </p:nvSpPr>
        <p:spPr>
          <a:xfrm>
            <a:off x="6812280" y="3474720"/>
            <a:ext cx="4846320" cy="2697480"/>
          </a:xfrm>
          <a:prstGeom prst="roundRect">
            <a:avLst>
              <a:gd name="adj" fmla="val 2712"/>
            </a:avLst>
          </a:prstGeom>
          <a:solidFill>
            <a:srgbClr val="F4F5F7"/>
          </a:solidFill>
          <a:ln w="9525">
            <a:solidFill>
              <a:srgbClr val="E3E5E8"/>
            </a:solidFill>
            <a:prstDash val="solid"/>
          </a:ln>
        </p:spPr>
      </p:sp>
      <p:sp>
        <p:nvSpPr>
          <p:cNvPr id="25" name="text-421"/>
          <p:cNvSpPr txBox="1"/>
          <p:nvPr/>
        </p:nvSpPr>
        <p:spPr>
          <a:xfrm>
            <a:off x="6976872" y="3611880"/>
            <a:ext cx="4517136"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Requirements</a:t>
            </a:r>
            <a:endParaRPr lang="en-US" sz="1300" dirty="0"/>
          </a:p>
        </p:txBody>
      </p:sp>
      <p:sp>
        <p:nvSpPr>
          <p:cNvPr id="26" name="text-422"/>
          <p:cNvSpPr txBox="1"/>
          <p:nvPr/>
        </p:nvSpPr>
        <p:spPr>
          <a:xfrm>
            <a:off x="6976872" y="3977640"/>
            <a:ext cx="4517136" cy="2084832"/>
          </a:xfrm>
          <a:prstGeom prst="rect">
            <a:avLst/>
          </a:prstGeom>
          <a:noFill/>
          <a:ln/>
        </p:spPr>
        <p:txBody>
          <a:bodyPr wrap="square" lIns="0" tIns="0" rIns="0" bIns="0" rtlCol="0" anchor="t"/>
          <a:lstStyle/>
          <a:p>
            <a:pPr marL="152400" indent="-152400">
              <a:spcAft>
                <a:spcPts val="300"/>
              </a:spcAft>
              <a:buSzPct val="100000"/>
              <a:buChar char="•"/>
            </a:pPr>
            <a:r>
              <a:rPr lang="en-US" sz="1150" dirty="0">
                <a:solidFill>
                  <a:srgbClr val="3A3F45"/>
                </a:solidFill>
                <a:latin typeface="Calibri" pitchFamily="34" charset="0"/>
                <a:ea typeface="Calibri" pitchFamily="34" charset="-122"/>
                <a:cs typeface="Calibri" pitchFamily="34" charset="-120"/>
              </a:rPr>
              <a:t>Full AutoCAD 2014 or newer on Windows (also Civil 3D, Map 3D). AutoCAD LT cannot run LISP.</a:t>
            </a:r>
            <a:endParaRPr lang="en-US" sz="1150" dirty="0"/>
          </a:p>
          <a:p>
            <a:pPr marL="152400" indent="-152400">
              <a:spcAft>
                <a:spcPts val="300"/>
              </a:spcAft>
              <a:buSzPct val="100000"/>
              <a:buChar char="•"/>
            </a:pPr>
            <a:r>
              <a:rPr lang="en-US" sz="1150" dirty="0">
                <a:solidFill>
                  <a:srgbClr val="3A3F45"/>
                </a:solidFill>
                <a:latin typeface="Calibri" pitchFamily="34" charset="0"/>
                <a:ea typeface="Calibri" pitchFamily="34" charset="-122"/>
                <a:cs typeface="Calibri" pitchFamily="34" charset="-120"/>
              </a:rPr>
              <a:t>Drawing in metres (1 unit = 1 m) or millimetres (1 unit = 1 mm).</a:t>
            </a:r>
            <a:endParaRPr lang="en-US" sz="1150" dirty="0"/>
          </a:p>
          <a:p>
            <a:pPr marL="152400" indent="-152400">
              <a:spcAft>
                <a:spcPts val="300"/>
              </a:spcAft>
              <a:buSzPct val="100000"/>
              <a:buChar char="•"/>
            </a:pPr>
            <a:r>
              <a:rPr lang="en-US" sz="1150" dirty="0">
                <a:solidFill>
                  <a:srgbClr val="3A3F45"/>
                </a:solidFill>
                <a:latin typeface="Calibri" pitchFamily="34" charset="0"/>
                <a:ea typeface="Calibri" pitchFamily="34" charset="-122"/>
                <a:cs typeface="Calibri" pitchFamily="34" charset="-120"/>
              </a:rPr>
              <a:t>Settings are remembered between sessions on this PC. ROADPRORESET restores the defaults.</a:t>
            </a:r>
            <a:endParaRPr lang="en-US" sz="1150" dirty="0"/>
          </a:p>
          <a:p>
            <a:pPr marL="152400" indent="-152400">
              <a:spcAft>
                <a:spcPts val="300"/>
              </a:spcAft>
              <a:buSzPct val="100000"/>
              <a:buChar char="•"/>
            </a:pPr>
            <a:r>
              <a:rPr lang="en-US" sz="1150" dirty="0">
                <a:solidFill>
                  <a:srgbClr val="3A3F45"/>
                </a:solidFill>
                <a:latin typeface="Calibri" pitchFamily="34" charset="0"/>
                <a:ea typeface="Calibri" pitchFamily="34" charset="-122"/>
                <a:cs typeface="Calibri" pitchFamily="34" charset="-120"/>
              </a:rPr>
              <a:t>Every command is one UNDO step: type U to take back a whole run.</a:t>
            </a:r>
            <a:endParaRPr lang="en-US" sz="11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A  ·  GETTING STARTED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All commands and short keys</a:t>
            </a:r>
            <a:endParaRPr lang="en-US" sz="2600" dirty="0"/>
          </a:p>
        </p:txBody>
      </p:sp>
      <p:graphicFrame>
        <p:nvGraphicFramePr>
          <p:cNvPr id="7" name="table-423"/>
          <p:cNvGraphicFramePr>
            <a:graphicFrameLocks noGrp="1"/>
          </p:cNvGraphicFramePr>
          <p:nvPr>
            <p:extLst>
              <p:ext uri="{D42A27DB-BD31-4B8C-83A1-F6EECF244321}">
                <p14:modId xmlns:p14="http://schemas.microsoft.com/office/powerpoint/2010/main" val="1579011935"/>
              </p:ext>
            </p:extLst>
          </p:nvPr>
        </p:nvGraphicFramePr>
        <p:xfrm>
          <a:off x="502920" y="1325880"/>
          <a:ext cx="11155680" cy="914400"/>
        </p:xfrm>
        <a:graphic>
          <a:graphicData uri="http://schemas.openxmlformats.org/drawingml/2006/table">
            <a:tbl>
              <a:tblPr/>
              <a:tblGrid>
                <a:gridCol w="1051560"/>
                <a:gridCol w="1874520"/>
                <a:gridCol w="5486400"/>
                <a:gridCol w="2743200"/>
              </a:tblGrid>
              <a:tr h="347472">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Short</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Full command</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What it does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You select</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RDP</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ROADPRO</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Build a complete road from a centre line (dialog with all settings)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Pick points, or an existing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RDR</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ROADREPORT</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Report on screen, Excel (CSV) file and tables in the drawing</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RDRAD</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ROADRADIUS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Radius, TC / CT and curve data labels on every curve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RDSEC</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ROADSECTIONS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Straight sections S1, S2 ... with length, area, chainage, bearing</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RDX</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ROADXSEC</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Cross sections: typical, at one chainage, or at every interval</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RDW</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ROADWIDEN</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Extra lane (widening) with tapers, one side or both sides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RDT</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ROADTAPER</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Change the road width from a chainage onward</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RDJ</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ROADJUNCTION</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Join a branch road: kerb returns, corner treatment, signs, aux lane, island</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MAIN 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RDM</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ROADMARK</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Draw or remove road markings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 centre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RDL</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b="1" dirty="0">
                          <a:solidFill>
                            <a:srgbClr val="1F2326"/>
                          </a:solidFill>
                          <a:latin typeface="Calibri" pitchFamily="34" charset="0"/>
                          <a:ea typeface="Calibri" pitchFamily="34" charset="-122"/>
                          <a:cs typeface="Calibri" pitchFamily="34" charset="-120"/>
                        </a:rPr>
                        <a:t>NEW  Single line of barricades, cones or kerb stone on any line</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Lines, polylines, arcs, splines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47472">
                <a:tc>
                  <a:txBody>
                    <a:bodyPr/>
                    <a:lstStyle/>
                    <a:p>
                      <a:pPr indent="0" marL="0">
                        <a:buNone/>
                      </a:pPr>
                      <a:r>
                        <a:rPr lang="en-US" sz="1150" b="1" dirty="0">
                          <a:solidFill>
                            <a:schemeClr val="accent1"/>
                          </a:solidFill>
                          <a:latin typeface="Calibri" pitchFamily="34" charset="0"/>
                          <a:ea typeface="Calibri" pitchFamily="34" charset="-122"/>
                          <a:cs typeface="Calibri" pitchFamily="34" charset="-120"/>
                        </a:rPr>
                        <a:t>—</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ROADPRORESET</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Restore every setting to the default values</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50" dirty="0">
                          <a:solidFill>
                            <a:srgbClr val="1F2326"/>
                          </a:solidFill>
                          <a:latin typeface="Calibri" pitchFamily="34" charset="0"/>
                          <a:ea typeface="Calibri" pitchFamily="34" charset="-122"/>
                          <a:cs typeface="Calibri" pitchFamily="34" charset="-120"/>
                        </a:rPr>
                        <a:t>—</a:t>
                      </a:r>
                      <a:endParaRPr lang="en-US" sz="11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5" name="shape-424"/>
          <p:cNvSpPr/>
          <p:nvPr/>
        </p:nvSpPr>
        <p:spPr>
          <a:xfrm>
            <a:off x="502920" y="5623560"/>
            <a:ext cx="11155680" cy="566928"/>
          </a:xfrm>
          <a:prstGeom prst="roundRect">
            <a:avLst>
              <a:gd name="adj" fmla="val 12903"/>
            </a:avLst>
          </a:prstGeom>
          <a:solidFill>
            <a:srgbClr val="FFF6D6"/>
          </a:solidFill>
          <a:ln w="9525">
            <a:solidFill>
              <a:srgbClr val="F2D27A"/>
            </a:solidFill>
            <a:prstDash val="solid"/>
          </a:ln>
        </p:spPr>
      </p:sp>
      <p:sp>
        <p:nvSpPr>
          <p:cNvPr id="6" name="text-425"/>
          <p:cNvSpPr txBox="1"/>
          <p:nvPr/>
        </p:nvSpPr>
        <p:spPr>
          <a:xfrm>
            <a:off x="649224" y="5696712"/>
            <a:ext cx="10863072" cy="420624"/>
          </a:xfrm>
          <a:prstGeom prst="rect">
            <a:avLst/>
          </a:prstGeom>
          <a:noFill/>
          <a:ln/>
        </p:spPr>
        <p:txBody>
          <a:bodyPr wrap="square" lIns="0" tIns="0" rIns="0" bIns="0" rtlCol="0" anchor="ctr"/>
          <a:lstStyle/>
          <a:p>
            <a:pPr indent="0" marL="0">
              <a:buNone/>
            </a:pPr>
            <a:r>
              <a:rPr lang="en-US" sz="1100" b="1" dirty="0">
                <a:solidFill>
                  <a:srgbClr val="A65F00"/>
                </a:solidFill>
                <a:latin typeface="Calibri" pitchFamily="34" charset="0"/>
                <a:ea typeface="Calibri" pitchFamily="34" charset="-122"/>
                <a:cs typeface="Calibri" pitchFamily="34" charset="-120"/>
              </a:rPr>
              <a:t>Tip  </a:t>
            </a:r>
            <a:pPr indent="0" marL="0">
              <a:buNone/>
            </a:pPr>
            <a:r>
              <a:rPr lang="en-US" sz="1100" dirty="0">
                <a:solidFill>
                  <a:srgbClr val="3A3F45"/>
                </a:solidFill>
                <a:latin typeface="Calibri" pitchFamily="34" charset="0"/>
                <a:ea typeface="Calibri" pitchFamily="34" charset="-122"/>
                <a:cs typeface="Calibri" pitchFamily="34" charset="-120"/>
              </a:rPr>
              <a:t>Type the short or the full name. Enter or Space repeats the last command. Only roads built by RoadPro carry the data the other commands need: select the red CL on layer ROAD-CL.</a:t>
            </a:r>
            <a:endParaRPr lang="en-US" sz="11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A  ·  GETTING STARTED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The workflow from start to finish</a:t>
            </a:r>
            <a:endParaRPr lang="en-US" sz="2600" dirty="0"/>
          </a:p>
        </p:txBody>
      </p:sp>
      <p:sp>
        <p:nvSpPr>
          <p:cNvPr id="4" name="shape-426"/>
          <p:cNvSpPr/>
          <p:nvPr/>
        </p:nvSpPr>
        <p:spPr>
          <a:xfrm>
            <a:off x="502920" y="1417320"/>
            <a:ext cx="2057400" cy="1783080"/>
          </a:xfrm>
          <a:prstGeom prst="roundRect">
            <a:avLst>
              <a:gd name="adj" fmla="val 4103"/>
            </a:avLst>
          </a:prstGeom>
          <a:solidFill>
            <a:srgbClr val="F4F5F7"/>
          </a:solidFill>
          <a:ln w="9525">
            <a:solidFill>
              <a:srgbClr val="E3E5E8"/>
            </a:solidFill>
            <a:prstDash val="solid"/>
          </a:ln>
        </p:spPr>
      </p:sp>
      <p:sp>
        <p:nvSpPr>
          <p:cNvPr id="5" name="text-427"/>
          <p:cNvSpPr txBox="1"/>
          <p:nvPr/>
        </p:nvSpPr>
        <p:spPr>
          <a:xfrm>
            <a:off x="640080" y="152704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1</a:t>
            </a:r>
            <a:endParaRPr lang="en-US" sz="1800" dirty="0"/>
          </a:p>
        </p:txBody>
      </p:sp>
      <p:sp>
        <p:nvSpPr>
          <p:cNvPr id="6" name="shape-428"/>
          <p:cNvSpPr/>
          <p:nvPr/>
        </p:nvSpPr>
        <p:spPr>
          <a:xfrm>
            <a:off x="1234440" y="1554480"/>
            <a:ext cx="1188720" cy="329184"/>
          </a:xfrm>
          <a:prstGeom prst="roundRect">
            <a:avLst>
              <a:gd name="adj" fmla="val 16667"/>
            </a:avLst>
          </a:prstGeom>
          <a:solidFill>
            <a:schemeClr val="tx2"/>
          </a:solidFill>
          <a:ln/>
        </p:spPr>
      </p:sp>
      <p:sp>
        <p:nvSpPr>
          <p:cNvPr id="7" name="text-429"/>
          <p:cNvSpPr txBox="1"/>
          <p:nvPr/>
        </p:nvSpPr>
        <p:spPr>
          <a:xfrm>
            <a:off x="1234440" y="1554480"/>
            <a:ext cx="118872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APPLOAD</a:t>
            </a:r>
            <a:endParaRPr lang="en-US" sz="1200" dirty="0"/>
          </a:p>
        </p:txBody>
      </p:sp>
      <p:sp>
        <p:nvSpPr>
          <p:cNvPr id="8" name="text-430"/>
          <p:cNvSpPr txBox="1"/>
          <p:nvPr/>
        </p:nvSpPr>
        <p:spPr>
          <a:xfrm>
            <a:off x="640080" y="203911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Load</a:t>
            </a:r>
            <a:endParaRPr lang="en-US" sz="1350" dirty="0"/>
          </a:p>
        </p:txBody>
      </p:sp>
      <p:sp>
        <p:nvSpPr>
          <p:cNvPr id="9" name="text-431"/>
          <p:cNvSpPr txBox="1"/>
          <p:nvPr/>
        </p:nvSpPr>
        <p:spPr>
          <a:xfrm>
            <a:off x="640080" y="237744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Load RoadPro.lsp once, or keep it in the Startup Suite</a:t>
            </a:r>
            <a:endParaRPr lang="en-US" sz="1050" dirty="0"/>
          </a:p>
        </p:txBody>
      </p:sp>
      <p:sp>
        <p:nvSpPr>
          <p:cNvPr id="10" name="text-432"/>
          <p:cNvSpPr txBox="1"/>
          <p:nvPr/>
        </p:nvSpPr>
        <p:spPr>
          <a:xfrm>
            <a:off x="2551176" y="2057400"/>
            <a:ext cx="219456" cy="365760"/>
          </a:xfrm>
          <a:prstGeom prst="rect">
            <a:avLst/>
          </a:prstGeom>
          <a:noFill/>
          <a:ln/>
        </p:spPr>
        <p:txBody>
          <a:bodyPr wrap="square" lIns="0" tIns="0" rIns="0" bIns="0"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a:t>
            </a:r>
            <a:endParaRPr lang="en-US" sz="2200" dirty="0"/>
          </a:p>
        </p:txBody>
      </p:sp>
      <p:sp>
        <p:nvSpPr>
          <p:cNvPr id="11" name="shape-433"/>
          <p:cNvSpPr/>
          <p:nvPr/>
        </p:nvSpPr>
        <p:spPr>
          <a:xfrm>
            <a:off x="2761488" y="1417320"/>
            <a:ext cx="2057400" cy="1783080"/>
          </a:xfrm>
          <a:prstGeom prst="roundRect">
            <a:avLst>
              <a:gd name="adj" fmla="val 4103"/>
            </a:avLst>
          </a:prstGeom>
          <a:solidFill>
            <a:srgbClr val="F4F5F7"/>
          </a:solidFill>
          <a:ln w="9525">
            <a:solidFill>
              <a:srgbClr val="E3E5E8"/>
            </a:solidFill>
            <a:prstDash val="solid"/>
          </a:ln>
        </p:spPr>
      </p:sp>
      <p:sp>
        <p:nvSpPr>
          <p:cNvPr id="12" name="text-434"/>
          <p:cNvSpPr txBox="1"/>
          <p:nvPr/>
        </p:nvSpPr>
        <p:spPr>
          <a:xfrm>
            <a:off x="2898648" y="152704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2</a:t>
            </a:r>
            <a:endParaRPr lang="en-US" sz="1800" dirty="0"/>
          </a:p>
        </p:txBody>
      </p:sp>
      <p:sp>
        <p:nvSpPr>
          <p:cNvPr id="13" name="shape-435"/>
          <p:cNvSpPr/>
          <p:nvPr/>
        </p:nvSpPr>
        <p:spPr>
          <a:xfrm>
            <a:off x="3493008" y="1554480"/>
            <a:ext cx="914400" cy="329184"/>
          </a:xfrm>
          <a:prstGeom prst="roundRect">
            <a:avLst>
              <a:gd name="adj" fmla="val 16667"/>
            </a:avLst>
          </a:prstGeom>
          <a:solidFill>
            <a:schemeClr val="accent1"/>
          </a:solidFill>
          <a:ln/>
        </p:spPr>
      </p:sp>
      <p:sp>
        <p:nvSpPr>
          <p:cNvPr id="14" name="text-436"/>
          <p:cNvSpPr txBox="1"/>
          <p:nvPr/>
        </p:nvSpPr>
        <p:spPr>
          <a:xfrm>
            <a:off x="3493008" y="155448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RDP</a:t>
            </a:r>
            <a:endParaRPr lang="en-US" sz="1200" dirty="0"/>
          </a:p>
        </p:txBody>
      </p:sp>
      <p:sp>
        <p:nvSpPr>
          <p:cNvPr id="15" name="text-437"/>
          <p:cNvSpPr txBox="1"/>
          <p:nvPr/>
        </p:nvSpPr>
        <p:spPr>
          <a:xfrm>
            <a:off x="2898648" y="203911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Build the road</a:t>
            </a:r>
            <a:endParaRPr lang="en-US" sz="1350" dirty="0"/>
          </a:p>
        </p:txBody>
      </p:sp>
      <p:sp>
        <p:nvSpPr>
          <p:cNvPr id="16" name="text-438"/>
          <p:cNvSpPr txBox="1"/>
          <p:nvPr/>
        </p:nvSpPr>
        <p:spPr>
          <a:xfrm>
            <a:off x="2898648" y="237744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Settings, centre line, then everything is drawn</a:t>
            </a:r>
            <a:endParaRPr lang="en-US" sz="1050" dirty="0"/>
          </a:p>
        </p:txBody>
      </p:sp>
      <p:sp>
        <p:nvSpPr>
          <p:cNvPr id="17" name="text-439"/>
          <p:cNvSpPr txBox="1"/>
          <p:nvPr/>
        </p:nvSpPr>
        <p:spPr>
          <a:xfrm>
            <a:off x="4809744" y="2057400"/>
            <a:ext cx="219456" cy="365760"/>
          </a:xfrm>
          <a:prstGeom prst="rect">
            <a:avLst/>
          </a:prstGeom>
          <a:noFill/>
          <a:ln/>
        </p:spPr>
        <p:txBody>
          <a:bodyPr wrap="square" lIns="0" tIns="0" rIns="0" bIns="0"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a:t>
            </a:r>
            <a:endParaRPr lang="en-US" sz="2200" dirty="0"/>
          </a:p>
        </p:txBody>
      </p:sp>
      <p:sp>
        <p:nvSpPr>
          <p:cNvPr id="18" name="shape-440"/>
          <p:cNvSpPr/>
          <p:nvPr/>
        </p:nvSpPr>
        <p:spPr>
          <a:xfrm>
            <a:off x="5020056" y="1417320"/>
            <a:ext cx="2057400" cy="1783080"/>
          </a:xfrm>
          <a:prstGeom prst="roundRect">
            <a:avLst>
              <a:gd name="adj" fmla="val 4103"/>
            </a:avLst>
          </a:prstGeom>
          <a:solidFill>
            <a:srgbClr val="F4F5F7"/>
          </a:solidFill>
          <a:ln w="9525">
            <a:solidFill>
              <a:srgbClr val="E3E5E8"/>
            </a:solidFill>
            <a:prstDash val="solid"/>
          </a:ln>
        </p:spPr>
      </p:sp>
      <p:sp>
        <p:nvSpPr>
          <p:cNvPr id="19" name="text-441"/>
          <p:cNvSpPr txBox="1"/>
          <p:nvPr/>
        </p:nvSpPr>
        <p:spPr>
          <a:xfrm>
            <a:off x="5157216" y="152704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3</a:t>
            </a:r>
            <a:endParaRPr lang="en-US" sz="1800" dirty="0"/>
          </a:p>
        </p:txBody>
      </p:sp>
      <p:sp>
        <p:nvSpPr>
          <p:cNvPr id="20" name="shape-442"/>
          <p:cNvSpPr/>
          <p:nvPr/>
        </p:nvSpPr>
        <p:spPr>
          <a:xfrm>
            <a:off x="5751576" y="1554480"/>
            <a:ext cx="914400" cy="329184"/>
          </a:xfrm>
          <a:prstGeom prst="roundRect">
            <a:avLst>
              <a:gd name="adj" fmla="val 16667"/>
            </a:avLst>
          </a:prstGeom>
          <a:solidFill>
            <a:schemeClr val="accent1"/>
          </a:solidFill>
          <a:ln/>
        </p:spPr>
      </p:sp>
      <p:sp>
        <p:nvSpPr>
          <p:cNvPr id="21" name="text-443"/>
          <p:cNvSpPr txBox="1"/>
          <p:nvPr/>
        </p:nvSpPr>
        <p:spPr>
          <a:xfrm>
            <a:off x="5751576" y="155448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RDRAD</a:t>
            </a:r>
            <a:endParaRPr lang="en-US" sz="1200" dirty="0"/>
          </a:p>
        </p:txBody>
      </p:sp>
      <p:sp>
        <p:nvSpPr>
          <p:cNvPr id="22" name="text-444"/>
          <p:cNvSpPr txBox="1"/>
          <p:nvPr/>
        </p:nvSpPr>
        <p:spPr>
          <a:xfrm>
            <a:off x="5157216" y="203911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Check curves</a:t>
            </a:r>
            <a:endParaRPr lang="en-US" sz="1350" dirty="0"/>
          </a:p>
        </p:txBody>
      </p:sp>
      <p:sp>
        <p:nvSpPr>
          <p:cNvPr id="23" name="text-445"/>
          <p:cNvSpPr txBox="1"/>
          <p:nvPr/>
        </p:nvSpPr>
        <p:spPr>
          <a:xfrm>
            <a:off x="5157216" y="237744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Radius labels (and RDSEC straights) if not added in RDP</a:t>
            </a:r>
            <a:endParaRPr lang="en-US" sz="1050" dirty="0"/>
          </a:p>
        </p:txBody>
      </p:sp>
      <p:sp>
        <p:nvSpPr>
          <p:cNvPr id="24" name="text-446"/>
          <p:cNvSpPr txBox="1"/>
          <p:nvPr/>
        </p:nvSpPr>
        <p:spPr>
          <a:xfrm>
            <a:off x="7068312" y="2057400"/>
            <a:ext cx="219456" cy="365760"/>
          </a:xfrm>
          <a:prstGeom prst="rect">
            <a:avLst/>
          </a:prstGeom>
          <a:noFill/>
          <a:ln/>
        </p:spPr>
        <p:txBody>
          <a:bodyPr wrap="square" lIns="0" tIns="0" rIns="0" bIns="0"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a:t>
            </a:r>
            <a:endParaRPr lang="en-US" sz="2200" dirty="0"/>
          </a:p>
        </p:txBody>
      </p:sp>
      <p:sp>
        <p:nvSpPr>
          <p:cNvPr id="25" name="shape-447"/>
          <p:cNvSpPr/>
          <p:nvPr/>
        </p:nvSpPr>
        <p:spPr>
          <a:xfrm>
            <a:off x="7278624" y="1417320"/>
            <a:ext cx="2057400" cy="1783080"/>
          </a:xfrm>
          <a:prstGeom prst="roundRect">
            <a:avLst>
              <a:gd name="adj" fmla="val 4103"/>
            </a:avLst>
          </a:prstGeom>
          <a:solidFill>
            <a:srgbClr val="F4F5F7"/>
          </a:solidFill>
          <a:ln w="9525">
            <a:solidFill>
              <a:srgbClr val="E3E5E8"/>
            </a:solidFill>
            <a:prstDash val="solid"/>
          </a:ln>
        </p:spPr>
      </p:sp>
      <p:sp>
        <p:nvSpPr>
          <p:cNvPr id="26" name="text-448"/>
          <p:cNvSpPr txBox="1"/>
          <p:nvPr/>
        </p:nvSpPr>
        <p:spPr>
          <a:xfrm>
            <a:off x="7415784" y="152704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4</a:t>
            </a:r>
            <a:endParaRPr lang="en-US" sz="1800" dirty="0"/>
          </a:p>
        </p:txBody>
      </p:sp>
      <p:sp>
        <p:nvSpPr>
          <p:cNvPr id="27" name="shape-449"/>
          <p:cNvSpPr/>
          <p:nvPr/>
        </p:nvSpPr>
        <p:spPr>
          <a:xfrm>
            <a:off x="8010144" y="1554480"/>
            <a:ext cx="914400" cy="329184"/>
          </a:xfrm>
          <a:prstGeom prst="roundRect">
            <a:avLst>
              <a:gd name="adj" fmla="val 16667"/>
            </a:avLst>
          </a:prstGeom>
          <a:solidFill>
            <a:schemeClr val="accent1"/>
          </a:solidFill>
          <a:ln/>
        </p:spPr>
      </p:sp>
      <p:sp>
        <p:nvSpPr>
          <p:cNvPr id="28" name="text-450"/>
          <p:cNvSpPr txBox="1"/>
          <p:nvPr/>
        </p:nvSpPr>
        <p:spPr>
          <a:xfrm>
            <a:off x="8010144" y="155448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RDW</a:t>
            </a:r>
            <a:endParaRPr lang="en-US" sz="1200" dirty="0"/>
          </a:p>
        </p:txBody>
      </p:sp>
      <p:sp>
        <p:nvSpPr>
          <p:cNvPr id="29" name="text-451"/>
          <p:cNvSpPr txBox="1"/>
          <p:nvPr/>
        </p:nvSpPr>
        <p:spPr>
          <a:xfrm>
            <a:off x="7415784" y="203911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Widen / taper</a:t>
            </a:r>
            <a:endParaRPr lang="en-US" sz="1350" dirty="0"/>
          </a:p>
        </p:txBody>
      </p:sp>
      <p:sp>
        <p:nvSpPr>
          <p:cNvPr id="30" name="text-452"/>
          <p:cNvSpPr txBox="1"/>
          <p:nvPr/>
        </p:nvSpPr>
        <p:spPr>
          <a:xfrm>
            <a:off x="7415784" y="237744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Extra lanes (RDW) and width changes (RDT)</a:t>
            </a:r>
            <a:endParaRPr lang="en-US" sz="1050" dirty="0"/>
          </a:p>
        </p:txBody>
      </p:sp>
      <p:sp>
        <p:nvSpPr>
          <p:cNvPr id="31" name="text-453"/>
          <p:cNvSpPr txBox="1"/>
          <p:nvPr/>
        </p:nvSpPr>
        <p:spPr>
          <a:xfrm>
            <a:off x="9326880" y="2057400"/>
            <a:ext cx="219456" cy="365760"/>
          </a:xfrm>
          <a:prstGeom prst="rect">
            <a:avLst/>
          </a:prstGeom>
          <a:noFill/>
          <a:ln/>
        </p:spPr>
        <p:txBody>
          <a:bodyPr wrap="square" lIns="0" tIns="0" rIns="0" bIns="0"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a:t>
            </a:r>
            <a:endParaRPr lang="en-US" sz="2200" dirty="0"/>
          </a:p>
        </p:txBody>
      </p:sp>
      <p:sp>
        <p:nvSpPr>
          <p:cNvPr id="32" name="shape-454"/>
          <p:cNvSpPr/>
          <p:nvPr/>
        </p:nvSpPr>
        <p:spPr>
          <a:xfrm>
            <a:off x="9537192" y="1417320"/>
            <a:ext cx="2057400" cy="1783080"/>
          </a:xfrm>
          <a:prstGeom prst="roundRect">
            <a:avLst>
              <a:gd name="adj" fmla="val 4103"/>
            </a:avLst>
          </a:prstGeom>
          <a:solidFill>
            <a:srgbClr val="F4F5F7"/>
          </a:solidFill>
          <a:ln w="9525">
            <a:solidFill>
              <a:srgbClr val="E3E5E8"/>
            </a:solidFill>
            <a:prstDash val="solid"/>
          </a:ln>
        </p:spPr>
      </p:sp>
      <p:sp>
        <p:nvSpPr>
          <p:cNvPr id="33" name="text-455"/>
          <p:cNvSpPr txBox="1"/>
          <p:nvPr/>
        </p:nvSpPr>
        <p:spPr>
          <a:xfrm>
            <a:off x="9674352" y="152704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5</a:t>
            </a:r>
            <a:endParaRPr lang="en-US" sz="1800" dirty="0"/>
          </a:p>
        </p:txBody>
      </p:sp>
      <p:sp>
        <p:nvSpPr>
          <p:cNvPr id="34" name="shape-456"/>
          <p:cNvSpPr/>
          <p:nvPr/>
        </p:nvSpPr>
        <p:spPr>
          <a:xfrm>
            <a:off x="10268712" y="1554480"/>
            <a:ext cx="914400" cy="329184"/>
          </a:xfrm>
          <a:prstGeom prst="roundRect">
            <a:avLst>
              <a:gd name="adj" fmla="val 16667"/>
            </a:avLst>
          </a:prstGeom>
          <a:solidFill>
            <a:schemeClr val="accent1"/>
          </a:solidFill>
          <a:ln/>
        </p:spPr>
      </p:sp>
      <p:sp>
        <p:nvSpPr>
          <p:cNvPr id="35" name="text-457"/>
          <p:cNvSpPr txBox="1"/>
          <p:nvPr/>
        </p:nvSpPr>
        <p:spPr>
          <a:xfrm>
            <a:off x="10268712" y="155448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RDJ</a:t>
            </a:r>
            <a:endParaRPr lang="en-US" sz="1200" dirty="0"/>
          </a:p>
        </p:txBody>
      </p:sp>
      <p:sp>
        <p:nvSpPr>
          <p:cNvPr id="36" name="text-458"/>
          <p:cNvSpPr txBox="1"/>
          <p:nvPr/>
        </p:nvSpPr>
        <p:spPr>
          <a:xfrm>
            <a:off x="9674352" y="203911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Junctions</a:t>
            </a:r>
            <a:endParaRPr lang="en-US" sz="1350" dirty="0"/>
          </a:p>
        </p:txBody>
      </p:sp>
      <p:sp>
        <p:nvSpPr>
          <p:cNvPr id="37" name="text-459"/>
          <p:cNvSpPr txBox="1"/>
          <p:nvPr/>
        </p:nvSpPr>
        <p:spPr>
          <a:xfrm>
            <a:off x="9674352" y="237744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Join branch roads with kerb returns and corners</a:t>
            </a:r>
            <a:endParaRPr lang="en-US" sz="1050" dirty="0"/>
          </a:p>
        </p:txBody>
      </p:sp>
      <p:sp>
        <p:nvSpPr>
          <p:cNvPr id="38" name="shape-460"/>
          <p:cNvSpPr/>
          <p:nvPr/>
        </p:nvSpPr>
        <p:spPr>
          <a:xfrm>
            <a:off x="1627632" y="3520440"/>
            <a:ext cx="2057400" cy="1783080"/>
          </a:xfrm>
          <a:prstGeom prst="roundRect">
            <a:avLst>
              <a:gd name="adj" fmla="val 4103"/>
            </a:avLst>
          </a:prstGeom>
          <a:solidFill>
            <a:srgbClr val="F4F5F7"/>
          </a:solidFill>
          <a:ln w="9525">
            <a:solidFill>
              <a:srgbClr val="E3E5E8"/>
            </a:solidFill>
            <a:prstDash val="solid"/>
          </a:ln>
        </p:spPr>
      </p:sp>
      <p:sp>
        <p:nvSpPr>
          <p:cNvPr id="39" name="text-461"/>
          <p:cNvSpPr txBox="1"/>
          <p:nvPr/>
        </p:nvSpPr>
        <p:spPr>
          <a:xfrm>
            <a:off x="1764792" y="363016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6</a:t>
            </a:r>
            <a:endParaRPr lang="en-US" sz="1800" dirty="0"/>
          </a:p>
        </p:txBody>
      </p:sp>
      <p:sp>
        <p:nvSpPr>
          <p:cNvPr id="40" name="shape-462"/>
          <p:cNvSpPr/>
          <p:nvPr/>
        </p:nvSpPr>
        <p:spPr>
          <a:xfrm>
            <a:off x="2359152" y="3657600"/>
            <a:ext cx="914400" cy="329184"/>
          </a:xfrm>
          <a:prstGeom prst="roundRect">
            <a:avLst>
              <a:gd name="adj" fmla="val 16667"/>
            </a:avLst>
          </a:prstGeom>
          <a:solidFill>
            <a:schemeClr val="accent2"/>
          </a:solidFill>
          <a:ln/>
        </p:spPr>
      </p:sp>
      <p:sp>
        <p:nvSpPr>
          <p:cNvPr id="41" name="text-463"/>
          <p:cNvSpPr txBox="1"/>
          <p:nvPr/>
        </p:nvSpPr>
        <p:spPr>
          <a:xfrm>
            <a:off x="2359152" y="365760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RDL</a:t>
            </a:r>
            <a:endParaRPr lang="en-US" sz="1200" dirty="0"/>
          </a:p>
        </p:txBody>
      </p:sp>
      <p:sp>
        <p:nvSpPr>
          <p:cNvPr id="42" name="text-464"/>
          <p:cNvSpPr txBox="1"/>
          <p:nvPr/>
        </p:nvSpPr>
        <p:spPr>
          <a:xfrm>
            <a:off x="1764792" y="414223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Single lines</a:t>
            </a:r>
            <a:endParaRPr lang="en-US" sz="1350" dirty="0"/>
          </a:p>
        </p:txBody>
      </p:sp>
      <p:sp>
        <p:nvSpPr>
          <p:cNvPr id="43" name="text-465"/>
          <p:cNvSpPr txBox="1"/>
          <p:nvPr/>
        </p:nvSpPr>
        <p:spPr>
          <a:xfrm>
            <a:off x="1764792" y="448056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Lane closures, work zones, kerb on any line</a:t>
            </a:r>
            <a:endParaRPr lang="en-US" sz="1050" dirty="0"/>
          </a:p>
        </p:txBody>
      </p:sp>
      <p:sp>
        <p:nvSpPr>
          <p:cNvPr id="44" name="text-466"/>
          <p:cNvSpPr txBox="1"/>
          <p:nvPr/>
        </p:nvSpPr>
        <p:spPr>
          <a:xfrm>
            <a:off x="3675888" y="4160520"/>
            <a:ext cx="219456" cy="365760"/>
          </a:xfrm>
          <a:prstGeom prst="rect">
            <a:avLst/>
          </a:prstGeom>
          <a:noFill/>
          <a:ln/>
        </p:spPr>
        <p:txBody>
          <a:bodyPr wrap="square" lIns="0" tIns="0" rIns="0" bIns="0"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a:t>
            </a:r>
            <a:endParaRPr lang="en-US" sz="2200" dirty="0"/>
          </a:p>
        </p:txBody>
      </p:sp>
      <p:sp>
        <p:nvSpPr>
          <p:cNvPr id="45" name="shape-467"/>
          <p:cNvSpPr/>
          <p:nvPr/>
        </p:nvSpPr>
        <p:spPr>
          <a:xfrm>
            <a:off x="3886200" y="3520440"/>
            <a:ext cx="2057400" cy="1783080"/>
          </a:xfrm>
          <a:prstGeom prst="roundRect">
            <a:avLst>
              <a:gd name="adj" fmla="val 4103"/>
            </a:avLst>
          </a:prstGeom>
          <a:solidFill>
            <a:srgbClr val="F4F5F7"/>
          </a:solidFill>
          <a:ln w="9525">
            <a:solidFill>
              <a:srgbClr val="E3E5E8"/>
            </a:solidFill>
            <a:prstDash val="solid"/>
          </a:ln>
        </p:spPr>
      </p:sp>
      <p:sp>
        <p:nvSpPr>
          <p:cNvPr id="46" name="text-468"/>
          <p:cNvSpPr txBox="1"/>
          <p:nvPr/>
        </p:nvSpPr>
        <p:spPr>
          <a:xfrm>
            <a:off x="4023360" y="363016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7</a:t>
            </a:r>
            <a:endParaRPr lang="en-US" sz="1800" dirty="0"/>
          </a:p>
        </p:txBody>
      </p:sp>
      <p:sp>
        <p:nvSpPr>
          <p:cNvPr id="47" name="shape-469"/>
          <p:cNvSpPr/>
          <p:nvPr/>
        </p:nvSpPr>
        <p:spPr>
          <a:xfrm>
            <a:off x="4617720" y="3657600"/>
            <a:ext cx="914400" cy="329184"/>
          </a:xfrm>
          <a:prstGeom prst="roundRect">
            <a:avLst>
              <a:gd name="adj" fmla="val 16667"/>
            </a:avLst>
          </a:prstGeom>
          <a:solidFill>
            <a:schemeClr val="accent1"/>
          </a:solidFill>
          <a:ln/>
        </p:spPr>
      </p:sp>
      <p:sp>
        <p:nvSpPr>
          <p:cNvPr id="48" name="text-470"/>
          <p:cNvSpPr txBox="1"/>
          <p:nvPr/>
        </p:nvSpPr>
        <p:spPr>
          <a:xfrm>
            <a:off x="4617720" y="365760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RDM</a:t>
            </a:r>
            <a:endParaRPr lang="en-US" sz="1200" dirty="0"/>
          </a:p>
        </p:txBody>
      </p:sp>
      <p:sp>
        <p:nvSpPr>
          <p:cNvPr id="49" name="text-471"/>
          <p:cNvSpPr txBox="1"/>
          <p:nvPr/>
        </p:nvSpPr>
        <p:spPr>
          <a:xfrm>
            <a:off x="4023360" y="414223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Markings</a:t>
            </a:r>
            <a:endParaRPr lang="en-US" sz="1350" dirty="0"/>
          </a:p>
        </p:txBody>
      </p:sp>
      <p:sp>
        <p:nvSpPr>
          <p:cNvPr id="50" name="text-472"/>
          <p:cNvSpPr txBox="1"/>
          <p:nvPr/>
        </p:nvSpPr>
        <p:spPr>
          <a:xfrm>
            <a:off x="4023360" y="448056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Draw or redraw markings when needed</a:t>
            </a:r>
            <a:endParaRPr lang="en-US" sz="1050" dirty="0"/>
          </a:p>
        </p:txBody>
      </p:sp>
      <p:sp>
        <p:nvSpPr>
          <p:cNvPr id="51" name="text-473"/>
          <p:cNvSpPr txBox="1"/>
          <p:nvPr/>
        </p:nvSpPr>
        <p:spPr>
          <a:xfrm>
            <a:off x="5934456" y="4160520"/>
            <a:ext cx="219456" cy="365760"/>
          </a:xfrm>
          <a:prstGeom prst="rect">
            <a:avLst/>
          </a:prstGeom>
          <a:noFill/>
          <a:ln/>
        </p:spPr>
        <p:txBody>
          <a:bodyPr wrap="square" lIns="0" tIns="0" rIns="0" bIns="0"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a:t>
            </a:r>
            <a:endParaRPr lang="en-US" sz="2200" dirty="0"/>
          </a:p>
        </p:txBody>
      </p:sp>
      <p:sp>
        <p:nvSpPr>
          <p:cNvPr id="52" name="shape-474"/>
          <p:cNvSpPr/>
          <p:nvPr/>
        </p:nvSpPr>
        <p:spPr>
          <a:xfrm>
            <a:off x="6144768" y="3520440"/>
            <a:ext cx="2057400" cy="1783080"/>
          </a:xfrm>
          <a:prstGeom prst="roundRect">
            <a:avLst>
              <a:gd name="adj" fmla="val 4103"/>
            </a:avLst>
          </a:prstGeom>
          <a:solidFill>
            <a:srgbClr val="F4F5F7"/>
          </a:solidFill>
          <a:ln w="9525">
            <a:solidFill>
              <a:srgbClr val="E3E5E8"/>
            </a:solidFill>
            <a:prstDash val="solid"/>
          </a:ln>
        </p:spPr>
      </p:sp>
      <p:sp>
        <p:nvSpPr>
          <p:cNvPr id="53" name="text-475"/>
          <p:cNvSpPr txBox="1"/>
          <p:nvPr/>
        </p:nvSpPr>
        <p:spPr>
          <a:xfrm>
            <a:off x="6281928" y="363016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8</a:t>
            </a:r>
            <a:endParaRPr lang="en-US" sz="1800" dirty="0"/>
          </a:p>
        </p:txBody>
      </p:sp>
      <p:sp>
        <p:nvSpPr>
          <p:cNvPr id="54" name="shape-476"/>
          <p:cNvSpPr/>
          <p:nvPr/>
        </p:nvSpPr>
        <p:spPr>
          <a:xfrm>
            <a:off x="6876288" y="3657600"/>
            <a:ext cx="914400" cy="329184"/>
          </a:xfrm>
          <a:prstGeom prst="roundRect">
            <a:avLst>
              <a:gd name="adj" fmla="val 16667"/>
            </a:avLst>
          </a:prstGeom>
          <a:solidFill>
            <a:schemeClr val="accent1"/>
          </a:solidFill>
          <a:ln/>
        </p:spPr>
      </p:sp>
      <p:sp>
        <p:nvSpPr>
          <p:cNvPr id="55" name="text-477"/>
          <p:cNvSpPr txBox="1"/>
          <p:nvPr/>
        </p:nvSpPr>
        <p:spPr>
          <a:xfrm>
            <a:off x="6876288" y="365760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RDX</a:t>
            </a:r>
            <a:endParaRPr lang="en-US" sz="1200" dirty="0"/>
          </a:p>
        </p:txBody>
      </p:sp>
      <p:sp>
        <p:nvSpPr>
          <p:cNvPr id="56" name="text-478"/>
          <p:cNvSpPr txBox="1"/>
          <p:nvPr/>
        </p:nvSpPr>
        <p:spPr>
          <a:xfrm>
            <a:off x="6281928" y="414223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Cross sections</a:t>
            </a:r>
            <a:endParaRPr lang="en-US" sz="1350" dirty="0"/>
          </a:p>
        </p:txBody>
      </p:sp>
      <p:sp>
        <p:nvSpPr>
          <p:cNvPr id="57" name="text-479"/>
          <p:cNvSpPr txBox="1"/>
          <p:nvPr/>
        </p:nvSpPr>
        <p:spPr>
          <a:xfrm>
            <a:off x="6281928" y="448056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Typical, one chainage or every interval</a:t>
            </a:r>
            <a:endParaRPr lang="en-US" sz="1050" dirty="0"/>
          </a:p>
        </p:txBody>
      </p:sp>
      <p:sp>
        <p:nvSpPr>
          <p:cNvPr id="58" name="text-480"/>
          <p:cNvSpPr txBox="1"/>
          <p:nvPr/>
        </p:nvSpPr>
        <p:spPr>
          <a:xfrm>
            <a:off x="8193024" y="4160520"/>
            <a:ext cx="219456" cy="365760"/>
          </a:xfrm>
          <a:prstGeom prst="rect">
            <a:avLst/>
          </a:prstGeom>
          <a:noFill/>
          <a:ln/>
        </p:spPr>
        <p:txBody>
          <a:bodyPr wrap="square" lIns="0" tIns="0" rIns="0" bIns="0"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a:t>
            </a:r>
            <a:endParaRPr lang="en-US" sz="2200" dirty="0"/>
          </a:p>
        </p:txBody>
      </p:sp>
      <p:sp>
        <p:nvSpPr>
          <p:cNvPr id="59" name="shape-481"/>
          <p:cNvSpPr/>
          <p:nvPr/>
        </p:nvSpPr>
        <p:spPr>
          <a:xfrm>
            <a:off x="8403336" y="3520440"/>
            <a:ext cx="2057400" cy="1783080"/>
          </a:xfrm>
          <a:prstGeom prst="roundRect">
            <a:avLst>
              <a:gd name="adj" fmla="val 4103"/>
            </a:avLst>
          </a:prstGeom>
          <a:solidFill>
            <a:srgbClr val="F4F5F7"/>
          </a:solidFill>
          <a:ln w="9525">
            <a:solidFill>
              <a:srgbClr val="E3E5E8"/>
            </a:solidFill>
            <a:prstDash val="solid"/>
          </a:ln>
        </p:spPr>
      </p:sp>
      <p:sp>
        <p:nvSpPr>
          <p:cNvPr id="60" name="text-482"/>
          <p:cNvSpPr txBox="1"/>
          <p:nvPr/>
        </p:nvSpPr>
        <p:spPr>
          <a:xfrm>
            <a:off x="8540496" y="3630168"/>
            <a:ext cx="457200" cy="27432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9</a:t>
            </a:r>
            <a:endParaRPr lang="en-US" sz="1800" dirty="0"/>
          </a:p>
        </p:txBody>
      </p:sp>
      <p:sp>
        <p:nvSpPr>
          <p:cNvPr id="61" name="shape-483"/>
          <p:cNvSpPr/>
          <p:nvPr/>
        </p:nvSpPr>
        <p:spPr>
          <a:xfrm>
            <a:off x="9134856" y="3657600"/>
            <a:ext cx="914400" cy="329184"/>
          </a:xfrm>
          <a:prstGeom prst="roundRect">
            <a:avLst>
              <a:gd name="adj" fmla="val 16667"/>
            </a:avLst>
          </a:prstGeom>
          <a:solidFill>
            <a:schemeClr val="accent1"/>
          </a:solidFill>
          <a:ln/>
        </p:spPr>
      </p:sp>
      <p:sp>
        <p:nvSpPr>
          <p:cNvPr id="62" name="text-484"/>
          <p:cNvSpPr txBox="1"/>
          <p:nvPr/>
        </p:nvSpPr>
        <p:spPr>
          <a:xfrm>
            <a:off x="9134856" y="3657600"/>
            <a:ext cx="91440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RDR</a:t>
            </a:r>
            <a:endParaRPr lang="en-US" sz="1200" dirty="0"/>
          </a:p>
        </p:txBody>
      </p:sp>
      <p:sp>
        <p:nvSpPr>
          <p:cNvPr id="63" name="text-485"/>
          <p:cNvSpPr txBox="1"/>
          <p:nvPr/>
        </p:nvSpPr>
        <p:spPr>
          <a:xfrm>
            <a:off x="8540496" y="4142232"/>
            <a:ext cx="1828800" cy="292608"/>
          </a:xfrm>
          <a:prstGeom prst="rect">
            <a:avLst/>
          </a:prstGeom>
          <a:noFill/>
          <a:ln/>
        </p:spPr>
        <p:txBody>
          <a:bodyPr wrap="square" lIns="0" tIns="0" rIns="0" bIns="0" rtlCol="0" anchor="t"/>
          <a:lstStyle/>
          <a:p>
            <a:pPr indent="0" marL="0">
              <a:buNone/>
            </a:pPr>
            <a:r>
              <a:rPr lang="en-US" sz="1350" b="1" dirty="0">
                <a:solidFill>
                  <a:schemeClr val="tx1"/>
                </a:solidFill>
                <a:latin typeface="Calibri" pitchFamily="34" charset="0"/>
                <a:ea typeface="Calibri" pitchFamily="34" charset="-122"/>
                <a:cs typeface="Calibri" pitchFamily="34" charset="-120"/>
              </a:rPr>
              <a:t>Report</a:t>
            </a:r>
            <a:endParaRPr lang="en-US" sz="1350" dirty="0"/>
          </a:p>
        </p:txBody>
      </p:sp>
      <p:sp>
        <p:nvSpPr>
          <p:cNvPr id="64" name="text-486"/>
          <p:cNvSpPr txBox="1"/>
          <p:nvPr/>
        </p:nvSpPr>
        <p:spPr>
          <a:xfrm>
            <a:off x="8540496" y="4480560"/>
            <a:ext cx="182880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Run last: quantities, setting-out, Excel</a:t>
            </a:r>
            <a:endParaRPr lang="en-US" sz="1050" dirty="0"/>
          </a:p>
        </p:txBody>
      </p:sp>
      <p:sp>
        <p:nvSpPr>
          <p:cNvPr id="65" name="shape-487"/>
          <p:cNvSpPr/>
          <p:nvPr/>
        </p:nvSpPr>
        <p:spPr>
          <a:xfrm>
            <a:off x="502920" y="5715000"/>
            <a:ext cx="11155680" cy="502920"/>
          </a:xfrm>
          <a:prstGeom prst="roundRect">
            <a:avLst>
              <a:gd name="adj" fmla="val 14545"/>
            </a:avLst>
          </a:prstGeom>
          <a:solidFill>
            <a:srgbClr val="FFF6D6"/>
          </a:solidFill>
          <a:ln w="9525">
            <a:solidFill>
              <a:srgbClr val="F2D27A"/>
            </a:solidFill>
            <a:prstDash val="solid"/>
          </a:ln>
        </p:spPr>
      </p:sp>
      <p:sp>
        <p:nvSpPr>
          <p:cNvPr id="66" name="text-488"/>
          <p:cNvSpPr txBox="1"/>
          <p:nvPr/>
        </p:nvSpPr>
        <p:spPr>
          <a:xfrm>
            <a:off x="649224" y="5788152"/>
            <a:ext cx="10863072" cy="356616"/>
          </a:xfrm>
          <a:prstGeom prst="rect">
            <a:avLst/>
          </a:prstGeom>
          <a:noFill/>
          <a:ln/>
        </p:spPr>
        <p:txBody>
          <a:bodyPr wrap="square" lIns="0" tIns="0" rIns="0" bIns="0" rtlCol="0" anchor="ctr"/>
          <a:lstStyle/>
          <a:p>
            <a:pPr indent="0" marL="0">
              <a:buNone/>
            </a:pPr>
            <a:r>
              <a:rPr lang="en-US" sz="1050" b="1" dirty="0">
                <a:solidFill>
                  <a:srgbClr val="A65F00"/>
                </a:solidFill>
                <a:latin typeface="Calibri" pitchFamily="34" charset="0"/>
                <a:ea typeface="Calibri" pitchFamily="34" charset="-122"/>
                <a:cs typeface="Calibri" pitchFamily="34" charset="-120"/>
              </a:rPr>
              <a:t>Run RDR last  </a:t>
            </a:r>
            <a:pPr indent="0" marL="0">
              <a:buNone/>
            </a:pPr>
            <a:r>
              <a:rPr lang="en-US" sz="1050" dirty="0">
                <a:solidFill>
                  <a:srgbClr val="3A3F45"/>
                </a:solidFill>
                <a:latin typeface="Calibri" pitchFamily="34" charset="0"/>
                <a:ea typeface="Calibri" pitchFamily="34" charset="-122"/>
                <a:cs typeface="Calibri" pitchFamily="34" charset="-120"/>
              </a:rPr>
              <a:t>The report reads everything stored on the centre line, so it includes widenings, tapers, junctions and markings. RDL lines are separate: their totals print on the command line and in the label.</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A  ·  GETTING STARTED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Before you start: prepare the drawing</a:t>
            </a:r>
            <a:endParaRPr lang="en-US" sz="2600" dirty="0"/>
          </a:p>
        </p:txBody>
      </p:sp>
      <p:sp>
        <p:nvSpPr>
          <p:cNvPr id="4" name="shape-489"/>
          <p:cNvSpPr/>
          <p:nvPr/>
        </p:nvSpPr>
        <p:spPr>
          <a:xfrm>
            <a:off x="502920" y="1325880"/>
            <a:ext cx="5760720" cy="4892040"/>
          </a:xfrm>
          <a:prstGeom prst="roundRect">
            <a:avLst>
              <a:gd name="adj" fmla="val 1495"/>
            </a:avLst>
          </a:prstGeom>
          <a:solidFill>
            <a:srgbClr val="F4F5F7"/>
          </a:solidFill>
          <a:ln w="9525">
            <a:solidFill>
              <a:srgbClr val="E3E5E8"/>
            </a:solidFill>
            <a:prstDash val="solid"/>
          </a:ln>
        </p:spPr>
      </p:sp>
      <p:sp>
        <p:nvSpPr>
          <p:cNvPr id="5" name="text-490"/>
          <p:cNvSpPr txBox="1"/>
          <p:nvPr/>
        </p:nvSpPr>
        <p:spPr>
          <a:xfrm>
            <a:off x="667512" y="1463040"/>
            <a:ext cx="5431536"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Checklist</a:t>
            </a:r>
            <a:endParaRPr lang="en-US" sz="1300" dirty="0"/>
          </a:p>
        </p:txBody>
      </p:sp>
      <p:sp>
        <p:nvSpPr>
          <p:cNvPr id="6" name="text-491"/>
          <p:cNvSpPr txBox="1"/>
          <p:nvPr/>
        </p:nvSpPr>
        <p:spPr>
          <a:xfrm>
            <a:off x="667512" y="1828800"/>
            <a:ext cx="5431536" cy="4279392"/>
          </a:xfrm>
          <a:prstGeom prst="rect">
            <a:avLst/>
          </a:prstGeom>
          <a:noFill/>
          <a:ln/>
        </p:spPr>
        <p:txBody>
          <a:bodyPr wrap="square" lIns="0" tIns="0" rIns="0" bIns="0" rtlCol="0" anchor="t"/>
          <a:lstStyle/>
          <a:p>
            <a:pPr marL="152400" indent="-152400">
              <a:spcAft>
                <a:spcPts val="700"/>
              </a:spcAft>
              <a:buSzPct val="100000"/>
              <a:buChar char="•"/>
            </a:pPr>
            <a:r>
              <a:rPr lang="en-US" sz="1200" b="1" dirty="0">
                <a:solidFill>
                  <a:srgbClr val="3A3F45"/>
                </a:solidFill>
                <a:latin typeface="Calibri" pitchFamily="34" charset="0"/>
                <a:ea typeface="Calibri" pitchFamily="34" charset="-122"/>
                <a:cs typeface="Calibri" pitchFamily="34" charset="-120"/>
              </a:rPr>
              <a:t>Units.  </a:t>
            </a:r>
            <a:pPr indent="0" marL="0">
              <a:spcAft>
                <a:spcPts val="700"/>
              </a:spcAft>
              <a:buNone/>
            </a:pPr>
            <a:r>
              <a:rPr lang="en-US" sz="1200" dirty="0">
                <a:solidFill>
                  <a:srgbClr val="3A3F45"/>
                </a:solidFill>
                <a:latin typeface="Calibri" pitchFamily="34" charset="0"/>
                <a:ea typeface="Calibri" pitchFamily="34" charset="-122"/>
                <a:cs typeface="Calibri" pitchFamily="34" charset="-120"/>
              </a:rPr>
              <a:t>Decide 1 unit = 1 m (default) or 1 unit = 1 mm and set Drawing units in RDP. Values in all dialogs are always typed in metres. RDL uses the same setting.</a:t>
            </a:r>
            <a:endParaRPr lang="en-US" sz="1200" dirty="0"/>
          </a:p>
          <a:p>
            <a:pPr marL="152400" indent="-152400">
              <a:spcAft>
                <a:spcPts val="700"/>
              </a:spcAft>
              <a:buSzPct val="100000"/>
              <a:buChar char="•"/>
            </a:pPr>
            <a:r>
              <a:rPr lang="en-US" sz="1200" b="1" dirty="0">
                <a:solidFill>
                  <a:srgbClr val="3A3F45"/>
                </a:solidFill>
                <a:latin typeface="Calibri" pitchFamily="34" charset="0"/>
                <a:ea typeface="Calibri" pitchFamily="34" charset="-122"/>
                <a:cs typeface="Calibri" pitchFamily="34" charset="-120"/>
              </a:rPr>
              <a:t>Direction.  </a:t>
            </a:r>
            <a:pPr indent="0" marL="0">
              <a:spcAft>
                <a:spcPts val="700"/>
              </a:spcAft>
              <a:buNone/>
            </a:pPr>
            <a:r>
              <a:rPr lang="en-US" sz="1200" dirty="0">
                <a:solidFill>
                  <a:srgbClr val="3A3F45"/>
                </a:solidFill>
                <a:latin typeface="Calibri" pitchFamily="34" charset="0"/>
                <a:ea typeface="Calibri" pitchFamily="34" charset="-122"/>
                <a:cs typeface="Calibri" pitchFamily="34" charset="-120"/>
              </a:rPr>
              <a:t>Draw the centre line in the chainage direction. The first point is the start chainage.</a:t>
            </a:r>
            <a:endParaRPr lang="en-US" sz="1200" dirty="0"/>
          </a:p>
          <a:p>
            <a:pPr marL="152400" indent="-152400">
              <a:spcAft>
                <a:spcPts val="700"/>
              </a:spcAft>
              <a:buSzPct val="100000"/>
              <a:buChar char="•"/>
            </a:pPr>
            <a:r>
              <a:rPr lang="en-US" sz="1200" b="1" dirty="0">
                <a:solidFill>
                  <a:srgbClr val="3A3F45"/>
                </a:solidFill>
                <a:latin typeface="Calibri" pitchFamily="34" charset="0"/>
                <a:ea typeface="Calibri" pitchFamily="34" charset="-122"/>
                <a:cs typeface="Calibri" pitchFamily="34" charset="-120"/>
              </a:rPr>
              <a:t>One object.  </a:t>
            </a:r>
            <a:pPr indent="0" marL="0">
              <a:spcAft>
                <a:spcPts val="700"/>
              </a:spcAft>
              <a:buNone/>
            </a:pPr>
            <a:r>
              <a:rPr lang="en-US" sz="1200" dirty="0">
                <a:solidFill>
                  <a:srgbClr val="3A3F45"/>
                </a:solidFill>
                <a:latin typeface="Calibri" pitchFamily="34" charset="0"/>
                <a:ea typeface="Calibri" pitchFamily="34" charset="-122"/>
                <a:cs typeface="Calibri" pitchFamily="34" charset="-120"/>
              </a:rPr>
              <a:t>Use one Line, Arc or 2D (LW) Polyline with straight and arc segments. Join pieces first with JOIN; explode blocks.</a:t>
            </a:r>
            <a:endParaRPr lang="en-US" sz="1200" dirty="0"/>
          </a:p>
          <a:p>
            <a:pPr marL="152400" indent="-152400">
              <a:spcAft>
                <a:spcPts val="700"/>
              </a:spcAft>
              <a:buSzPct val="100000"/>
              <a:buChar char="•"/>
            </a:pPr>
            <a:r>
              <a:rPr lang="en-US" sz="1200" b="1" dirty="0">
                <a:solidFill>
                  <a:srgbClr val="3A3F45"/>
                </a:solidFill>
                <a:latin typeface="Calibri" pitchFamily="34" charset="0"/>
                <a:ea typeface="Calibri" pitchFamily="34" charset="-122"/>
                <a:cs typeface="Calibri" pitchFamily="34" charset="-120"/>
              </a:rPr>
              <a:t>Survey points.  </a:t>
            </a:r>
            <a:pPr indent="0" marL="0">
              <a:spcAft>
                <a:spcPts val="700"/>
              </a:spcAft>
              <a:buNone/>
            </a:pPr>
            <a:r>
              <a:rPr lang="en-US" sz="1200" dirty="0">
                <a:solidFill>
                  <a:srgbClr val="3A3F45"/>
                </a:solidFill>
                <a:latin typeface="Calibri" pitchFamily="34" charset="0"/>
                <a:ea typeface="Calibri" pitchFamily="34" charset="-122"/>
                <a:cs typeface="Calibri" pitchFamily="34" charset="-120"/>
              </a:rPr>
              <a:t>Turn on OSNAP and snap the CL to your design or survey points.</a:t>
            </a:r>
            <a:endParaRPr lang="en-US" sz="1200" dirty="0"/>
          </a:p>
          <a:p>
            <a:pPr marL="152400" indent="-152400">
              <a:spcAft>
                <a:spcPts val="700"/>
              </a:spcAft>
              <a:buSzPct val="100000"/>
              <a:buChar char="•"/>
            </a:pPr>
            <a:r>
              <a:rPr lang="en-US" sz="1200" b="1" dirty="0">
                <a:solidFill>
                  <a:srgbClr val="3A3F45"/>
                </a:solidFill>
                <a:latin typeface="Calibri" pitchFamily="34" charset="0"/>
                <a:ea typeface="Calibri" pitchFamily="34" charset="-122"/>
                <a:cs typeface="Calibri" pitchFamily="34" charset="-120"/>
              </a:rPr>
              <a:t>Space and UCS.  </a:t>
            </a:r>
            <a:pPr indent="0" marL="0">
              <a:spcAft>
                <a:spcPts val="700"/>
              </a:spcAft>
              <a:buNone/>
            </a:pPr>
            <a:r>
              <a:rPr lang="en-US" sz="1200" dirty="0">
                <a:solidFill>
                  <a:srgbClr val="3A3F45"/>
                </a:solidFill>
                <a:latin typeface="Calibri" pitchFamily="34" charset="0"/>
                <a:ea typeface="Calibri" pitchFamily="34" charset="-122"/>
                <a:cs typeface="Calibri" pitchFamily="34" charset="-120"/>
              </a:rPr>
              <a:t>Work in model space. RoadPro switches to the World UCS while it runs and restores yours.</a:t>
            </a:r>
            <a:endParaRPr lang="en-US" sz="1200" dirty="0"/>
          </a:p>
          <a:p>
            <a:pPr marL="152400" indent="-152400">
              <a:spcAft>
                <a:spcPts val="700"/>
              </a:spcAft>
              <a:buSzPct val="100000"/>
              <a:buChar char="•"/>
            </a:pPr>
            <a:r>
              <a:rPr lang="en-US" sz="1200" b="1" dirty="0">
                <a:solidFill>
                  <a:srgbClr val="3A3F45"/>
                </a:solidFill>
                <a:latin typeface="Calibri" pitchFamily="34" charset="0"/>
                <a:ea typeface="Calibri" pitchFamily="34" charset="-122"/>
                <a:cs typeface="Calibri" pitchFamily="34" charset="-120"/>
              </a:rPr>
              <a:t>Save the DWG.  </a:t>
            </a:r>
            <a:pPr indent="0" marL="0">
              <a:spcAft>
                <a:spcPts val="700"/>
              </a:spcAft>
              <a:buNone/>
            </a:pPr>
            <a:r>
              <a:rPr lang="en-US" sz="1200" dirty="0">
                <a:solidFill>
                  <a:srgbClr val="3A3F45"/>
                </a:solidFill>
                <a:latin typeface="Calibri" pitchFamily="34" charset="0"/>
                <a:ea typeface="Calibri" pitchFamily="34" charset="-122"/>
                <a:cs typeface="Calibri" pitchFamily="34" charset="-120"/>
              </a:rPr>
              <a:t>Save before RDR: the Excel (CSV) file is written next to the drawing.</a:t>
            </a:r>
            <a:endParaRPr lang="en-US" sz="1200" dirty="0"/>
          </a:p>
        </p:txBody>
      </p:sp>
      <p:sp>
        <p:nvSpPr>
          <p:cNvPr id="7" name="shape-492"/>
          <p:cNvSpPr/>
          <p:nvPr/>
        </p:nvSpPr>
        <p:spPr>
          <a:xfrm>
            <a:off x="6492240" y="1325880"/>
            <a:ext cx="5166360" cy="4892040"/>
          </a:xfrm>
          <a:prstGeom prst="roundRect">
            <a:avLst>
              <a:gd name="adj" fmla="val 1495"/>
            </a:avLst>
          </a:prstGeom>
          <a:solidFill>
            <a:srgbClr val="F4F5F7"/>
          </a:solidFill>
          <a:ln w="9525">
            <a:solidFill>
              <a:srgbClr val="E3E5E8"/>
            </a:solidFill>
            <a:prstDash val="solid"/>
          </a:ln>
        </p:spPr>
      </p:sp>
      <p:sp>
        <p:nvSpPr>
          <p:cNvPr id="8" name="text-493"/>
          <p:cNvSpPr txBox="1"/>
          <p:nvPr/>
        </p:nvSpPr>
        <p:spPr>
          <a:xfrm>
            <a:off x="6675120" y="1463040"/>
            <a:ext cx="4754880"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Left and right, and chainage</a:t>
            </a:r>
            <a:endParaRPr lang="en-US" sz="1300" dirty="0"/>
          </a:p>
        </p:txBody>
      </p:sp>
      <p:sp>
        <p:nvSpPr>
          <p:cNvPr id="9" name="shape-494"/>
          <p:cNvSpPr/>
          <p:nvPr/>
        </p:nvSpPr>
        <p:spPr>
          <a:xfrm>
            <a:off x="6858000" y="2514600"/>
            <a:ext cx="4480560" cy="1097280"/>
          </a:xfrm>
          <a:prstGeom prst="rect">
            <a:avLst/>
          </a:prstGeom>
          <a:solidFill>
            <a:schemeClr val="accent5"/>
          </a:solidFill>
          <a:ln/>
        </p:spPr>
      </p:sp>
      <p:sp>
        <p:nvSpPr>
          <p:cNvPr id="10" name="shape-495"/>
          <p:cNvSpPr/>
          <p:nvPr/>
        </p:nvSpPr>
        <p:spPr>
          <a:xfrm>
            <a:off x="6858000" y="2560320"/>
            <a:ext cx="4480560" cy="0"/>
          </a:xfrm>
          <a:prstGeom prst="line">
            <a:avLst/>
          </a:prstGeom>
          <a:noFill/>
          <a:ln w="15875">
            <a:solidFill>
              <a:schemeClr val="accent2"/>
            </a:solidFill>
            <a:prstDash val="solid"/>
          </a:ln>
        </p:spPr>
      </p:sp>
      <p:sp>
        <p:nvSpPr>
          <p:cNvPr id="11" name="shape-496"/>
          <p:cNvSpPr/>
          <p:nvPr/>
        </p:nvSpPr>
        <p:spPr>
          <a:xfrm>
            <a:off x="6858000" y="3566160"/>
            <a:ext cx="4480560" cy="0"/>
          </a:xfrm>
          <a:prstGeom prst="line">
            <a:avLst/>
          </a:prstGeom>
          <a:noFill/>
          <a:ln w="15875">
            <a:solidFill>
              <a:schemeClr val="accent2"/>
            </a:solidFill>
            <a:prstDash val="solid"/>
          </a:ln>
        </p:spPr>
      </p:sp>
      <p:sp>
        <p:nvSpPr>
          <p:cNvPr id="12" name="shape-497"/>
          <p:cNvSpPr/>
          <p:nvPr/>
        </p:nvSpPr>
        <p:spPr>
          <a:xfrm>
            <a:off x="6949440" y="3063240"/>
            <a:ext cx="4251960" cy="0"/>
          </a:xfrm>
          <a:prstGeom prst="line">
            <a:avLst/>
          </a:prstGeom>
          <a:noFill/>
          <a:ln w="25400">
            <a:solidFill>
              <a:schemeClr val="accent1"/>
            </a:solidFill>
            <a:prstDash val="solid"/>
            <a:tailEnd type="triangle"/>
          </a:ln>
        </p:spPr>
      </p:sp>
      <p:sp>
        <p:nvSpPr>
          <p:cNvPr id="13" name="shape-498"/>
          <p:cNvSpPr/>
          <p:nvPr/>
        </p:nvSpPr>
        <p:spPr>
          <a:xfrm>
            <a:off x="6876288" y="2990088"/>
            <a:ext cx="146304" cy="146304"/>
          </a:xfrm>
          <a:prstGeom prst="ellipse">
            <a:avLst/>
          </a:prstGeom>
          <a:solidFill>
            <a:schemeClr val="accent1"/>
          </a:solidFill>
          <a:ln/>
        </p:spPr>
      </p:sp>
      <p:sp>
        <p:nvSpPr>
          <p:cNvPr id="14" name="text-499"/>
          <p:cNvSpPr txBox="1"/>
          <p:nvPr/>
        </p:nvSpPr>
        <p:spPr>
          <a:xfrm>
            <a:off x="6675120" y="3703320"/>
            <a:ext cx="1463040" cy="228600"/>
          </a:xfrm>
          <a:prstGeom prst="rect">
            <a:avLst/>
          </a:prstGeom>
          <a:noFill/>
          <a:ln/>
        </p:spPr>
        <p:txBody>
          <a:bodyPr wrap="square" lIns="0" tIns="0" rIns="0" bIns="0" rtlCol="0" anchor="t"/>
          <a:lstStyle/>
          <a:p>
            <a:pPr indent="0" marL="0">
              <a:buNone/>
            </a:pPr>
            <a:r>
              <a:rPr lang="en-US" sz="950" b="1" dirty="0">
                <a:solidFill>
                  <a:schemeClr val="accent1"/>
                </a:solidFill>
                <a:latin typeface="Calibri" pitchFamily="34" charset="0"/>
                <a:ea typeface="Calibri" pitchFamily="34" charset="-122"/>
                <a:cs typeface="Calibri" pitchFamily="34" charset="-120"/>
              </a:rPr>
              <a:t>START  0+000</a:t>
            </a:r>
            <a:endParaRPr lang="en-US" sz="950" dirty="0"/>
          </a:p>
        </p:txBody>
      </p:sp>
      <p:sp>
        <p:nvSpPr>
          <p:cNvPr id="15" name="text-500"/>
          <p:cNvSpPr txBox="1"/>
          <p:nvPr/>
        </p:nvSpPr>
        <p:spPr>
          <a:xfrm>
            <a:off x="10789920" y="3703320"/>
            <a:ext cx="548640" cy="228600"/>
          </a:xfrm>
          <a:prstGeom prst="rect">
            <a:avLst/>
          </a:prstGeom>
          <a:noFill/>
          <a:ln/>
        </p:spPr>
        <p:txBody>
          <a:bodyPr wrap="square" lIns="0" tIns="0" rIns="0" bIns="0" rtlCol="0" anchor="t"/>
          <a:lstStyle/>
          <a:p>
            <a:pPr algn="r" indent="0" marL="0">
              <a:buNone/>
            </a:pPr>
            <a:r>
              <a:rPr lang="en-US" sz="950" b="1" dirty="0">
                <a:solidFill>
                  <a:schemeClr val="accent1"/>
                </a:solidFill>
                <a:latin typeface="Calibri" pitchFamily="34" charset="0"/>
                <a:ea typeface="Calibri" pitchFamily="34" charset="-122"/>
                <a:cs typeface="Calibri" pitchFamily="34" charset="-120"/>
              </a:rPr>
              <a:t>END</a:t>
            </a:r>
            <a:endParaRPr lang="en-US" sz="950" dirty="0"/>
          </a:p>
        </p:txBody>
      </p:sp>
      <p:sp>
        <p:nvSpPr>
          <p:cNvPr id="16" name="text-501"/>
          <p:cNvSpPr txBox="1"/>
          <p:nvPr/>
        </p:nvSpPr>
        <p:spPr>
          <a:xfrm>
            <a:off x="8229600" y="2057400"/>
            <a:ext cx="1828800" cy="274320"/>
          </a:xfrm>
          <a:prstGeom prst="rect">
            <a:avLst/>
          </a:prstGeom>
          <a:noFill/>
          <a:ln/>
        </p:spPr>
        <p:txBody>
          <a:bodyPr wrap="square" lIns="0" tIns="0" rIns="0" bIns="0" rtlCol="0" anchor="t"/>
          <a:lstStyle/>
          <a:p>
            <a:pPr algn="ctr" indent="0" marL="0">
              <a:buNone/>
            </a:pPr>
            <a:r>
              <a:rPr lang="en-US" sz="1300" b="1" dirty="0">
                <a:solidFill>
                  <a:schemeClr val="accent3"/>
                </a:solidFill>
                <a:latin typeface="Calibri" pitchFamily="34" charset="0"/>
                <a:ea typeface="Calibri" pitchFamily="34" charset="-122"/>
                <a:cs typeface="Calibri" pitchFamily="34" charset="-120"/>
              </a:rPr>
              <a:t>LEFT side</a:t>
            </a:r>
            <a:endParaRPr lang="en-US" sz="1300" dirty="0"/>
          </a:p>
        </p:txBody>
      </p:sp>
      <p:sp>
        <p:nvSpPr>
          <p:cNvPr id="17" name="text-502"/>
          <p:cNvSpPr txBox="1"/>
          <p:nvPr/>
        </p:nvSpPr>
        <p:spPr>
          <a:xfrm>
            <a:off x="8229600" y="3749040"/>
            <a:ext cx="1828800" cy="274320"/>
          </a:xfrm>
          <a:prstGeom prst="rect">
            <a:avLst/>
          </a:prstGeom>
          <a:noFill/>
          <a:ln/>
        </p:spPr>
        <p:txBody>
          <a:bodyPr wrap="square" lIns="0" tIns="0" rIns="0" bIns="0" rtlCol="0" anchor="t"/>
          <a:lstStyle/>
          <a:p>
            <a:pPr algn="ctr" indent="0" marL="0">
              <a:buNone/>
            </a:pPr>
            <a:r>
              <a:rPr lang="en-US" sz="1300" b="1" dirty="0">
                <a:solidFill>
                  <a:schemeClr val="accent3"/>
                </a:solidFill>
                <a:latin typeface="Calibri" pitchFamily="34" charset="0"/>
                <a:ea typeface="Calibri" pitchFamily="34" charset="-122"/>
                <a:cs typeface="Calibri" pitchFamily="34" charset="-120"/>
              </a:rPr>
              <a:t>RIGHT side</a:t>
            </a:r>
            <a:endParaRPr lang="en-US" sz="1300" dirty="0"/>
          </a:p>
        </p:txBody>
      </p:sp>
      <p:sp>
        <p:nvSpPr>
          <p:cNvPr id="18" name="text-503"/>
          <p:cNvSpPr txBox="1"/>
          <p:nvPr/>
        </p:nvSpPr>
        <p:spPr>
          <a:xfrm>
            <a:off x="7223760" y="2651760"/>
            <a:ext cx="1097280" cy="228600"/>
          </a:xfrm>
          <a:prstGeom prst="rect">
            <a:avLst/>
          </a:prstGeom>
          <a:noFill/>
          <a:ln/>
        </p:spPr>
        <p:txBody>
          <a:bodyPr wrap="square" lIns="0" tIns="0" rIns="0" bIns="0" rtlCol="0" anchor="t"/>
          <a:lstStyle/>
          <a:p>
            <a:pPr indent="0" marL="0">
              <a:buNone/>
            </a:pPr>
            <a:r>
              <a:rPr lang="en-US" sz="900" dirty="0">
                <a:solidFill>
                  <a:srgbClr val="FFFFFF"/>
                </a:solidFill>
                <a:latin typeface="Calibri" pitchFamily="34" charset="0"/>
                <a:ea typeface="Calibri" pitchFamily="34" charset="-122"/>
                <a:cs typeface="Calibri" pitchFamily="34" charset="-120"/>
              </a:rPr>
              <a:t>← traffic</a:t>
            </a:r>
            <a:endParaRPr lang="en-US" sz="900" dirty="0"/>
          </a:p>
        </p:txBody>
      </p:sp>
      <p:sp>
        <p:nvSpPr>
          <p:cNvPr id="19" name="text-504"/>
          <p:cNvSpPr txBox="1"/>
          <p:nvPr/>
        </p:nvSpPr>
        <p:spPr>
          <a:xfrm>
            <a:off x="9966960" y="3246120"/>
            <a:ext cx="1097280" cy="228600"/>
          </a:xfrm>
          <a:prstGeom prst="rect">
            <a:avLst/>
          </a:prstGeom>
          <a:noFill/>
          <a:ln/>
        </p:spPr>
        <p:txBody>
          <a:bodyPr wrap="square" lIns="0" tIns="0" rIns="0" bIns="0" rtlCol="0" anchor="t"/>
          <a:lstStyle/>
          <a:p>
            <a:pPr algn="r" indent="0" marL="0">
              <a:buNone/>
            </a:pPr>
            <a:r>
              <a:rPr lang="en-US" sz="900" dirty="0">
                <a:solidFill>
                  <a:srgbClr val="FFFFFF"/>
                </a:solidFill>
                <a:latin typeface="Calibri" pitchFamily="34" charset="0"/>
                <a:ea typeface="Calibri" pitchFamily="34" charset="-122"/>
                <a:cs typeface="Calibri" pitchFamily="34" charset="-120"/>
              </a:rPr>
              <a:t>traffic →</a:t>
            </a:r>
            <a:endParaRPr lang="en-US" sz="900" dirty="0"/>
          </a:p>
        </p:txBody>
      </p:sp>
      <p:sp>
        <p:nvSpPr>
          <p:cNvPr id="20" name="text-505"/>
          <p:cNvSpPr txBox="1"/>
          <p:nvPr/>
        </p:nvSpPr>
        <p:spPr>
          <a:xfrm>
            <a:off x="6675120" y="4297680"/>
            <a:ext cx="4846320" cy="1828800"/>
          </a:xfrm>
          <a:prstGeom prst="rect">
            <a:avLst/>
          </a:prstGeom>
          <a:noFill/>
          <a:ln/>
        </p:spPr>
        <p:txBody>
          <a:bodyPr wrap="square" lIns="0" tIns="0" rIns="0" bIns="0" rtlCol="0" anchor="t"/>
          <a:lstStyle/>
          <a:p>
            <a:pPr marL="152400" indent="-152400">
              <a:spcAft>
                <a:spcPts val="500"/>
              </a:spcAft>
              <a:buSzPct val="100000"/>
              <a:buChar char="•"/>
            </a:pPr>
            <a:r>
              <a:rPr lang="en-US" sz="1150" dirty="0">
                <a:solidFill>
                  <a:srgbClr val="3A3F45"/>
                </a:solidFill>
                <a:latin typeface="Calibri" pitchFamily="34" charset="0"/>
                <a:ea typeface="Calibri" pitchFamily="34" charset="-122"/>
                <a:cs typeface="Calibri" pitchFamily="34" charset="-120"/>
              </a:rPr>
              <a:t>Left / right are seen looking along the CL from its start point. Traffic keeps right.</a:t>
            </a:r>
            <a:endParaRPr lang="en-US" sz="1150" dirty="0"/>
          </a:p>
          <a:p>
            <a:pPr marL="152400" indent="-152400">
              <a:spcAft>
                <a:spcPts val="500"/>
              </a:spcAft>
              <a:buSzPct val="100000"/>
              <a:buChar char="•"/>
            </a:pPr>
            <a:r>
              <a:rPr lang="en-US" sz="1150" dirty="0">
                <a:solidFill>
                  <a:srgbClr val="3A3F45"/>
                </a:solidFill>
                <a:latin typeface="Calibri" pitchFamily="34" charset="0"/>
                <a:ea typeface="Calibri" pitchFamily="34" charset="-122"/>
                <a:cs typeface="Calibri" pitchFamily="34" charset="-120"/>
              </a:rPr>
              <a:t>Chainage can be typed as 150 or 0+150, and 1250.5 or 1+250.500.</a:t>
            </a:r>
            <a:endParaRPr lang="en-US" sz="1150" dirty="0"/>
          </a:p>
          <a:p>
            <a:pPr marL="152400" indent="-152400">
              <a:spcAft>
                <a:spcPts val="500"/>
              </a:spcAft>
              <a:buSzPct val="100000"/>
              <a:buChar char="•"/>
            </a:pPr>
            <a:r>
              <a:rPr lang="en-US" sz="1150" dirty="0">
                <a:solidFill>
                  <a:srgbClr val="3A3F45"/>
                </a:solidFill>
                <a:latin typeface="Calibri" pitchFamily="34" charset="0"/>
                <a:ea typeface="Calibri" pitchFamily="34" charset="-122"/>
                <a:cs typeface="Calibri" pitchFamily="34" charset="-120"/>
              </a:rPr>
              <a:t>Chainages are real road chainages: a road that starts at 1+000 has its widening at 1+150, not at 150.</a:t>
            </a:r>
            <a:endParaRPr lang="en-US" sz="11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B  ·  BUILD THE ROAD  ·  RDP</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Build a road step by step</a:t>
            </a:r>
            <a:endParaRPr lang="en-US" sz="2600" dirty="0"/>
          </a:p>
        </p:txBody>
      </p:sp>
      <p:sp>
        <p:nvSpPr>
          <p:cNvPr id="4" name="shape-506"/>
          <p:cNvSpPr/>
          <p:nvPr/>
        </p:nvSpPr>
        <p:spPr>
          <a:xfrm>
            <a:off x="502920" y="1325880"/>
            <a:ext cx="329184" cy="329184"/>
          </a:xfrm>
          <a:prstGeom prst="ellipse">
            <a:avLst/>
          </a:prstGeom>
          <a:solidFill>
            <a:schemeClr val="accent1"/>
          </a:solidFill>
          <a:ln/>
        </p:spPr>
      </p:sp>
      <p:sp>
        <p:nvSpPr>
          <p:cNvPr id="5" name="text-507"/>
          <p:cNvSpPr txBox="1"/>
          <p:nvPr/>
        </p:nvSpPr>
        <p:spPr>
          <a:xfrm>
            <a:off x="502920" y="13258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508"/>
          <p:cNvSpPr txBox="1"/>
          <p:nvPr/>
        </p:nvSpPr>
        <p:spPr>
          <a:xfrm>
            <a:off x="978408" y="1307592"/>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Type RDP and press Enter</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The ROAD PRO dialog opens with your last settings.</a:t>
            </a:r>
            <a:endParaRPr lang="en-US" sz="1200" dirty="0"/>
          </a:p>
        </p:txBody>
      </p:sp>
      <p:sp>
        <p:nvSpPr>
          <p:cNvPr id="7" name="shape-509"/>
          <p:cNvSpPr/>
          <p:nvPr/>
        </p:nvSpPr>
        <p:spPr>
          <a:xfrm>
            <a:off x="502920" y="1938528"/>
            <a:ext cx="329184" cy="329184"/>
          </a:xfrm>
          <a:prstGeom prst="ellipse">
            <a:avLst/>
          </a:prstGeom>
          <a:solidFill>
            <a:schemeClr val="accent1"/>
          </a:solidFill>
          <a:ln/>
        </p:spPr>
      </p:sp>
      <p:sp>
        <p:nvSpPr>
          <p:cNvPr id="8" name="text-510"/>
          <p:cNvSpPr txBox="1"/>
          <p:nvPr/>
        </p:nvSpPr>
        <p:spPr>
          <a:xfrm>
            <a:off x="502920" y="193852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511"/>
          <p:cNvSpPr txBox="1"/>
          <p:nvPr/>
        </p:nvSpPr>
        <p:spPr>
          <a:xfrm>
            <a:off x="978408" y="1920240"/>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Road Geometry</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Road name, width, turning radius, drawing units, centre line input.</a:t>
            </a:r>
            <a:endParaRPr lang="en-US" sz="1200" dirty="0"/>
          </a:p>
        </p:txBody>
      </p:sp>
      <p:sp>
        <p:nvSpPr>
          <p:cNvPr id="10" name="shape-512"/>
          <p:cNvSpPr/>
          <p:nvPr/>
        </p:nvSpPr>
        <p:spPr>
          <a:xfrm>
            <a:off x="502920" y="2551176"/>
            <a:ext cx="329184" cy="329184"/>
          </a:xfrm>
          <a:prstGeom prst="ellipse">
            <a:avLst/>
          </a:prstGeom>
          <a:solidFill>
            <a:schemeClr val="accent1"/>
          </a:solidFill>
          <a:ln/>
        </p:spPr>
      </p:sp>
      <p:sp>
        <p:nvSpPr>
          <p:cNvPr id="11" name="text-513"/>
          <p:cNvSpPr txBox="1"/>
          <p:nvPr/>
        </p:nvSpPr>
        <p:spPr>
          <a:xfrm>
            <a:off x="502920" y="255117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514"/>
          <p:cNvSpPr txBox="1"/>
          <p:nvPr/>
        </p:nvSpPr>
        <p:spPr>
          <a:xfrm>
            <a:off x="978408" y="2532888"/>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Road Edge and Centre</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Left / right edge, Barricades, Traffic cones or Kerb stone, centre, sizes, shoulder.</a:t>
            </a:r>
            <a:endParaRPr lang="en-US" sz="1200" dirty="0"/>
          </a:p>
        </p:txBody>
      </p:sp>
      <p:sp>
        <p:nvSpPr>
          <p:cNvPr id="13" name="shape-515"/>
          <p:cNvSpPr/>
          <p:nvPr/>
        </p:nvSpPr>
        <p:spPr>
          <a:xfrm>
            <a:off x="502920" y="3163824"/>
            <a:ext cx="329184" cy="329184"/>
          </a:xfrm>
          <a:prstGeom prst="ellipse">
            <a:avLst/>
          </a:prstGeom>
          <a:solidFill>
            <a:schemeClr val="accent1"/>
          </a:solidFill>
          <a:ln/>
        </p:spPr>
      </p:sp>
      <p:sp>
        <p:nvSpPr>
          <p:cNvPr id="14" name="text-516"/>
          <p:cNvSpPr txBox="1"/>
          <p:nvPr/>
        </p:nvSpPr>
        <p:spPr>
          <a:xfrm>
            <a:off x="502920" y="316382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517"/>
          <p:cNvSpPr txBox="1"/>
          <p:nvPr/>
        </p:nvSpPr>
        <p:spPr>
          <a:xfrm>
            <a:off x="978408" y="3145536"/>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Signs and Markings</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Speed, warning signs, control at tie-in, sign set.</a:t>
            </a:r>
            <a:endParaRPr lang="en-US" sz="1200" dirty="0"/>
          </a:p>
        </p:txBody>
      </p:sp>
      <p:sp>
        <p:nvSpPr>
          <p:cNvPr id="16" name="shape-518"/>
          <p:cNvSpPr/>
          <p:nvPr/>
        </p:nvSpPr>
        <p:spPr>
          <a:xfrm>
            <a:off x="502920" y="3776472"/>
            <a:ext cx="329184" cy="329184"/>
          </a:xfrm>
          <a:prstGeom prst="ellipse">
            <a:avLst/>
          </a:prstGeom>
          <a:solidFill>
            <a:schemeClr val="accent1"/>
          </a:solidFill>
          <a:ln/>
        </p:spPr>
      </p:sp>
      <p:sp>
        <p:nvSpPr>
          <p:cNvPr id="17" name="text-519"/>
          <p:cNvSpPr txBox="1"/>
          <p:nvPr/>
        </p:nvSpPr>
        <p:spPr>
          <a:xfrm>
            <a:off x="502920" y="37764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18" name="text-520"/>
          <p:cNvSpPr txBox="1"/>
          <p:nvPr/>
        </p:nvSpPr>
        <p:spPr>
          <a:xfrm>
            <a:off x="978408" y="3758184"/>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Surface, Chainage, Road Ends and Report</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Hatch, centre marking, chainage interval and start, end types, report, section.</a:t>
            </a:r>
            <a:endParaRPr lang="en-US" sz="1200" dirty="0"/>
          </a:p>
        </p:txBody>
      </p:sp>
      <p:sp>
        <p:nvSpPr>
          <p:cNvPr id="19" name="shape-521"/>
          <p:cNvSpPr/>
          <p:nvPr/>
        </p:nvSpPr>
        <p:spPr>
          <a:xfrm>
            <a:off x="502920" y="4389120"/>
            <a:ext cx="329184" cy="329184"/>
          </a:xfrm>
          <a:prstGeom prst="ellipse">
            <a:avLst/>
          </a:prstGeom>
          <a:solidFill>
            <a:schemeClr val="accent1"/>
          </a:solidFill>
          <a:ln/>
        </p:spPr>
      </p:sp>
      <p:sp>
        <p:nvSpPr>
          <p:cNvPr id="20" name="text-522"/>
          <p:cNvSpPr txBox="1"/>
          <p:nvPr/>
        </p:nvSpPr>
        <p:spPr>
          <a:xfrm>
            <a:off x="502920" y="438912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21" name="text-523"/>
          <p:cNvSpPr txBox="1"/>
          <p:nvPr/>
        </p:nvSpPr>
        <p:spPr>
          <a:xfrm>
            <a:off x="978408" y="4370832"/>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Press OK, then give the centre line</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Pick points: click points, A = arc, L = line, U = undo, Enter = finish.  Select existing: click the line.</a:t>
            </a:r>
            <a:endParaRPr lang="en-US" sz="1200" dirty="0"/>
          </a:p>
        </p:txBody>
      </p:sp>
      <p:sp>
        <p:nvSpPr>
          <p:cNvPr id="22" name="shape-524"/>
          <p:cNvSpPr/>
          <p:nvPr/>
        </p:nvSpPr>
        <p:spPr>
          <a:xfrm>
            <a:off x="502920" y="5001768"/>
            <a:ext cx="329184" cy="329184"/>
          </a:xfrm>
          <a:prstGeom prst="ellipse">
            <a:avLst/>
          </a:prstGeom>
          <a:solidFill>
            <a:schemeClr val="accent1"/>
          </a:solidFill>
          <a:ln/>
        </p:spPr>
      </p:sp>
      <p:sp>
        <p:nvSpPr>
          <p:cNvPr id="23" name="text-525"/>
          <p:cNvSpPr txBox="1"/>
          <p:nvPr/>
        </p:nvSpPr>
        <p:spPr>
          <a:xfrm>
            <a:off x="502920" y="500176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7</a:t>
            </a:r>
            <a:endParaRPr lang="en-US" sz="1300" dirty="0"/>
          </a:p>
        </p:txBody>
      </p:sp>
      <p:sp>
        <p:nvSpPr>
          <p:cNvPr id="24" name="text-526"/>
          <p:cNvSpPr txBox="1"/>
          <p:nvPr/>
        </p:nvSpPr>
        <p:spPr>
          <a:xfrm>
            <a:off x="978408" y="4983480"/>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RoadPro builds the road</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Edges, surface, treatment, markings, signs, chainage, radius, ends. Summary printed.</a:t>
            </a:r>
            <a:endParaRPr lang="en-US" sz="1200" dirty="0"/>
          </a:p>
        </p:txBody>
      </p:sp>
      <p:sp>
        <p:nvSpPr>
          <p:cNvPr id="25" name="shape-527"/>
          <p:cNvSpPr/>
          <p:nvPr/>
        </p:nvSpPr>
        <p:spPr>
          <a:xfrm>
            <a:off x="502920" y="5614416"/>
            <a:ext cx="329184" cy="329184"/>
          </a:xfrm>
          <a:prstGeom prst="ellipse">
            <a:avLst/>
          </a:prstGeom>
          <a:solidFill>
            <a:schemeClr val="accent1"/>
          </a:solidFill>
          <a:ln/>
        </p:spPr>
      </p:sp>
      <p:sp>
        <p:nvSpPr>
          <p:cNvPr id="26" name="text-528"/>
          <p:cNvSpPr txBox="1"/>
          <p:nvPr/>
        </p:nvSpPr>
        <p:spPr>
          <a:xfrm>
            <a:off x="502920" y="561441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8</a:t>
            </a:r>
            <a:endParaRPr lang="en-US" sz="1300" dirty="0"/>
          </a:p>
        </p:txBody>
      </p:sp>
      <p:sp>
        <p:nvSpPr>
          <p:cNvPr id="27" name="text-529"/>
          <p:cNvSpPr txBox="1"/>
          <p:nvPr/>
        </p:nvSpPr>
        <p:spPr>
          <a:xfrm>
            <a:off x="978408" y="5596128"/>
            <a:ext cx="5833872" cy="576072"/>
          </a:xfrm>
          <a:prstGeom prst="rect">
            <a:avLst/>
          </a:prstGeom>
          <a:noFill/>
          <a:ln/>
        </p:spPr>
        <p:txBody>
          <a:bodyPr wrap="square" lIns="0" tIns="0" rIns="0" bIns="0" rtlCol="0" anchor="t"/>
          <a:lstStyle/>
          <a:p>
            <a:pPr indent="0" marL="0">
              <a:spcAft>
                <a:spcPts val="100"/>
              </a:spcAft>
              <a:buNone/>
            </a:pPr>
            <a:r>
              <a:rPr lang="en-US" sz="1200" b="1" dirty="0">
                <a:solidFill>
                  <a:schemeClr val="tx1"/>
                </a:solidFill>
                <a:latin typeface="Calibri" pitchFamily="34" charset="0"/>
                <a:ea typeface="Calibri" pitchFamily="34" charset="-122"/>
                <a:cs typeface="Calibri" pitchFamily="34" charset="-120"/>
              </a:rPr>
              <a:t>Report and section</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Excel saved → pick a corner for tables (Enter skips) → open Excel? → pick a point for the typical section (Enter skips).</a:t>
            </a:r>
            <a:endParaRPr lang="en-US" sz="1200" dirty="0"/>
          </a:p>
        </p:txBody>
      </p:sp>
      <p:sp>
        <p:nvSpPr>
          <p:cNvPr id="28" name="shape-530"/>
          <p:cNvSpPr/>
          <p:nvPr/>
        </p:nvSpPr>
        <p:spPr>
          <a:xfrm>
            <a:off x="7086600" y="1325880"/>
            <a:ext cx="4572000" cy="4892040"/>
          </a:xfrm>
          <a:prstGeom prst="roundRect">
            <a:avLst>
              <a:gd name="adj" fmla="val 1200"/>
            </a:avLst>
          </a:prstGeom>
          <a:solidFill>
            <a:srgbClr val="1F2326"/>
          </a:solidFill>
          <a:ln/>
        </p:spPr>
      </p:sp>
      <p:sp>
        <p:nvSpPr>
          <p:cNvPr id="29" name="text-531"/>
          <p:cNvSpPr txBox="1"/>
          <p:nvPr/>
        </p:nvSpPr>
        <p:spPr>
          <a:xfrm>
            <a:off x="7251192" y="1453896"/>
            <a:ext cx="4242816" cy="4636008"/>
          </a:xfrm>
          <a:prstGeom prst="rect">
            <a:avLst/>
          </a:prstGeom>
          <a:noFill/>
          <a:ln/>
        </p:spPr>
        <p:txBody>
          <a:bodyPr wrap="square" lIns="0" tIns="0" rIns="0" bIns="0" rtlCol="0" anchor="t"/>
          <a:lstStyle/>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Command: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RDP</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(dialog: settings, press OK)</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Draw the road centre line</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(Arc option allowed, Enter to finish):</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Specify start point: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pick</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Specify next point or [Arc/...]: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pick</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Specify next point or [Arc/...]: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A</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Specify end point of arc: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pick</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Specify end point of arc or [Line]: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L</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Specify next point: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Enter</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ROAD PRO - ROAD-01 ======</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Road width : 7.30 m ...</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Excel report saved : C:\...\ROAD-01_RoadPro_Report.csv</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Pick top-left corner for report tables</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&lt;Enter = skip&gt;: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pick</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Open the Excel report now? [Yes/No] &lt;Yes&gt;: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Y</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Pick point for the TYPICAL CROSS SECTION</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centre line &lt;Enter = skip&gt;: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pick</a:t>
            </a:r>
            <a:endParaRPr lang="en-US" sz="9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B  ·  BUILD THE ROAD  ·  RDP</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The RDP dialog at a glance (default values shown)</a:t>
            </a:r>
            <a:endParaRPr lang="en-US" sz="2600" dirty="0"/>
          </a:p>
        </p:txBody>
      </p:sp>
      <p:sp>
        <p:nvSpPr>
          <p:cNvPr id="4" name="shape-532"/>
          <p:cNvSpPr/>
          <p:nvPr/>
        </p:nvSpPr>
        <p:spPr>
          <a:xfrm>
            <a:off x="502920" y="1280160"/>
            <a:ext cx="11155680" cy="5074920"/>
          </a:xfrm>
          <a:prstGeom prst="rect">
            <a:avLst/>
          </a:prstGeom>
          <a:solidFill>
            <a:srgbClr val="F7F8F9"/>
          </a:solidFill>
          <a:ln w="9525">
            <a:solidFill>
              <a:srgbClr val="9AA0A6"/>
            </a:solidFill>
            <a:prstDash val="solid"/>
          </a:ln>
        </p:spPr>
      </p:sp>
      <p:sp>
        <p:nvSpPr>
          <p:cNvPr id="5" name="shape-533"/>
          <p:cNvSpPr/>
          <p:nvPr/>
        </p:nvSpPr>
        <p:spPr>
          <a:xfrm>
            <a:off x="502920" y="1280160"/>
            <a:ext cx="11155680" cy="274320"/>
          </a:xfrm>
          <a:prstGeom prst="rect">
            <a:avLst/>
          </a:prstGeom>
          <a:solidFill>
            <a:srgbClr val="1F2326"/>
          </a:solidFill>
          <a:ln/>
        </p:spPr>
      </p:sp>
      <p:sp>
        <p:nvSpPr>
          <p:cNvPr id="6" name="text-534"/>
          <p:cNvSpPr txBox="1"/>
          <p:nvPr/>
        </p:nvSpPr>
        <p:spPr>
          <a:xfrm>
            <a:off x="640080" y="1298448"/>
            <a:ext cx="7315200" cy="237744"/>
          </a:xfrm>
          <a:prstGeom prst="rect">
            <a:avLst/>
          </a:prstGeom>
          <a:noFill/>
          <a:ln/>
        </p:spPr>
        <p:txBody>
          <a:bodyPr wrap="square" lIns="0" tIns="0" rIns="0" bIns="0" rtlCol="0" anchor="ctr"/>
          <a:lstStyle/>
          <a:p>
            <a:pPr indent="0" marL="0">
              <a:buNone/>
            </a:pPr>
            <a:r>
              <a:rPr lang="en-US" sz="1000" b="1" dirty="0">
                <a:solidFill>
                  <a:srgbClr val="FFFFFF"/>
                </a:solidFill>
                <a:latin typeface="Calibri" pitchFamily="34" charset="0"/>
                <a:ea typeface="Calibri" pitchFamily="34" charset="-122"/>
                <a:cs typeface="Calibri" pitchFamily="34" charset="-120"/>
              </a:rPr>
              <a:t>ROAD PRO  -  Road Builder for AutoCAD  v3.3</a:t>
            </a:r>
            <a:endParaRPr lang="en-US" sz="1000" dirty="0"/>
          </a:p>
        </p:txBody>
      </p:sp>
      <p:sp>
        <p:nvSpPr>
          <p:cNvPr id="7" name="shape-535"/>
          <p:cNvSpPr/>
          <p:nvPr/>
        </p:nvSpPr>
        <p:spPr>
          <a:xfrm>
            <a:off x="685800" y="1810512"/>
            <a:ext cx="3566160" cy="2514600"/>
          </a:xfrm>
          <a:prstGeom prst="rect">
            <a:avLst/>
          </a:prstGeom>
          <a:solidFill>
            <a:srgbClr val="FFFFFF"/>
          </a:solidFill>
          <a:ln w="9525">
            <a:solidFill>
              <a:srgbClr val="B5BAC0"/>
            </a:solidFill>
            <a:prstDash val="solid"/>
          </a:ln>
        </p:spPr>
      </p:sp>
      <p:sp>
        <p:nvSpPr>
          <p:cNvPr id="8" name="shape-536"/>
          <p:cNvSpPr/>
          <p:nvPr/>
        </p:nvSpPr>
        <p:spPr>
          <a:xfrm>
            <a:off x="758952" y="1691640"/>
            <a:ext cx="256032" cy="256032"/>
          </a:xfrm>
          <a:prstGeom prst="ellipse">
            <a:avLst/>
          </a:prstGeom>
          <a:solidFill>
            <a:schemeClr val="accent1"/>
          </a:solidFill>
          <a:ln/>
        </p:spPr>
      </p:sp>
      <p:sp>
        <p:nvSpPr>
          <p:cNvPr id="9" name="text-537"/>
          <p:cNvSpPr txBox="1"/>
          <p:nvPr/>
        </p:nvSpPr>
        <p:spPr>
          <a:xfrm>
            <a:off x="758952" y="1691640"/>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538"/>
          <p:cNvSpPr txBox="1"/>
          <p:nvPr/>
        </p:nvSpPr>
        <p:spPr>
          <a:xfrm>
            <a:off x="1069848" y="1700784"/>
            <a:ext cx="3108960" cy="219456"/>
          </a:xfrm>
          <a:prstGeom prst="rect">
            <a:avLst/>
          </a:prstGeom>
          <a:noFill/>
          <a:ln/>
        </p:spPr>
        <p:txBody>
          <a:bodyPr wrap="square" lIns="0" tIns="0" rIns="0" bIns="0" rtlCol="0" anchor="t"/>
          <a:lstStyle/>
          <a:p>
            <a:pPr indent="0" marL="0">
              <a:buNone/>
            </a:pPr>
            <a:r>
              <a:rPr lang="en-US" sz="1050" b="1" dirty="0">
                <a:solidFill>
                  <a:schemeClr val="accent1"/>
                </a:solidFill>
                <a:latin typeface="Calibri" pitchFamily="34" charset="0"/>
                <a:ea typeface="Calibri" pitchFamily="34" charset="-122"/>
                <a:cs typeface="Calibri" pitchFamily="34" charset="-120"/>
              </a:rPr>
              <a:t>Road Geometry</a:t>
            </a:r>
            <a:endParaRPr lang="en-US" sz="1050" dirty="0"/>
          </a:p>
        </p:txBody>
      </p:sp>
      <p:sp>
        <p:nvSpPr>
          <p:cNvPr id="11" name="text-539"/>
          <p:cNvSpPr txBox="1"/>
          <p:nvPr/>
        </p:nvSpPr>
        <p:spPr>
          <a:xfrm>
            <a:off x="795528" y="1965960"/>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Road name / ID:</a:t>
            </a:r>
            <a:endParaRPr lang="en-US" sz="900" dirty="0"/>
          </a:p>
        </p:txBody>
      </p:sp>
      <p:sp>
        <p:nvSpPr>
          <p:cNvPr id="12" name="text-540"/>
          <p:cNvSpPr txBox="1"/>
          <p:nvPr/>
        </p:nvSpPr>
        <p:spPr>
          <a:xfrm>
            <a:off x="2423160" y="1965960"/>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ROAD-01</a:t>
            </a:r>
            <a:endParaRPr lang="en-US" sz="900" dirty="0"/>
          </a:p>
        </p:txBody>
      </p:sp>
      <p:sp>
        <p:nvSpPr>
          <p:cNvPr id="13" name="text-541"/>
          <p:cNvSpPr txBox="1"/>
          <p:nvPr/>
        </p:nvSpPr>
        <p:spPr>
          <a:xfrm>
            <a:off x="795528" y="2162556"/>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Road width (m):</a:t>
            </a:r>
            <a:endParaRPr lang="en-US" sz="900" dirty="0"/>
          </a:p>
        </p:txBody>
      </p:sp>
      <p:sp>
        <p:nvSpPr>
          <p:cNvPr id="14" name="text-542"/>
          <p:cNvSpPr txBox="1"/>
          <p:nvPr/>
        </p:nvSpPr>
        <p:spPr>
          <a:xfrm>
            <a:off x="2423160" y="2162556"/>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7.30</a:t>
            </a:r>
            <a:endParaRPr lang="en-US" sz="900" dirty="0"/>
          </a:p>
        </p:txBody>
      </p:sp>
      <p:sp>
        <p:nvSpPr>
          <p:cNvPr id="15" name="text-543"/>
          <p:cNvSpPr txBox="1"/>
          <p:nvPr/>
        </p:nvSpPr>
        <p:spPr>
          <a:xfrm>
            <a:off x="795528" y="2359152"/>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Turning radius:</a:t>
            </a:r>
            <a:endParaRPr lang="en-US" sz="900" dirty="0"/>
          </a:p>
        </p:txBody>
      </p:sp>
      <p:sp>
        <p:nvSpPr>
          <p:cNvPr id="16" name="text-544"/>
          <p:cNvSpPr txBox="1"/>
          <p:nvPr/>
        </p:nvSpPr>
        <p:spPr>
          <a:xfrm>
            <a:off x="2423160" y="2359152"/>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Match existing</a:t>
            </a:r>
            <a:endParaRPr lang="en-US" sz="900" dirty="0"/>
          </a:p>
        </p:txBody>
      </p:sp>
      <p:sp>
        <p:nvSpPr>
          <p:cNvPr id="17" name="text-545"/>
          <p:cNvSpPr txBox="1"/>
          <p:nvPr/>
        </p:nvSpPr>
        <p:spPr>
          <a:xfrm>
            <a:off x="795528" y="2555748"/>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Manual radius (m):</a:t>
            </a:r>
            <a:endParaRPr lang="en-US" sz="900" dirty="0"/>
          </a:p>
        </p:txBody>
      </p:sp>
      <p:sp>
        <p:nvSpPr>
          <p:cNvPr id="18" name="text-546"/>
          <p:cNvSpPr txBox="1"/>
          <p:nvPr/>
        </p:nvSpPr>
        <p:spPr>
          <a:xfrm>
            <a:off x="2423160" y="2555748"/>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10.0</a:t>
            </a:r>
            <a:endParaRPr lang="en-US" sz="900" dirty="0"/>
          </a:p>
        </p:txBody>
      </p:sp>
      <p:sp>
        <p:nvSpPr>
          <p:cNvPr id="19" name="text-547"/>
          <p:cNvSpPr txBox="1"/>
          <p:nvPr/>
        </p:nvSpPr>
        <p:spPr>
          <a:xfrm>
            <a:off x="795528" y="2752344"/>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Radius measured at:</a:t>
            </a:r>
            <a:endParaRPr lang="en-US" sz="900" dirty="0"/>
          </a:p>
        </p:txBody>
      </p:sp>
      <p:sp>
        <p:nvSpPr>
          <p:cNvPr id="20" name="text-548"/>
          <p:cNvSpPr txBox="1"/>
          <p:nvPr/>
        </p:nvSpPr>
        <p:spPr>
          <a:xfrm>
            <a:off x="2423160" y="2752344"/>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Centre line (CL)</a:t>
            </a:r>
            <a:endParaRPr lang="en-US" sz="900" dirty="0"/>
          </a:p>
        </p:txBody>
      </p:sp>
      <p:sp>
        <p:nvSpPr>
          <p:cNvPr id="21" name="text-549"/>
          <p:cNvSpPr txBox="1"/>
          <p:nvPr/>
        </p:nvSpPr>
        <p:spPr>
          <a:xfrm>
            <a:off x="795528" y="2948940"/>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Drawing units:</a:t>
            </a:r>
            <a:endParaRPr lang="en-US" sz="900" dirty="0"/>
          </a:p>
        </p:txBody>
      </p:sp>
      <p:sp>
        <p:nvSpPr>
          <p:cNvPr id="22" name="text-550"/>
          <p:cNvSpPr txBox="1"/>
          <p:nvPr/>
        </p:nvSpPr>
        <p:spPr>
          <a:xfrm>
            <a:off x="2423160" y="2948940"/>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Meters</a:t>
            </a:r>
            <a:endParaRPr lang="en-US" sz="900" dirty="0"/>
          </a:p>
        </p:txBody>
      </p:sp>
      <p:sp>
        <p:nvSpPr>
          <p:cNvPr id="23" name="text-551"/>
          <p:cNvSpPr txBox="1"/>
          <p:nvPr/>
        </p:nvSpPr>
        <p:spPr>
          <a:xfrm>
            <a:off x="795528" y="3145536"/>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Centre line input:</a:t>
            </a:r>
            <a:endParaRPr lang="en-US" sz="900" dirty="0"/>
          </a:p>
        </p:txBody>
      </p:sp>
      <p:sp>
        <p:nvSpPr>
          <p:cNvPr id="24" name="text-552"/>
          <p:cNvSpPr txBox="1"/>
          <p:nvPr/>
        </p:nvSpPr>
        <p:spPr>
          <a:xfrm>
            <a:off x="2423160" y="3145536"/>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Pick points</a:t>
            </a:r>
            <a:endParaRPr lang="en-US" sz="900" dirty="0"/>
          </a:p>
        </p:txBody>
      </p:sp>
      <p:sp>
        <p:nvSpPr>
          <p:cNvPr id="25" name="text-553"/>
          <p:cNvSpPr txBox="1"/>
          <p:nvPr/>
        </p:nvSpPr>
        <p:spPr>
          <a:xfrm>
            <a:off x="795528" y="3342132"/>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Show radius, TC / CT and curve data</a:t>
            </a:r>
            <a:endParaRPr lang="en-US" sz="900" dirty="0"/>
          </a:p>
        </p:txBody>
      </p:sp>
      <p:sp>
        <p:nvSpPr>
          <p:cNvPr id="26" name="text-554"/>
          <p:cNvSpPr txBox="1"/>
          <p:nvPr/>
        </p:nvSpPr>
        <p:spPr>
          <a:xfrm>
            <a:off x="795528" y="3538728"/>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Show straight sections (S1, S2...)</a:t>
            </a:r>
            <a:endParaRPr lang="en-US" sz="900" dirty="0"/>
          </a:p>
        </p:txBody>
      </p:sp>
      <p:sp>
        <p:nvSpPr>
          <p:cNvPr id="27" name="shape-555"/>
          <p:cNvSpPr/>
          <p:nvPr/>
        </p:nvSpPr>
        <p:spPr>
          <a:xfrm>
            <a:off x="4297680" y="1810512"/>
            <a:ext cx="3566160" cy="2514600"/>
          </a:xfrm>
          <a:prstGeom prst="rect">
            <a:avLst/>
          </a:prstGeom>
          <a:solidFill>
            <a:srgbClr val="FFFFFF"/>
          </a:solidFill>
          <a:ln w="9525">
            <a:solidFill>
              <a:srgbClr val="B5BAC0"/>
            </a:solidFill>
            <a:prstDash val="solid"/>
          </a:ln>
        </p:spPr>
      </p:sp>
      <p:sp>
        <p:nvSpPr>
          <p:cNvPr id="28" name="shape-556"/>
          <p:cNvSpPr/>
          <p:nvPr/>
        </p:nvSpPr>
        <p:spPr>
          <a:xfrm>
            <a:off x="4370832" y="1691640"/>
            <a:ext cx="256032" cy="256032"/>
          </a:xfrm>
          <a:prstGeom prst="ellipse">
            <a:avLst/>
          </a:prstGeom>
          <a:solidFill>
            <a:schemeClr val="accent1"/>
          </a:solidFill>
          <a:ln/>
        </p:spPr>
      </p:sp>
      <p:sp>
        <p:nvSpPr>
          <p:cNvPr id="29" name="text-557"/>
          <p:cNvSpPr txBox="1"/>
          <p:nvPr/>
        </p:nvSpPr>
        <p:spPr>
          <a:xfrm>
            <a:off x="4370832" y="1691640"/>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0" name="text-558"/>
          <p:cNvSpPr txBox="1"/>
          <p:nvPr/>
        </p:nvSpPr>
        <p:spPr>
          <a:xfrm>
            <a:off x="4681728" y="1700784"/>
            <a:ext cx="3108960" cy="219456"/>
          </a:xfrm>
          <a:prstGeom prst="rect">
            <a:avLst/>
          </a:prstGeom>
          <a:noFill/>
          <a:ln/>
        </p:spPr>
        <p:txBody>
          <a:bodyPr wrap="square" lIns="0" tIns="0" rIns="0" bIns="0" rtlCol="0" anchor="t"/>
          <a:lstStyle/>
          <a:p>
            <a:pPr indent="0" marL="0">
              <a:buNone/>
            </a:pPr>
            <a:r>
              <a:rPr lang="en-US" sz="1050" b="1" dirty="0">
                <a:solidFill>
                  <a:schemeClr val="accent1"/>
                </a:solidFill>
                <a:latin typeface="Calibri" pitchFamily="34" charset="0"/>
                <a:ea typeface="Calibri" pitchFamily="34" charset="-122"/>
                <a:cs typeface="Calibri" pitchFamily="34" charset="-120"/>
              </a:rPr>
              <a:t>Road Edge and Centre</a:t>
            </a:r>
            <a:endParaRPr lang="en-US" sz="1050" dirty="0"/>
          </a:p>
        </p:txBody>
      </p:sp>
      <p:sp>
        <p:nvSpPr>
          <p:cNvPr id="31" name="text-559"/>
          <p:cNvSpPr txBox="1"/>
          <p:nvPr/>
        </p:nvSpPr>
        <p:spPr>
          <a:xfrm>
            <a:off x="4407408" y="1965960"/>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Left edge     ☑ Right edge</a:t>
            </a:r>
            <a:endParaRPr lang="en-US" sz="900" dirty="0"/>
          </a:p>
        </p:txBody>
      </p:sp>
      <p:sp>
        <p:nvSpPr>
          <p:cNvPr id="32" name="text-560"/>
          <p:cNvSpPr txBox="1"/>
          <p:nvPr/>
        </p:nvSpPr>
        <p:spPr>
          <a:xfrm>
            <a:off x="4407408" y="2162556"/>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Edge:</a:t>
            </a:r>
            <a:endParaRPr lang="en-US" sz="900" dirty="0"/>
          </a:p>
        </p:txBody>
      </p:sp>
      <p:sp>
        <p:nvSpPr>
          <p:cNvPr id="33" name="text-561"/>
          <p:cNvSpPr txBox="1"/>
          <p:nvPr/>
        </p:nvSpPr>
        <p:spPr>
          <a:xfrm>
            <a:off x="6035040" y="2162556"/>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Barricades (red / white)</a:t>
            </a:r>
            <a:endParaRPr lang="en-US" sz="900" dirty="0"/>
          </a:p>
        </p:txBody>
      </p:sp>
      <p:sp>
        <p:nvSpPr>
          <p:cNvPr id="34" name="text-562"/>
          <p:cNvSpPr txBox="1"/>
          <p:nvPr/>
        </p:nvSpPr>
        <p:spPr>
          <a:xfrm>
            <a:off x="4407408" y="2359152"/>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Centre:</a:t>
            </a:r>
            <a:endParaRPr lang="en-US" sz="900" dirty="0"/>
          </a:p>
        </p:txBody>
      </p:sp>
      <p:sp>
        <p:nvSpPr>
          <p:cNvPr id="35" name="text-563"/>
          <p:cNvSpPr txBox="1"/>
          <p:nvPr/>
        </p:nvSpPr>
        <p:spPr>
          <a:xfrm>
            <a:off x="6035040" y="2359152"/>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Centre line markings</a:t>
            </a:r>
            <a:endParaRPr lang="en-US" sz="900" dirty="0"/>
          </a:p>
        </p:txBody>
      </p:sp>
      <p:sp>
        <p:nvSpPr>
          <p:cNvPr id="36" name="text-564"/>
          <p:cNvSpPr txBox="1"/>
          <p:nvPr/>
        </p:nvSpPr>
        <p:spPr>
          <a:xfrm>
            <a:off x="4407408" y="2555748"/>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Unit length / cone spacing (m):</a:t>
            </a:r>
            <a:endParaRPr lang="en-US" sz="900" dirty="0"/>
          </a:p>
        </p:txBody>
      </p:sp>
      <p:sp>
        <p:nvSpPr>
          <p:cNvPr id="37" name="text-565"/>
          <p:cNvSpPr txBox="1"/>
          <p:nvPr/>
        </p:nvSpPr>
        <p:spPr>
          <a:xfrm>
            <a:off x="6035040" y="2555748"/>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2.00</a:t>
            </a:r>
            <a:endParaRPr lang="en-US" sz="900" dirty="0"/>
          </a:p>
        </p:txBody>
      </p:sp>
      <p:sp>
        <p:nvSpPr>
          <p:cNvPr id="38" name="text-566"/>
          <p:cNvSpPr txBox="1"/>
          <p:nvPr/>
        </p:nvSpPr>
        <p:spPr>
          <a:xfrm>
            <a:off x="4407408" y="2752344"/>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Unit / cone / kerb width (m):</a:t>
            </a:r>
            <a:endParaRPr lang="en-US" sz="900" dirty="0"/>
          </a:p>
        </p:txBody>
      </p:sp>
      <p:sp>
        <p:nvSpPr>
          <p:cNvPr id="39" name="text-567"/>
          <p:cNvSpPr txBox="1"/>
          <p:nvPr/>
        </p:nvSpPr>
        <p:spPr>
          <a:xfrm>
            <a:off x="6035040" y="2752344"/>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0.50</a:t>
            </a:r>
            <a:endParaRPr lang="en-US" sz="900" dirty="0"/>
          </a:p>
        </p:txBody>
      </p:sp>
      <p:sp>
        <p:nvSpPr>
          <p:cNvPr id="40" name="text-568"/>
          <p:cNvSpPr txBox="1"/>
          <p:nvPr/>
        </p:nvSpPr>
        <p:spPr>
          <a:xfrm>
            <a:off x="4407408" y="2948940"/>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Paved shoulder (m):</a:t>
            </a:r>
            <a:endParaRPr lang="en-US" sz="900" dirty="0"/>
          </a:p>
        </p:txBody>
      </p:sp>
      <p:sp>
        <p:nvSpPr>
          <p:cNvPr id="41" name="text-569"/>
          <p:cNvSpPr txBox="1"/>
          <p:nvPr/>
        </p:nvSpPr>
        <p:spPr>
          <a:xfrm>
            <a:off x="6035040" y="2948940"/>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0.50</a:t>
            </a:r>
            <a:endParaRPr lang="en-US" sz="900" dirty="0"/>
          </a:p>
        </p:txBody>
      </p:sp>
      <p:sp>
        <p:nvSpPr>
          <p:cNvPr id="42" name="shape-570"/>
          <p:cNvSpPr/>
          <p:nvPr/>
        </p:nvSpPr>
        <p:spPr>
          <a:xfrm>
            <a:off x="7909560" y="1810512"/>
            <a:ext cx="3566160" cy="2514600"/>
          </a:xfrm>
          <a:prstGeom prst="rect">
            <a:avLst/>
          </a:prstGeom>
          <a:solidFill>
            <a:srgbClr val="FFFFFF"/>
          </a:solidFill>
          <a:ln w="9525">
            <a:solidFill>
              <a:srgbClr val="B5BAC0"/>
            </a:solidFill>
            <a:prstDash val="solid"/>
          </a:ln>
        </p:spPr>
      </p:sp>
      <p:sp>
        <p:nvSpPr>
          <p:cNvPr id="43" name="shape-571"/>
          <p:cNvSpPr/>
          <p:nvPr/>
        </p:nvSpPr>
        <p:spPr>
          <a:xfrm>
            <a:off x="7982712" y="1691640"/>
            <a:ext cx="256032" cy="256032"/>
          </a:xfrm>
          <a:prstGeom prst="ellipse">
            <a:avLst/>
          </a:prstGeom>
          <a:solidFill>
            <a:schemeClr val="accent1"/>
          </a:solidFill>
          <a:ln/>
        </p:spPr>
      </p:sp>
      <p:sp>
        <p:nvSpPr>
          <p:cNvPr id="44" name="text-572"/>
          <p:cNvSpPr txBox="1"/>
          <p:nvPr/>
        </p:nvSpPr>
        <p:spPr>
          <a:xfrm>
            <a:off x="7982712" y="1691640"/>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45" name="text-573"/>
          <p:cNvSpPr txBox="1"/>
          <p:nvPr/>
        </p:nvSpPr>
        <p:spPr>
          <a:xfrm>
            <a:off x="8293608" y="1700784"/>
            <a:ext cx="3108960" cy="219456"/>
          </a:xfrm>
          <a:prstGeom prst="rect">
            <a:avLst/>
          </a:prstGeom>
          <a:noFill/>
          <a:ln/>
        </p:spPr>
        <p:txBody>
          <a:bodyPr wrap="square" lIns="0" tIns="0" rIns="0" bIns="0" rtlCol="0" anchor="t"/>
          <a:lstStyle/>
          <a:p>
            <a:pPr indent="0" marL="0">
              <a:buNone/>
            </a:pPr>
            <a:r>
              <a:rPr lang="en-US" sz="1050" b="1" dirty="0">
                <a:solidFill>
                  <a:schemeClr val="accent1"/>
                </a:solidFill>
                <a:latin typeface="Calibri" pitchFamily="34" charset="0"/>
                <a:ea typeface="Calibri" pitchFamily="34" charset="-122"/>
                <a:cs typeface="Calibri" pitchFamily="34" charset="-120"/>
              </a:rPr>
              <a:t>Signs and Markings</a:t>
            </a:r>
            <a:endParaRPr lang="en-US" sz="1050" dirty="0"/>
          </a:p>
        </p:txBody>
      </p:sp>
      <p:sp>
        <p:nvSpPr>
          <p:cNvPr id="46" name="text-574"/>
          <p:cNvSpPr txBox="1"/>
          <p:nvPr/>
        </p:nvSpPr>
        <p:spPr>
          <a:xfrm>
            <a:off x="8019288" y="1965960"/>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Speed limit</a:t>
            </a:r>
            <a:endParaRPr lang="en-US" sz="900" dirty="0"/>
          </a:p>
        </p:txBody>
      </p:sp>
      <p:sp>
        <p:nvSpPr>
          <p:cNvPr id="47" name="text-575"/>
          <p:cNvSpPr txBox="1"/>
          <p:nvPr/>
        </p:nvSpPr>
        <p:spPr>
          <a:xfrm>
            <a:off x="10287000" y="1965960"/>
            <a:ext cx="107899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30 km/h</a:t>
            </a:r>
            <a:endParaRPr lang="en-US" sz="900" dirty="0"/>
          </a:p>
        </p:txBody>
      </p:sp>
      <p:sp>
        <p:nvSpPr>
          <p:cNvPr id="48" name="text-576"/>
          <p:cNvSpPr txBox="1"/>
          <p:nvPr/>
        </p:nvSpPr>
        <p:spPr>
          <a:xfrm>
            <a:off x="8019288" y="2162556"/>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Bend ahead   before (m)</a:t>
            </a:r>
            <a:endParaRPr lang="en-US" sz="900" dirty="0"/>
          </a:p>
        </p:txBody>
      </p:sp>
      <p:sp>
        <p:nvSpPr>
          <p:cNvPr id="49" name="text-577"/>
          <p:cNvSpPr txBox="1"/>
          <p:nvPr/>
        </p:nvSpPr>
        <p:spPr>
          <a:xfrm>
            <a:off x="10287000" y="2162556"/>
            <a:ext cx="107899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30</a:t>
            </a:r>
            <a:endParaRPr lang="en-US" sz="900" dirty="0"/>
          </a:p>
        </p:txBody>
      </p:sp>
      <p:sp>
        <p:nvSpPr>
          <p:cNvPr id="50" name="text-578"/>
          <p:cNvSpPr txBox="1"/>
          <p:nvPr/>
        </p:nvSpPr>
        <p:spPr>
          <a:xfrm>
            <a:off x="8019288" y="2359152"/>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Road works ahead (with plate)</a:t>
            </a:r>
            <a:endParaRPr lang="en-US" sz="900" dirty="0"/>
          </a:p>
        </p:txBody>
      </p:sp>
      <p:sp>
        <p:nvSpPr>
          <p:cNvPr id="51" name="text-579"/>
          <p:cNvSpPr txBox="1"/>
          <p:nvPr/>
        </p:nvSpPr>
        <p:spPr>
          <a:xfrm>
            <a:off x="8019288" y="2555748"/>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Chevron boards on bends</a:t>
            </a:r>
            <a:endParaRPr lang="en-US" sz="900" dirty="0"/>
          </a:p>
        </p:txBody>
      </p:sp>
      <p:sp>
        <p:nvSpPr>
          <p:cNvPr id="52" name="text-580"/>
          <p:cNvSpPr txBox="1"/>
          <p:nvPr/>
        </p:nvSpPr>
        <p:spPr>
          <a:xfrm>
            <a:off x="8019288" y="2752344"/>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Keep right at median</a:t>
            </a:r>
            <a:endParaRPr lang="en-US" sz="900" dirty="0"/>
          </a:p>
        </p:txBody>
      </p:sp>
      <p:sp>
        <p:nvSpPr>
          <p:cNvPr id="53" name="text-581"/>
          <p:cNvSpPr txBox="1"/>
          <p:nvPr/>
        </p:nvSpPr>
        <p:spPr>
          <a:xfrm>
            <a:off x="8019288" y="2948940"/>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Lane direction arrows</a:t>
            </a:r>
            <a:endParaRPr lang="en-US" sz="900" dirty="0"/>
          </a:p>
        </p:txBody>
      </p:sp>
      <p:sp>
        <p:nvSpPr>
          <p:cNvPr id="54" name="text-582"/>
          <p:cNvSpPr txBox="1"/>
          <p:nvPr/>
        </p:nvSpPr>
        <p:spPr>
          <a:xfrm>
            <a:off x="8019288" y="3145536"/>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At tie-in:</a:t>
            </a:r>
            <a:endParaRPr lang="en-US" sz="900" dirty="0"/>
          </a:p>
        </p:txBody>
      </p:sp>
      <p:sp>
        <p:nvSpPr>
          <p:cNvPr id="55" name="text-583"/>
          <p:cNvSpPr txBox="1"/>
          <p:nvPr/>
        </p:nvSpPr>
        <p:spPr>
          <a:xfrm>
            <a:off x="9646920" y="3145536"/>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STOP sign</a:t>
            </a:r>
            <a:endParaRPr lang="en-US" sz="900" dirty="0"/>
          </a:p>
        </p:txBody>
      </p:sp>
      <p:sp>
        <p:nvSpPr>
          <p:cNvPr id="56" name="text-584"/>
          <p:cNvSpPr txBox="1"/>
          <p:nvPr/>
        </p:nvSpPr>
        <p:spPr>
          <a:xfrm>
            <a:off x="8019288" y="3342132"/>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Two-way traffic (signs both ways)</a:t>
            </a:r>
            <a:endParaRPr lang="en-US" sz="900" dirty="0"/>
          </a:p>
        </p:txBody>
      </p:sp>
      <p:sp>
        <p:nvSpPr>
          <p:cNvPr id="57" name="text-585"/>
          <p:cNvSpPr txBox="1"/>
          <p:nvPr/>
        </p:nvSpPr>
        <p:spPr>
          <a:xfrm>
            <a:off x="8019288" y="3538728"/>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Sizes and distances by speed (HDS)</a:t>
            </a:r>
            <a:endParaRPr lang="en-US" sz="900" dirty="0"/>
          </a:p>
        </p:txBody>
      </p:sp>
      <p:sp>
        <p:nvSpPr>
          <p:cNvPr id="58" name="text-586"/>
          <p:cNvSpPr txBox="1"/>
          <p:nvPr/>
        </p:nvSpPr>
        <p:spPr>
          <a:xfrm>
            <a:off x="8019288" y="3735324"/>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Sign set:</a:t>
            </a:r>
            <a:endParaRPr lang="en-US" sz="900" dirty="0"/>
          </a:p>
        </p:txBody>
      </p:sp>
      <p:sp>
        <p:nvSpPr>
          <p:cNvPr id="59" name="text-587"/>
          <p:cNvSpPr txBox="1"/>
          <p:nvPr/>
        </p:nvSpPr>
        <p:spPr>
          <a:xfrm>
            <a:off x="9646920" y="3735324"/>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Temporary</a:t>
            </a:r>
            <a:endParaRPr lang="en-US" sz="900" dirty="0"/>
          </a:p>
        </p:txBody>
      </p:sp>
      <p:sp>
        <p:nvSpPr>
          <p:cNvPr id="60" name="text-588"/>
          <p:cNvSpPr txBox="1"/>
          <p:nvPr/>
        </p:nvSpPr>
        <p:spPr>
          <a:xfrm>
            <a:off x="8019288" y="3931920"/>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Symbol (m)  /  Spacing (m):</a:t>
            </a:r>
            <a:endParaRPr lang="en-US" sz="900" dirty="0"/>
          </a:p>
        </p:txBody>
      </p:sp>
      <p:sp>
        <p:nvSpPr>
          <p:cNvPr id="61" name="text-589"/>
          <p:cNvSpPr txBox="1"/>
          <p:nvPr/>
        </p:nvSpPr>
        <p:spPr>
          <a:xfrm>
            <a:off x="9646920" y="3931920"/>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2.0  /  15</a:t>
            </a:r>
            <a:endParaRPr lang="en-US" sz="900" dirty="0"/>
          </a:p>
        </p:txBody>
      </p:sp>
      <p:sp>
        <p:nvSpPr>
          <p:cNvPr id="62" name="shape-590"/>
          <p:cNvSpPr/>
          <p:nvPr/>
        </p:nvSpPr>
        <p:spPr>
          <a:xfrm>
            <a:off x="685800" y="4572000"/>
            <a:ext cx="3566160" cy="1691640"/>
          </a:xfrm>
          <a:prstGeom prst="rect">
            <a:avLst/>
          </a:prstGeom>
          <a:solidFill>
            <a:srgbClr val="FFFFFF"/>
          </a:solidFill>
          <a:ln w="9525">
            <a:solidFill>
              <a:srgbClr val="B5BAC0"/>
            </a:solidFill>
            <a:prstDash val="solid"/>
          </a:ln>
        </p:spPr>
      </p:sp>
      <p:sp>
        <p:nvSpPr>
          <p:cNvPr id="63" name="shape-591"/>
          <p:cNvSpPr/>
          <p:nvPr/>
        </p:nvSpPr>
        <p:spPr>
          <a:xfrm>
            <a:off x="758952" y="4453128"/>
            <a:ext cx="256032" cy="256032"/>
          </a:xfrm>
          <a:prstGeom prst="ellipse">
            <a:avLst/>
          </a:prstGeom>
          <a:solidFill>
            <a:schemeClr val="accent1"/>
          </a:solidFill>
          <a:ln/>
        </p:spPr>
      </p:sp>
      <p:sp>
        <p:nvSpPr>
          <p:cNvPr id="64" name="text-592"/>
          <p:cNvSpPr txBox="1"/>
          <p:nvPr/>
        </p:nvSpPr>
        <p:spPr>
          <a:xfrm>
            <a:off x="758952" y="4453128"/>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65" name="text-593"/>
          <p:cNvSpPr txBox="1"/>
          <p:nvPr/>
        </p:nvSpPr>
        <p:spPr>
          <a:xfrm>
            <a:off x="1069848" y="4462272"/>
            <a:ext cx="3108960" cy="219456"/>
          </a:xfrm>
          <a:prstGeom prst="rect">
            <a:avLst/>
          </a:prstGeom>
          <a:noFill/>
          <a:ln/>
        </p:spPr>
        <p:txBody>
          <a:bodyPr wrap="square" lIns="0" tIns="0" rIns="0" bIns="0" rtlCol="0" anchor="t"/>
          <a:lstStyle/>
          <a:p>
            <a:pPr indent="0" marL="0">
              <a:buNone/>
            </a:pPr>
            <a:r>
              <a:rPr lang="en-US" sz="1050" b="1" dirty="0">
                <a:solidFill>
                  <a:schemeClr val="accent1"/>
                </a:solidFill>
                <a:latin typeface="Calibri" pitchFamily="34" charset="0"/>
                <a:ea typeface="Calibri" pitchFamily="34" charset="-122"/>
                <a:cs typeface="Calibri" pitchFamily="34" charset="-120"/>
              </a:rPr>
              <a:t>Surface and Centre Line</a:t>
            </a:r>
            <a:endParaRPr lang="en-US" sz="1050" dirty="0"/>
          </a:p>
        </p:txBody>
      </p:sp>
      <p:sp>
        <p:nvSpPr>
          <p:cNvPr id="66" name="text-594"/>
          <p:cNvSpPr txBox="1"/>
          <p:nvPr/>
        </p:nvSpPr>
        <p:spPr>
          <a:xfrm>
            <a:off x="795528" y="4727448"/>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Hatch road surface</a:t>
            </a:r>
            <a:endParaRPr lang="en-US" sz="900" dirty="0"/>
          </a:p>
        </p:txBody>
      </p:sp>
      <p:sp>
        <p:nvSpPr>
          <p:cNvPr id="67" name="text-595"/>
          <p:cNvSpPr txBox="1"/>
          <p:nvPr/>
        </p:nvSpPr>
        <p:spPr>
          <a:xfrm>
            <a:off x="795528" y="4924044"/>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Hatch pattern  /  scale:</a:t>
            </a:r>
            <a:endParaRPr lang="en-US" sz="900" dirty="0"/>
          </a:p>
        </p:txBody>
      </p:sp>
      <p:sp>
        <p:nvSpPr>
          <p:cNvPr id="68" name="text-596"/>
          <p:cNvSpPr txBox="1"/>
          <p:nvPr/>
        </p:nvSpPr>
        <p:spPr>
          <a:xfrm>
            <a:off x="2423160" y="4924044"/>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SOLID  /  1.0</a:t>
            </a:r>
            <a:endParaRPr lang="en-US" sz="900" dirty="0"/>
          </a:p>
        </p:txBody>
      </p:sp>
      <p:sp>
        <p:nvSpPr>
          <p:cNvPr id="69" name="text-597"/>
          <p:cNvSpPr txBox="1"/>
          <p:nvPr/>
        </p:nvSpPr>
        <p:spPr>
          <a:xfrm>
            <a:off x="795528" y="5120640"/>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Show CL text in centre line</a:t>
            </a:r>
            <a:endParaRPr lang="en-US" sz="900" dirty="0"/>
          </a:p>
        </p:txBody>
      </p:sp>
      <p:sp>
        <p:nvSpPr>
          <p:cNvPr id="70" name="text-598"/>
          <p:cNvSpPr txBox="1"/>
          <p:nvPr/>
        </p:nvSpPr>
        <p:spPr>
          <a:xfrm>
            <a:off x="795528" y="5317236"/>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Road markings (centre + edge)</a:t>
            </a:r>
            <a:endParaRPr lang="en-US" sz="900" dirty="0"/>
          </a:p>
        </p:txBody>
      </p:sp>
      <p:sp>
        <p:nvSpPr>
          <p:cNvPr id="71" name="text-599"/>
          <p:cNvSpPr txBox="1"/>
          <p:nvPr/>
        </p:nvSpPr>
        <p:spPr>
          <a:xfrm>
            <a:off x="795528" y="5513832"/>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Centre marking:</a:t>
            </a:r>
            <a:endParaRPr lang="en-US" sz="900" dirty="0"/>
          </a:p>
        </p:txBody>
      </p:sp>
      <p:sp>
        <p:nvSpPr>
          <p:cNvPr id="72" name="text-600"/>
          <p:cNvSpPr txBox="1"/>
          <p:nvPr/>
        </p:nvSpPr>
        <p:spPr>
          <a:xfrm>
            <a:off x="2423160" y="5513832"/>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Standard L1/L2/L2A</a:t>
            </a:r>
            <a:endParaRPr lang="en-US" sz="900" dirty="0"/>
          </a:p>
        </p:txBody>
      </p:sp>
      <p:sp>
        <p:nvSpPr>
          <p:cNvPr id="73" name="text-601"/>
          <p:cNvSpPr txBox="1"/>
          <p:nvPr/>
        </p:nvSpPr>
        <p:spPr>
          <a:xfrm>
            <a:off x="795528" y="5710428"/>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SLOW markings before bends</a:t>
            </a:r>
            <a:endParaRPr lang="en-US" sz="900" dirty="0"/>
          </a:p>
        </p:txBody>
      </p:sp>
      <p:sp>
        <p:nvSpPr>
          <p:cNvPr id="74" name="text-602"/>
          <p:cNvSpPr txBox="1"/>
          <p:nvPr/>
        </p:nvSpPr>
        <p:spPr>
          <a:xfrm>
            <a:off x="795528" y="5907024"/>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Delineator posts on curves</a:t>
            </a:r>
            <a:endParaRPr lang="en-US" sz="900" dirty="0"/>
          </a:p>
        </p:txBody>
      </p:sp>
      <p:sp>
        <p:nvSpPr>
          <p:cNvPr id="75" name="shape-603"/>
          <p:cNvSpPr/>
          <p:nvPr/>
        </p:nvSpPr>
        <p:spPr>
          <a:xfrm>
            <a:off x="4297680" y="4572000"/>
            <a:ext cx="3566160" cy="1691640"/>
          </a:xfrm>
          <a:prstGeom prst="rect">
            <a:avLst/>
          </a:prstGeom>
          <a:solidFill>
            <a:srgbClr val="FFFFFF"/>
          </a:solidFill>
          <a:ln w="9525">
            <a:solidFill>
              <a:srgbClr val="B5BAC0"/>
            </a:solidFill>
            <a:prstDash val="solid"/>
          </a:ln>
        </p:spPr>
      </p:sp>
      <p:sp>
        <p:nvSpPr>
          <p:cNvPr id="76" name="shape-604"/>
          <p:cNvSpPr/>
          <p:nvPr/>
        </p:nvSpPr>
        <p:spPr>
          <a:xfrm>
            <a:off x="4370832" y="4453128"/>
            <a:ext cx="256032" cy="256032"/>
          </a:xfrm>
          <a:prstGeom prst="ellipse">
            <a:avLst/>
          </a:prstGeom>
          <a:solidFill>
            <a:schemeClr val="accent1"/>
          </a:solidFill>
          <a:ln/>
        </p:spPr>
      </p:sp>
      <p:sp>
        <p:nvSpPr>
          <p:cNvPr id="77" name="text-605"/>
          <p:cNvSpPr txBox="1"/>
          <p:nvPr/>
        </p:nvSpPr>
        <p:spPr>
          <a:xfrm>
            <a:off x="4370832" y="4453128"/>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78" name="text-606"/>
          <p:cNvSpPr txBox="1"/>
          <p:nvPr/>
        </p:nvSpPr>
        <p:spPr>
          <a:xfrm>
            <a:off x="4681728" y="4462272"/>
            <a:ext cx="3108960" cy="219456"/>
          </a:xfrm>
          <a:prstGeom prst="rect">
            <a:avLst/>
          </a:prstGeom>
          <a:noFill/>
          <a:ln/>
        </p:spPr>
        <p:txBody>
          <a:bodyPr wrap="square" lIns="0" tIns="0" rIns="0" bIns="0" rtlCol="0" anchor="t"/>
          <a:lstStyle/>
          <a:p>
            <a:pPr indent="0" marL="0">
              <a:buNone/>
            </a:pPr>
            <a:r>
              <a:rPr lang="en-US" sz="1050" b="1" dirty="0">
                <a:solidFill>
                  <a:schemeClr val="accent1"/>
                </a:solidFill>
                <a:latin typeface="Calibri" pitchFamily="34" charset="0"/>
                <a:ea typeface="Calibri" pitchFamily="34" charset="-122"/>
                <a:cs typeface="Calibri" pitchFamily="34" charset="-120"/>
              </a:rPr>
              <a:t>Chainage</a:t>
            </a:r>
            <a:endParaRPr lang="en-US" sz="1050" dirty="0"/>
          </a:p>
        </p:txBody>
      </p:sp>
      <p:sp>
        <p:nvSpPr>
          <p:cNvPr id="79" name="text-607"/>
          <p:cNvSpPr txBox="1"/>
          <p:nvPr/>
        </p:nvSpPr>
        <p:spPr>
          <a:xfrm>
            <a:off x="4407408" y="4727448"/>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Add chainage ticks and labels</a:t>
            </a:r>
            <a:endParaRPr lang="en-US" sz="900" dirty="0"/>
          </a:p>
        </p:txBody>
      </p:sp>
      <p:sp>
        <p:nvSpPr>
          <p:cNvPr id="80" name="text-608"/>
          <p:cNvSpPr txBox="1"/>
          <p:nvPr/>
        </p:nvSpPr>
        <p:spPr>
          <a:xfrm>
            <a:off x="4407408" y="4924044"/>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Interval (m):</a:t>
            </a:r>
            <a:endParaRPr lang="en-US" sz="900" dirty="0"/>
          </a:p>
        </p:txBody>
      </p:sp>
      <p:sp>
        <p:nvSpPr>
          <p:cNvPr id="81" name="text-609"/>
          <p:cNvSpPr txBox="1"/>
          <p:nvPr/>
        </p:nvSpPr>
        <p:spPr>
          <a:xfrm>
            <a:off x="6035040" y="4924044"/>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20</a:t>
            </a:r>
            <a:endParaRPr lang="en-US" sz="900" dirty="0"/>
          </a:p>
        </p:txBody>
      </p:sp>
      <p:sp>
        <p:nvSpPr>
          <p:cNvPr id="82" name="text-610"/>
          <p:cNvSpPr txBox="1"/>
          <p:nvPr/>
        </p:nvSpPr>
        <p:spPr>
          <a:xfrm>
            <a:off x="4407408" y="5120640"/>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Start chainage (m):</a:t>
            </a:r>
            <a:endParaRPr lang="en-US" sz="900" dirty="0"/>
          </a:p>
        </p:txBody>
      </p:sp>
      <p:sp>
        <p:nvSpPr>
          <p:cNvPr id="83" name="text-611"/>
          <p:cNvSpPr txBox="1"/>
          <p:nvPr/>
        </p:nvSpPr>
        <p:spPr>
          <a:xfrm>
            <a:off x="6035040" y="5120640"/>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0</a:t>
            </a:r>
            <a:endParaRPr lang="en-US" sz="900" dirty="0"/>
          </a:p>
        </p:txBody>
      </p:sp>
      <p:sp>
        <p:nvSpPr>
          <p:cNvPr id="84" name="text-612"/>
          <p:cNvSpPr txBox="1"/>
          <p:nvPr/>
        </p:nvSpPr>
        <p:spPr>
          <a:xfrm>
            <a:off x="4407408" y="5317236"/>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Text height (m):</a:t>
            </a:r>
            <a:endParaRPr lang="en-US" sz="900" dirty="0"/>
          </a:p>
        </p:txBody>
      </p:sp>
      <p:sp>
        <p:nvSpPr>
          <p:cNvPr id="85" name="text-613"/>
          <p:cNvSpPr txBox="1"/>
          <p:nvPr/>
        </p:nvSpPr>
        <p:spPr>
          <a:xfrm>
            <a:off x="6035040" y="5317236"/>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1.0</a:t>
            </a:r>
            <a:endParaRPr lang="en-US" sz="900" dirty="0"/>
          </a:p>
        </p:txBody>
      </p:sp>
      <p:sp>
        <p:nvSpPr>
          <p:cNvPr id="86" name="shape-614"/>
          <p:cNvSpPr/>
          <p:nvPr/>
        </p:nvSpPr>
        <p:spPr>
          <a:xfrm>
            <a:off x="7909560" y="4572000"/>
            <a:ext cx="3566160" cy="1691640"/>
          </a:xfrm>
          <a:prstGeom prst="rect">
            <a:avLst/>
          </a:prstGeom>
          <a:solidFill>
            <a:srgbClr val="FFFFFF"/>
          </a:solidFill>
          <a:ln w="9525">
            <a:solidFill>
              <a:srgbClr val="B5BAC0"/>
            </a:solidFill>
            <a:prstDash val="solid"/>
          </a:ln>
        </p:spPr>
      </p:sp>
      <p:sp>
        <p:nvSpPr>
          <p:cNvPr id="87" name="shape-615"/>
          <p:cNvSpPr/>
          <p:nvPr/>
        </p:nvSpPr>
        <p:spPr>
          <a:xfrm>
            <a:off x="7982712" y="4453128"/>
            <a:ext cx="256032" cy="256032"/>
          </a:xfrm>
          <a:prstGeom prst="ellipse">
            <a:avLst/>
          </a:prstGeom>
          <a:solidFill>
            <a:schemeClr val="accent1"/>
          </a:solidFill>
          <a:ln/>
        </p:spPr>
      </p:sp>
      <p:sp>
        <p:nvSpPr>
          <p:cNvPr id="88" name="text-616"/>
          <p:cNvSpPr txBox="1"/>
          <p:nvPr/>
        </p:nvSpPr>
        <p:spPr>
          <a:xfrm>
            <a:off x="7982712" y="4453128"/>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89" name="text-617"/>
          <p:cNvSpPr txBox="1"/>
          <p:nvPr/>
        </p:nvSpPr>
        <p:spPr>
          <a:xfrm>
            <a:off x="8293608" y="4462272"/>
            <a:ext cx="3108960" cy="219456"/>
          </a:xfrm>
          <a:prstGeom prst="rect">
            <a:avLst/>
          </a:prstGeom>
          <a:noFill/>
          <a:ln/>
        </p:spPr>
        <p:txBody>
          <a:bodyPr wrap="square" lIns="0" tIns="0" rIns="0" bIns="0" rtlCol="0" anchor="t"/>
          <a:lstStyle/>
          <a:p>
            <a:pPr indent="0" marL="0">
              <a:buNone/>
            </a:pPr>
            <a:r>
              <a:rPr lang="en-US" sz="1050" b="1" dirty="0">
                <a:solidFill>
                  <a:schemeClr val="accent1"/>
                </a:solidFill>
                <a:latin typeface="Calibri" pitchFamily="34" charset="0"/>
                <a:ea typeface="Calibri" pitchFamily="34" charset="-122"/>
                <a:cs typeface="Calibri" pitchFamily="34" charset="-120"/>
              </a:rPr>
              <a:t>Road Ends and Report</a:t>
            </a:r>
            <a:endParaRPr lang="en-US" sz="1050" dirty="0"/>
          </a:p>
        </p:txBody>
      </p:sp>
      <p:sp>
        <p:nvSpPr>
          <p:cNvPr id="90" name="text-618"/>
          <p:cNvSpPr txBox="1"/>
          <p:nvPr/>
        </p:nvSpPr>
        <p:spPr>
          <a:xfrm>
            <a:off x="8019288" y="4727448"/>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Start end:</a:t>
            </a:r>
            <a:endParaRPr lang="en-US" sz="900" dirty="0"/>
          </a:p>
        </p:txBody>
      </p:sp>
      <p:sp>
        <p:nvSpPr>
          <p:cNvPr id="91" name="text-619"/>
          <p:cNvSpPr txBox="1"/>
          <p:nvPr/>
        </p:nvSpPr>
        <p:spPr>
          <a:xfrm>
            <a:off x="9646920" y="4727448"/>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Tie-in line</a:t>
            </a:r>
            <a:endParaRPr lang="en-US" sz="900" dirty="0"/>
          </a:p>
        </p:txBody>
      </p:sp>
      <p:sp>
        <p:nvSpPr>
          <p:cNvPr id="92" name="text-620"/>
          <p:cNvSpPr txBox="1"/>
          <p:nvPr/>
        </p:nvSpPr>
        <p:spPr>
          <a:xfrm>
            <a:off x="8019288" y="4924044"/>
            <a:ext cx="2103120" cy="192024"/>
          </a:xfrm>
          <a:prstGeom prst="rect">
            <a:avLst/>
          </a:prstGeom>
          <a:noFill/>
          <a:ln/>
        </p:spPr>
        <p:txBody>
          <a:bodyPr wrap="square" lIns="0" tIns="0" rIns="0" bIns="0" rtlCol="0" anchor="t"/>
          <a:lstStyle/>
          <a:p>
            <a:pPr indent="0" marL="0">
              <a:buNone/>
            </a:pPr>
            <a:r>
              <a:rPr lang="en-US" sz="900" dirty="0">
                <a:solidFill>
                  <a:schemeClr val="tx1"/>
                </a:solidFill>
                <a:latin typeface="Calibri" pitchFamily="34" charset="0"/>
                <a:ea typeface="Calibri" pitchFamily="34" charset="-122"/>
                <a:cs typeface="Calibri" pitchFamily="34" charset="-120"/>
              </a:rPr>
              <a:t>Finish end:</a:t>
            </a:r>
            <a:endParaRPr lang="en-US" sz="900" dirty="0"/>
          </a:p>
        </p:txBody>
      </p:sp>
      <p:sp>
        <p:nvSpPr>
          <p:cNvPr id="93" name="text-621"/>
          <p:cNvSpPr txBox="1"/>
          <p:nvPr/>
        </p:nvSpPr>
        <p:spPr>
          <a:xfrm>
            <a:off x="9646920" y="4924044"/>
            <a:ext cx="1719072" cy="192024"/>
          </a:xfrm>
          <a:prstGeom prst="rect">
            <a:avLst/>
          </a:prstGeom>
          <a:noFill/>
          <a:ln/>
        </p:spPr>
        <p:txBody>
          <a:bodyPr wrap="square" lIns="0" tIns="0" rIns="0" bIns="0" rtlCol="0" anchor="t"/>
          <a:lstStyle/>
          <a:p>
            <a:pPr algn="r" indent="0" marL="0">
              <a:buNone/>
            </a:pPr>
            <a:r>
              <a:rPr lang="en-US" sz="900" b="1" dirty="0">
                <a:solidFill>
                  <a:schemeClr val="accent3"/>
                </a:solidFill>
                <a:latin typeface="Calibri" pitchFamily="34" charset="0"/>
                <a:ea typeface="Calibri" pitchFamily="34" charset="-122"/>
                <a:cs typeface="Calibri" pitchFamily="34" charset="-120"/>
              </a:rPr>
              <a:t>Tie-in line</a:t>
            </a:r>
            <a:endParaRPr lang="en-US" sz="900" dirty="0"/>
          </a:p>
        </p:txBody>
      </p:sp>
      <p:sp>
        <p:nvSpPr>
          <p:cNvPr id="94" name="text-622"/>
          <p:cNvSpPr txBox="1"/>
          <p:nvPr/>
        </p:nvSpPr>
        <p:spPr>
          <a:xfrm>
            <a:off x="8019288" y="5120640"/>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Report tables + Excel (CSV) file</a:t>
            </a:r>
            <a:endParaRPr lang="en-US" sz="900" dirty="0"/>
          </a:p>
        </p:txBody>
      </p:sp>
      <p:sp>
        <p:nvSpPr>
          <p:cNvPr id="95" name="text-623"/>
          <p:cNvSpPr txBox="1"/>
          <p:nvPr/>
        </p:nvSpPr>
        <p:spPr>
          <a:xfrm>
            <a:off x="8019288" y="5317236"/>
            <a:ext cx="3346704" cy="192024"/>
          </a:xfrm>
          <a:prstGeom prst="rect">
            <a:avLst/>
          </a:prstGeom>
          <a:noFill/>
          <a:ln/>
        </p:spPr>
        <p:txBody>
          <a:bodyPr wrap="square" lIns="0" tIns="0" rIns="0" bIns="0" rtlCol="0" anchor="t"/>
          <a:lstStyle/>
          <a:p>
            <a:pPr indent="0" marL="0">
              <a:buNone/>
            </a:pPr>
            <a:r>
              <a:rPr lang="en-US" sz="900" dirty="0">
                <a:solidFill>
                  <a:srgbClr val="3A3F45"/>
                </a:solidFill>
                <a:latin typeface="Calibri" pitchFamily="34" charset="0"/>
                <a:ea typeface="Calibri" pitchFamily="34" charset="-122"/>
                <a:cs typeface="Calibri" pitchFamily="34" charset="-120"/>
              </a:rPr>
              <a:t>☑ </a:t>
            </a:r>
            <a:pPr indent="0" marL="0">
              <a:buNone/>
            </a:pPr>
            <a:r>
              <a:rPr lang="en-US" sz="900" dirty="0">
                <a:solidFill>
                  <a:schemeClr val="tx1"/>
                </a:solidFill>
                <a:latin typeface="Calibri" pitchFamily="34" charset="0"/>
                <a:ea typeface="Calibri" pitchFamily="34" charset="-122"/>
                <a:cs typeface="Calibri" pitchFamily="34" charset="-120"/>
              </a:rPr>
              <a:t>Typical cross section drawing</a:t>
            </a:r>
            <a:endParaRPr lang="en-US" sz="900" dirty="0"/>
          </a:p>
        </p:txBody>
      </p:sp>
      <p:sp>
        <p:nvSpPr>
          <p:cNvPr id="96" name="text-624"/>
          <p:cNvSpPr txBox="1"/>
          <p:nvPr/>
        </p:nvSpPr>
        <p:spPr>
          <a:xfrm>
            <a:off x="4389120" y="5605272"/>
            <a:ext cx="3383280" cy="548640"/>
          </a:xfrm>
          <a:prstGeom prst="rect">
            <a:avLst/>
          </a:prstGeom>
          <a:noFill/>
          <a:ln/>
        </p:spPr>
        <p:txBody>
          <a:bodyPr wrap="square" lIns="0" tIns="0" rIns="0" bIns="0" rtlCol="0" anchor="t"/>
          <a:lstStyle/>
          <a:p>
            <a:pPr indent="0" marL="0">
              <a:buNone/>
            </a:pPr>
            <a:r>
              <a:rPr lang="en-US" sz="1000" i="1" dirty="0">
                <a:solidFill>
                  <a:srgbClr val="5B6169"/>
                </a:solidFill>
                <a:latin typeface="Calibri" pitchFamily="34" charset="0"/>
                <a:ea typeface="Calibri" pitchFamily="34" charset="-122"/>
                <a:cs typeface="Calibri" pitchFamily="34" charset="-120"/>
              </a:rPr>
              <a:t>Panels 1 – 6 are explained one by one on slides 11 – 17</a:t>
            </a:r>
            <a:endParaRPr lang="en-US" sz="10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PANEL 1  ·  RDP DIALOG</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Road Geometry settings</a:t>
            </a:r>
            <a:endParaRPr lang="en-US" sz="2600" dirty="0"/>
          </a:p>
        </p:txBody>
      </p:sp>
      <p:graphicFrame>
        <p:nvGraphicFramePr>
          <p:cNvPr id="12" name="table-625"/>
          <p:cNvGraphicFramePr>
            <a:graphicFrameLocks noGrp="1"/>
          </p:cNvGraphicFramePr>
          <p:nvPr>
            <p:extLst>
              <p:ext uri="{D42A27DB-BD31-4B8C-83A1-F6EECF244321}">
                <p14:modId xmlns:p14="http://schemas.microsoft.com/office/powerpoint/2010/main" val="1579011935"/>
              </p:ext>
            </p:extLst>
          </p:nvPr>
        </p:nvGraphicFramePr>
        <p:xfrm>
          <a:off x="502920" y="1325880"/>
          <a:ext cx="11155680" cy="914400"/>
        </p:xfrm>
        <a:graphic>
          <a:graphicData uri="http://schemas.openxmlformats.org/drawingml/2006/table">
            <a:tbl>
              <a:tblPr/>
              <a:tblGrid>
                <a:gridCol w="2377440"/>
                <a:gridCol w="3108960"/>
                <a:gridCol w="5669280"/>
              </a:tblGrid>
              <a:tr h="384048">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Setting</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Options  (default)</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Road name / ID</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ROAD-01</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Name on labels, report title and the Excel file name ROAD-01_RoadPro_Report.csv. Use a new name for each road.</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Road width (m)</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7.30</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Full carriageway width, edge to edge; half on each side of the CL. Paved shoulder is added outside it.</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Turning radius</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Match existing (keep CL as drawn)  /  Manual radius at every bend</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Match existing keeps your arcs exactly. Manual puts the radius below into every corner of the CL.</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Manual radius (m)</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10.0</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Used only with Manual radius (greyed out otherwise).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Radius measured at</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Centre line (CL)  /  Inner edge (kerb line)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Only with Manual radius. Inner edge: the value is the kerb radius and the CL radius becomes R + half width.</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Drawing units</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Meters  /  Millimeters</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1 unit = 1 m or 1 unit = 1 mm. Every value in every dialog is still typed in metres.</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Centre line input</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Pick points (draw new)  /  Select existing Line/Pline/Arc</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Draw the CL after OK, or click a centre line already in the drawing.</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Show radius, TC / CT and curve data</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On</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Radius arrow and value, TC / CT ticks with chainage, curve data box (same as RDRAD).</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Show straight sections (S1, S2...)</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On</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Extent bar with length, area, chainage range and bearing for every straight (same as RDSEC).</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5" name="shape-626"/>
          <p:cNvSpPr/>
          <p:nvPr/>
        </p:nvSpPr>
        <p:spPr>
          <a:xfrm>
            <a:off x="502920" y="5669280"/>
            <a:ext cx="11155680" cy="530352"/>
          </a:xfrm>
          <a:prstGeom prst="roundRect">
            <a:avLst>
              <a:gd name="adj" fmla="val 13793"/>
            </a:avLst>
          </a:prstGeom>
          <a:solidFill>
            <a:srgbClr val="FFF6D6"/>
          </a:solidFill>
          <a:ln w="9525">
            <a:solidFill>
              <a:srgbClr val="F2D27A"/>
            </a:solidFill>
            <a:prstDash val="solid"/>
          </a:ln>
        </p:spPr>
      </p:sp>
      <p:sp>
        <p:nvSpPr>
          <p:cNvPr id="6" name="text-627"/>
          <p:cNvSpPr txBox="1"/>
          <p:nvPr/>
        </p:nvSpPr>
        <p:spPr>
          <a:xfrm>
            <a:off x="649224" y="5742432"/>
            <a:ext cx="10863072" cy="384048"/>
          </a:xfrm>
          <a:prstGeom prst="rect">
            <a:avLst/>
          </a:prstGeom>
          <a:noFill/>
          <a:ln/>
        </p:spPr>
        <p:txBody>
          <a:bodyPr wrap="square" lIns="0" tIns="0" rIns="0" bIns="0" rtlCol="0" anchor="ctr"/>
          <a:lstStyle/>
          <a:p>
            <a:pPr indent="0" marL="0">
              <a:buNone/>
            </a:pPr>
            <a:r>
              <a:rPr lang="en-US" sz="1050" b="1" dirty="0">
                <a:solidFill>
                  <a:srgbClr val="A65F00"/>
                </a:solidFill>
                <a:latin typeface="Calibri" pitchFamily="34" charset="0"/>
                <a:ea typeface="Calibri" pitchFamily="34" charset="-122"/>
                <a:cs typeface="Calibri" pitchFamily="34" charset="-120"/>
              </a:rPr>
              <a:t>Tip  </a:t>
            </a:r>
            <a:pPr indent="0" marL="0">
              <a:buNone/>
            </a:pPr>
            <a:r>
              <a:rPr lang="en-US" sz="1050" dirty="0">
                <a:solidFill>
                  <a:srgbClr val="3A3F45"/>
                </a:solidFill>
                <a:latin typeface="Calibri" pitchFamily="34" charset="0"/>
                <a:ea typeface="Calibri" pitchFamily="34" charset="-122"/>
                <a:cs typeface="Calibri" pitchFamily="34" charset="-120"/>
              </a:rPr>
              <a:t>Using a CL from the designer? Keep Match existing. Drawing a quick site road with sharp corners? Choose Manual radius and RoadPro rounds every bend for you.</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PANEL 1  ·  RDP DIALOG</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Turning radius: the two options explained</a:t>
            </a:r>
            <a:endParaRPr lang="en-US" sz="2600" dirty="0"/>
          </a:p>
        </p:txBody>
      </p:sp>
      <p:sp>
        <p:nvSpPr>
          <p:cNvPr id="4" name="shape-628"/>
          <p:cNvSpPr/>
          <p:nvPr/>
        </p:nvSpPr>
        <p:spPr>
          <a:xfrm>
            <a:off x="502920" y="1325880"/>
            <a:ext cx="3611880" cy="3383280"/>
          </a:xfrm>
          <a:prstGeom prst="roundRect">
            <a:avLst>
              <a:gd name="adj" fmla="val 2162"/>
            </a:avLst>
          </a:prstGeom>
          <a:solidFill>
            <a:srgbClr val="F4F5F7"/>
          </a:solidFill>
          <a:ln w="9525">
            <a:solidFill>
              <a:srgbClr val="E3E5E8"/>
            </a:solidFill>
            <a:prstDash val="solid"/>
          </a:ln>
        </p:spPr>
      </p:sp>
      <p:sp>
        <p:nvSpPr>
          <p:cNvPr id="5" name="text-629"/>
          <p:cNvSpPr txBox="1"/>
          <p:nvPr/>
        </p:nvSpPr>
        <p:spPr>
          <a:xfrm>
            <a:off x="667512" y="1463040"/>
            <a:ext cx="3282696" cy="292608"/>
          </a:xfrm>
          <a:prstGeom prst="rect">
            <a:avLst/>
          </a:prstGeom>
          <a:noFill/>
          <a:ln/>
        </p:spPr>
        <p:txBody>
          <a:bodyPr wrap="square" lIns="0" tIns="0" rIns="0" bIns="0" rtlCol="0" anchor="t"/>
          <a:lstStyle/>
          <a:p>
            <a:pPr indent="0" marL="0">
              <a:buNone/>
            </a:pPr>
            <a:r>
              <a:rPr lang="en-US" sz="1300" b="1" dirty="0">
                <a:solidFill>
                  <a:schemeClr val="accent3"/>
                </a:solidFill>
                <a:latin typeface="Calibri" pitchFamily="34" charset="0"/>
                <a:ea typeface="Calibri" pitchFamily="34" charset="-122"/>
                <a:cs typeface="Calibri" pitchFamily="34" charset="-120"/>
              </a:rPr>
              <a:t>Match existing</a:t>
            </a:r>
            <a:endParaRPr lang="en-US" sz="1300" dirty="0"/>
          </a:p>
        </p:txBody>
      </p:sp>
      <p:sp>
        <p:nvSpPr>
          <p:cNvPr id="6" name="shape-630"/>
          <p:cNvSpPr/>
          <p:nvPr/>
        </p:nvSpPr>
        <p:spPr>
          <a:xfrm>
            <a:off x="868680" y="3840480"/>
            <a:ext cx="960120" cy="0"/>
          </a:xfrm>
          <a:prstGeom prst="line">
            <a:avLst/>
          </a:prstGeom>
          <a:noFill/>
          <a:ln w="25400">
            <a:solidFill>
              <a:schemeClr val="accent1"/>
            </a:solidFill>
            <a:prstDash val="solid"/>
          </a:ln>
        </p:spPr>
      </p:sp>
      <p:sp>
        <p:nvSpPr>
          <p:cNvPr id="7" name="shape-631"/>
          <p:cNvSpPr/>
          <p:nvPr/>
        </p:nvSpPr>
        <p:spPr>
          <a:xfrm>
            <a:off x="914400" y="2011680"/>
            <a:ext cx="1828800" cy="1828800"/>
          </a:xfrm>
          <a:prstGeom prst="arc">
            <a:avLst>
              <a:gd name="adj1" fmla="val 0"/>
              <a:gd name="adj2" fmla="val 5400000"/>
            </a:avLst>
          </a:prstGeom>
          <a:noFill/>
          <a:ln w="25400">
            <a:solidFill>
              <a:schemeClr val="accent1"/>
            </a:solidFill>
            <a:prstDash val="solid"/>
          </a:ln>
        </p:spPr>
      </p:sp>
      <p:sp>
        <p:nvSpPr>
          <p:cNvPr id="8" name="shape-632"/>
          <p:cNvSpPr/>
          <p:nvPr/>
        </p:nvSpPr>
        <p:spPr>
          <a:xfrm>
            <a:off x="2743200" y="1965960"/>
            <a:ext cx="0" cy="960120"/>
          </a:xfrm>
          <a:prstGeom prst="line">
            <a:avLst/>
          </a:prstGeom>
          <a:noFill/>
          <a:ln w="25400">
            <a:solidFill>
              <a:schemeClr val="accent1"/>
            </a:solidFill>
            <a:prstDash val="solid"/>
          </a:ln>
        </p:spPr>
      </p:sp>
      <p:sp>
        <p:nvSpPr>
          <p:cNvPr id="9" name="shape-633"/>
          <p:cNvSpPr/>
          <p:nvPr/>
        </p:nvSpPr>
        <p:spPr>
          <a:xfrm>
            <a:off x="1828800" y="2926080"/>
            <a:ext cx="914400" cy="0"/>
          </a:xfrm>
          <a:prstGeom prst="line">
            <a:avLst/>
          </a:prstGeom>
          <a:noFill/>
          <a:ln w="9525">
            <a:solidFill>
              <a:schemeClr val="accent6"/>
            </a:solidFill>
            <a:prstDash val="solid"/>
            <a:tailEnd type="triangle"/>
          </a:ln>
        </p:spPr>
      </p:sp>
      <p:sp>
        <p:nvSpPr>
          <p:cNvPr id="10" name="text-634"/>
          <p:cNvSpPr txBox="1"/>
          <p:nvPr/>
        </p:nvSpPr>
        <p:spPr>
          <a:xfrm>
            <a:off x="1874520" y="2697480"/>
            <a:ext cx="914400" cy="201168"/>
          </a:xfrm>
          <a:prstGeom prst="rect">
            <a:avLst/>
          </a:prstGeom>
          <a:noFill/>
          <a:ln/>
        </p:spPr>
        <p:txBody>
          <a:bodyPr wrap="square" lIns="0" tIns="0" rIns="0" bIns="0" rtlCol="0" anchor="t"/>
          <a:lstStyle/>
          <a:p>
            <a:pPr indent="0" marL="0">
              <a:buNone/>
            </a:pPr>
            <a:r>
              <a:rPr lang="en-US" sz="900" b="1" dirty="0">
                <a:solidFill>
                  <a:schemeClr val="accent6"/>
                </a:solidFill>
                <a:latin typeface="Calibri" pitchFamily="34" charset="0"/>
                <a:ea typeface="Calibri" pitchFamily="34" charset="-122"/>
                <a:cs typeface="Calibri" pitchFamily="34" charset="-120"/>
              </a:rPr>
              <a:t>R as drawn</a:t>
            </a:r>
            <a:endParaRPr lang="en-US" sz="900" dirty="0"/>
          </a:p>
        </p:txBody>
      </p:sp>
      <p:sp>
        <p:nvSpPr>
          <p:cNvPr id="11" name="text-635"/>
          <p:cNvSpPr txBox="1"/>
          <p:nvPr/>
        </p:nvSpPr>
        <p:spPr>
          <a:xfrm>
            <a:off x="685800" y="4160520"/>
            <a:ext cx="3291840" cy="5029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Your arcs are kept exactly as drawn. Corners without an arc stay sharp.</a:t>
            </a:r>
            <a:endParaRPr lang="en-US" sz="1050" dirty="0"/>
          </a:p>
        </p:txBody>
      </p:sp>
      <p:sp>
        <p:nvSpPr>
          <p:cNvPr id="12" name="shape-636"/>
          <p:cNvSpPr/>
          <p:nvPr/>
        </p:nvSpPr>
        <p:spPr>
          <a:xfrm>
            <a:off x="4288536" y="1325880"/>
            <a:ext cx="3611880" cy="3383280"/>
          </a:xfrm>
          <a:prstGeom prst="roundRect">
            <a:avLst>
              <a:gd name="adj" fmla="val 2162"/>
            </a:avLst>
          </a:prstGeom>
          <a:solidFill>
            <a:srgbClr val="F4F5F7"/>
          </a:solidFill>
          <a:ln w="9525">
            <a:solidFill>
              <a:srgbClr val="E3E5E8"/>
            </a:solidFill>
            <a:prstDash val="solid"/>
          </a:ln>
        </p:spPr>
      </p:sp>
      <p:sp>
        <p:nvSpPr>
          <p:cNvPr id="13" name="text-637"/>
          <p:cNvSpPr txBox="1"/>
          <p:nvPr/>
        </p:nvSpPr>
        <p:spPr>
          <a:xfrm>
            <a:off x="4453128" y="1463040"/>
            <a:ext cx="3282696" cy="292608"/>
          </a:xfrm>
          <a:prstGeom prst="rect">
            <a:avLst/>
          </a:prstGeom>
          <a:noFill/>
          <a:ln/>
        </p:spPr>
        <p:txBody>
          <a:bodyPr wrap="square" lIns="0" tIns="0" rIns="0" bIns="0" rtlCol="0" anchor="t"/>
          <a:lstStyle/>
          <a:p>
            <a:pPr indent="0" marL="0">
              <a:buNone/>
            </a:pPr>
            <a:r>
              <a:rPr lang="en-US" sz="1300" b="1" dirty="0">
                <a:solidFill>
                  <a:schemeClr val="accent3"/>
                </a:solidFill>
                <a:latin typeface="Calibri" pitchFamily="34" charset="0"/>
                <a:ea typeface="Calibri" pitchFamily="34" charset="-122"/>
                <a:cs typeface="Calibri" pitchFamily="34" charset="-120"/>
              </a:rPr>
              <a:t>Manual radius at every bend</a:t>
            </a:r>
            <a:endParaRPr lang="en-US" sz="1300" dirty="0"/>
          </a:p>
        </p:txBody>
      </p:sp>
      <p:sp>
        <p:nvSpPr>
          <p:cNvPr id="14" name="shape-638"/>
          <p:cNvSpPr/>
          <p:nvPr/>
        </p:nvSpPr>
        <p:spPr>
          <a:xfrm>
            <a:off x="4617720" y="3840480"/>
            <a:ext cx="1783080" cy="0"/>
          </a:xfrm>
          <a:prstGeom prst="line">
            <a:avLst/>
          </a:prstGeom>
          <a:noFill/>
          <a:ln w="12700">
            <a:solidFill>
              <a:srgbClr val="8A9099"/>
            </a:solidFill>
            <a:prstDash val="dash"/>
          </a:ln>
        </p:spPr>
      </p:sp>
      <p:sp>
        <p:nvSpPr>
          <p:cNvPr id="15" name="shape-639"/>
          <p:cNvSpPr/>
          <p:nvPr/>
        </p:nvSpPr>
        <p:spPr>
          <a:xfrm>
            <a:off x="6400800" y="1965960"/>
            <a:ext cx="0" cy="1874520"/>
          </a:xfrm>
          <a:prstGeom prst="line">
            <a:avLst/>
          </a:prstGeom>
          <a:noFill/>
          <a:ln w="12700">
            <a:solidFill>
              <a:srgbClr val="8A9099"/>
            </a:solidFill>
            <a:prstDash val="dash"/>
          </a:ln>
        </p:spPr>
      </p:sp>
      <p:sp>
        <p:nvSpPr>
          <p:cNvPr id="16" name="text-640"/>
          <p:cNvSpPr txBox="1"/>
          <p:nvPr/>
        </p:nvSpPr>
        <p:spPr>
          <a:xfrm>
            <a:off x="6446520" y="3611880"/>
            <a:ext cx="1097280" cy="201168"/>
          </a:xfrm>
          <a:prstGeom prst="rect">
            <a:avLst/>
          </a:prstGeom>
          <a:noFill/>
          <a:ln/>
        </p:spPr>
        <p:txBody>
          <a:bodyPr wrap="square" lIns="0" tIns="0" rIns="0" bIns="0" rtlCol="0" anchor="t"/>
          <a:lstStyle/>
          <a:p>
            <a:pPr indent="0" marL="0">
              <a:buNone/>
            </a:pPr>
            <a:r>
              <a:rPr lang="en-US" sz="850" dirty="0">
                <a:solidFill>
                  <a:srgbClr val="8A9099"/>
                </a:solidFill>
                <a:latin typeface="Calibri" pitchFamily="34" charset="0"/>
                <a:ea typeface="Calibri" pitchFamily="34" charset="-122"/>
                <a:cs typeface="Calibri" pitchFamily="34" charset="-120"/>
              </a:rPr>
              <a:t>drawn corner</a:t>
            </a:r>
            <a:endParaRPr lang="en-US" sz="850" dirty="0"/>
          </a:p>
        </p:txBody>
      </p:sp>
      <p:sp>
        <p:nvSpPr>
          <p:cNvPr id="17" name="shape-641"/>
          <p:cNvSpPr/>
          <p:nvPr/>
        </p:nvSpPr>
        <p:spPr>
          <a:xfrm>
            <a:off x="4617720" y="3840480"/>
            <a:ext cx="1051560" cy="0"/>
          </a:xfrm>
          <a:prstGeom prst="line">
            <a:avLst/>
          </a:prstGeom>
          <a:noFill/>
          <a:ln w="25400">
            <a:solidFill>
              <a:schemeClr val="accent1"/>
            </a:solidFill>
            <a:prstDash val="solid"/>
          </a:ln>
        </p:spPr>
      </p:sp>
      <p:sp>
        <p:nvSpPr>
          <p:cNvPr id="18" name="shape-642"/>
          <p:cNvSpPr/>
          <p:nvPr/>
        </p:nvSpPr>
        <p:spPr>
          <a:xfrm>
            <a:off x="4937760" y="2377440"/>
            <a:ext cx="1463040" cy="1463040"/>
          </a:xfrm>
          <a:prstGeom prst="arc">
            <a:avLst>
              <a:gd name="adj1" fmla="val 0"/>
              <a:gd name="adj2" fmla="val 5400000"/>
            </a:avLst>
          </a:prstGeom>
          <a:noFill/>
          <a:ln w="25400">
            <a:solidFill>
              <a:schemeClr val="accent1"/>
            </a:solidFill>
            <a:prstDash val="solid"/>
          </a:ln>
        </p:spPr>
      </p:sp>
      <p:sp>
        <p:nvSpPr>
          <p:cNvPr id="19" name="shape-643"/>
          <p:cNvSpPr/>
          <p:nvPr/>
        </p:nvSpPr>
        <p:spPr>
          <a:xfrm>
            <a:off x="6400800" y="1965960"/>
            <a:ext cx="0" cy="1143000"/>
          </a:xfrm>
          <a:prstGeom prst="line">
            <a:avLst/>
          </a:prstGeom>
          <a:noFill/>
          <a:ln w="25400">
            <a:solidFill>
              <a:schemeClr val="accent1"/>
            </a:solidFill>
            <a:prstDash val="solid"/>
          </a:ln>
        </p:spPr>
      </p:sp>
      <p:sp>
        <p:nvSpPr>
          <p:cNvPr id="20" name="shape-644"/>
          <p:cNvSpPr/>
          <p:nvPr/>
        </p:nvSpPr>
        <p:spPr>
          <a:xfrm>
            <a:off x="5669280" y="3108960"/>
            <a:ext cx="713232" cy="0"/>
          </a:xfrm>
          <a:prstGeom prst="line">
            <a:avLst/>
          </a:prstGeom>
          <a:noFill/>
          <a:ln w="9525">
            <a:solidFill>
              <a:schemeClr val="accent6"/>
            </a:solidFill>
            <a:prstDash val="solid"/>
            <a:tailEnd type="triangle"/>
          </a:ln>
        </p:spPr>
      </p:sp>
      <p:sp>
        <p:nvSpPr>
          <p:cNvPr id="21" name="text-645"/>
          <p:cNvSpPr txBox="1"/>
          <p:nvPr/>
        </p:nvSpPr>
        <p:spPr>
          <a:xfrm>
            <a:off x="5897880" y="2880360"/>
            <a:ext cx="274320" cy="201168"/>
          </a:xfrm>
          <a:prstGeom prst="rect">
            <a:avLst/>
          </a:prstGeom>
          <a:noFill/>
          <a:ln/>
        </p:spPr>
        <p:txBody>
          <a:bodyPr wrap="square" lIns="0" tIns="0" rIns="0" bIns="0" rtlCol="0" anchor="t"/>
          <a:lstStyle/>
          <a:p>
            <a:pPr indent="0" marL="0">
              <a:buNone/>
            </a:pPr>
            <a:r>
              <a:rPr lang="en-US" sz="1000" b="1" dirty="0">
                <a:solidFill>
                  <a:schemeClr val="accent6"/>
                </a:solidFill>
                <a:latin typeface="Calibri" pitchFamily="34" charset="0"/>
                <a:ea typeface="Calibri" pitchFamily="34" charset="-122"/>
                <a:cs typeface="Calibri" pitchFamily="34" charset="-120"/>
              </a:rPr>
              <a:t>R</a:t>
            </a:r>
            <a:endParaRPr lang="en-US" sz="1000" dirty="0"/>
          </a:p>
        </p:txBody>
      </p:sp>
      <p:sp>
        <p:nvSpPr>
          <p:cNvPr id="22" name="text-646"/>
          <p:cNvSpPr txBox="1"/>
          <p:nvPr/>
        </p:nvSpPr>
        <p:spPr>
          <a:xfrm>
            <a:off x="4471416" y="4160520"/>
            <a:ext cx="3291840" cy="5029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Sharp polyline corners get the Manual radius. Good for quick site roads.</a:t>
            </a:r>
            <a:endParaRPr lang="en-US" sz="1050" dirty="0"/>
          </a:p>
        </p:txBody>
      </p:sp>
      <p:sp>
        <p:nvSpPr>
          <p:cNvPr id="23" name="shape-647"/>
          <p:cNvSpPr/>
          <p:nvPr/>
        </p:nvSpPr>
        <p:spPr>
          <a:xfrm>
            <a:off x="8074152" y="1325880"/>
            <a:ext cx="3584448" cy="3383280"/>
          </a:xfrm>
          <a:prstGeom prst="roundRect">
            <a:avLst>
              <a:gd name="adj" fmla="val 2162"/>
            </a:avLst>
          </a:prstGeom>
          <a:solidFill>
            <a:srgbClr val="F4F5F7"/>
          </a:solidFill>
          <a:ln w="9525">
            <a:solidFill>
              <a:srgbClr val="E3E5E8"/>
            </a:solidFill>
            <a:prstDash val="solid"/>
          </a:ln>
        </p:spPr>
      </p:sp>
      <p:sp>
        <p:nvSpPr>
          <p:cNvPr id="24" name="text-648"/>
          <p:cNvSpPr txBox="1"/>
          <p:nvPr/>
        </p:nvSpPr>
        <p:spPr>
          <a:xfrm>
            <a:off x="8238744" y="1463040"/>
            <a:ext cx="3255264" cy="292608"/>
          </a:xfrm>
          <a:prstGeom prst="rect">
            <a:avLst/>
          </a:prstGeom>
          <a:noFill/>
          <a:ln/>
        </p:spPr>
        <p:txBody>
          <a:bodyPr wrap="square" lIns="0" tIns="0" rIns="0" bIns="0" rtlCol="0" anchor="t"/>
          <a:lstStyle/>
          <a:p>
            <a:pPr indent="0" marL="0">
              <a:buNone/>
            </a:pPr>
            <a:r>
              <a:rPr lang="en-US" sz="1300" b="1" dirty="0">
                <a:solidFill>
                  <a:schemeClr val="accent3"/>
                </a:solidFill>
                <a:latin typeface="Calibri" pitchFamily="34" charset="0"/>
                <a:ea typeface="Calibri" pitchFamily="34" charset="-122"/>
                <a:cs typeface="Calibri" pitchFamily="34" charset="-120"/>
              </a:rPr>
              <a:t>Radius measured at</a:t>
            </a:r>
            <a:endParaRPr lang="en-US" sz="1300" dirty="0"/>
          </a:p>
        </p:txBody>
      </p:sp>
      <p:graphicFrame>
        <p:nvGraphicFramePr>
          <p:cNvPr id="13" name="table-649"/>
          <p:cNvGraphicFramePr>
            <a:graphicFrameLocks noGrp="1"/>
          </p:cNvGraphicFramePr>
          <p:nvPr>
            <p:extLst>
              <p:ext uri="{D42A27DB-BD31-4B8C-83A1-F6EECF244321}">
                <p14:modId xmlns:p14="http://schemas.microsoft.com/office/powerpoint/2010/main" val="1579011935"/>
              </p:ext>
            </p:extLst>
          </p:nvPr>
        </p:nvGraphicFramePr>
        <p:xfrm>
          <a:off x="8229600" y="1828800"/>
          <a:ext cx="3291840" cy="914400"/>
        </p:xfrm>
        <a:graphic>
          <a:graphicData uri="http://schemas.openxmlformats.org/drawingml/2006/table">
            <a:tbl>
              <a:tblPr/>
              <a:tblGrid>
                <a:gridCol w="1737360"/>
                <a:gridCol w="1554480"/>
              </a:tblGrid>
              <a:tr h="27432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Width 7.30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r" indent="0" marL="0">
                        <a:buNone/>
                      </a:pPr>
                      <a:r>
                        <a:rPr lang="en-US" sz="1050" b="1" dirty="0">
                          <a:solidFill>
                            <a:srgbClr val="FFFFFF"/>
                          </a:solidFill>
                          <a:latin typeface="Calibri" pitchFamily="34" charset="0"/>
                          <a:ea typeface="Calibri" pitchFamily="34" charset="-122"/>
                          <a:cs typeface="Calibri" pitchFamily="34" charset="-120"/>
                        </a:rPr>
                        <a:t>R typed = 10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27432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At CL: inner edge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F2326"/>
                          </a:solidFill>
                          <a:latin typeface="Calibri" pitchFamily="34" charset="0"/>
                          <a:ea typeface="Calibri" pitchFamily="34" charset="-122"/>
                          <a:cs typeface="Calibri" pitchFamily="34" charset="-120"/>
                        </a:rPr>
                        <a:t>6.35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27432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At CL: centre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r" indent="0" marL="0">
                        <a:buNone/>
                      </a:pPr>
                      <a:r>
                        <a:rPr lang="en-US" sz="1050" dirty="0">
                          <a:solidFill>
                            <a:srgbClr val="1F2326"/>
                          </a:solidFill>
                          <a:latin typeface="Calibri" pitchFamily="34" charset="0"/>
                          <a:ea typeface="Calibri" pitchFamily="34" charset="-122"/>
                          <a:cs typeface="Calibri" pitchFamily="34" charset="-120"/>
                        </a:rPr>
                        <a:t>10.00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27432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At CL: outer edge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F2326"/>
                          </a:solidFill>
                          <a:latin typeface="Calibri" pitchFamily="34" charset="0"/>
                          <a:ea typeface="Calibri" pitchFamily="34" charset="-122"/>
                          <a:cs typeface="Calibri" pitchFamily="34" charset="-120"/>
                        </a:rPr>
                        <a:t>13.65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27432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Inner edge: inner</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r" indent="0" marL="0">
                        <a:buNone/>
                      </a:pPr>
                      <a:r>
                        <a:rPr lang="en-US" sz="1050" dirty="0">
                          <a:solidFill>
                            <a:srgbClr val="1F2326"/>
                          </a:solidFill>
                          <a:latin typeface="Calibri" pitchFamily="34" charset="0"/>
                          <a:ea typeface="Calibri" pitchFamily="34" charset="-122"/>
                          <a:cs typeface="Calibri" pitchFamily="34" charset="-120"/>
                        </a:rPr>
                        <a:t>10.00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27432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Inner edge: CL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F2326"/>
                          </a:solidFill>
                          <a:latin typeface="Calibri" pitchFamily="34" charset="0"/>
                          <a:ea typeface="Calibri" pitchFamily="34" charset="-122"/>
                          <a:cs typeface="Calibri" pitchFamily="34" charset="-120"/>
                        </a:rPr>
                        <a:t>13.65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27432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Inner edge: outer</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r" indent="0" marL="0">
                        <a:buNone/>
                      </a:pPr>
                      <a:r>
                        <a:rPr lang="en-US" sz="1050" dirty="0">
                          <a:solidFill>
                            <a:srgbClr val="1F2326"/>
                          </a:solidFill>
                          <a:latin typeface="Calibri" pitchFamily="34" charset="0"/>
                          <a:ea typeface="Calibri" pitchFamily="34" charset="-122"/>
                          <a:cs typeface="Calibri" pitchFamily="34" charset="-120"/>
                        </a:rPr>
                        <a:t>17.30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bl>
          </a:graphicData>
        </a:graphic>
      </p:graphicFrame>
      <p:sp>
        <p:nvSpPr>
          <p:cNvPr id="26" name="text-650"/>
          <p:cNvSpPr txBox="1"/>
          <p:nvPr/>
        </p:nvSpPr>
        <p:spPr>
          <a:xfrm>
            <a:off x="8229600" y="4160520"/>
            <a:ext cx="3291840" cy="45720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Use Inner edge when the drawing gives a kerb radius.</a:t>
            </a:r>
            <a:endParaRPr lang="en-US" sz="1050" dirty="0"/>
          </a:p>
        </p:txBody>
      </p:sp>
      <p:sp>
        <p:nvSpPr>
          <p:cNvPr id="27" name="shape-651"/>
          <p:cNvSpPr/>
          <p:nvPr/>
        </p:nvSpPr>
        <p:spPr>
          <a:xfrm>
            <a:off x="502920" y="4892040"/>
            <a:ext cx="11155680" cy="1280160"/>
          </a:xfrm>
          <a:prstGeom prst="roundRect">
            <a:avLst>
              <a:gd name="adj" fmla="val 5714"/>
            </a:avLst>
          </a:prstGeom>
          <a:solidFill>
            <a:srgbClr val="FFF6D6"/>
          </a:solidFill>
          <a:ln w="9525">
            <a:solidFill>
              <a:srgbClr val="F2D27A"/>
            </a:solidFill>
            <a:prstDash val="solid"/>
          </a:ln>
        </p:spPr>
      </p:sp>
      <p:sp>
        <p:nvSpPr>
          <p:cNvPr id="28" name="text-652"/>
          <p:cNvSpPr txBox="1"/>
          <p:nvPr/>
        </p:nvSpPr>
        <p:spPr>
          <a:xfrm>
            <a:off x="649224" y="4965192"/>
            <a:ext cx="10863072" cy="1133856"/>
          </a:xfrm>
          <a:prstGeom prst="rect">
            <a:avLst/>
          </a:prstGeom>
          <a:noFill/>
          <a:ln/>
        </p:spPr>
        <p:txBody>
          <a:bodyPr wrap="square" lIns="0" tIns="0" rIns="0" bIns="0" rtlCol="0" anchor="ctr"/>
          <a:lstStyle/>
          <a:p>
            <a:pPr indent="0" marL="0">
              <a:buNone/>
            </a:pPr>
            <a:r>
              <a:rPr lang="en-US" sz="1150" b="1" dirty="0">
                <a:solidFill>
                  <a:srgbClr val="A65F00"/>
                </a:solidFill>
                <a:latin typeface="Calibri" pitchFamily="34" charset="0"/>
                <a:ea typeface="Calibri" pitchFamily="34" charset="-122"/>
                <a:cs typeface="Calibri" pitchFamily="34" charset="-120"/>
              </a:rPr>
              <a:t>Rule  </a:t>
            </a:r>
            <a:pPr indent="0" marL="0">
              <a:buNone/>
            </a:pPr>
            <a:r>
              <a:rPr lang="en-US" sz="1150" dirty="0">
                <a:solidFill>
                  <a:srgbClr val="3A3F45"/>
                </a:solidFill>
                <a:latin typeface="Calibri" pitchFamily="34" charset="0"/>
                <a:ea typeface="Calibri" pitchFamily="34" charset="-122"/>
                <a:cs typeface="Calibri" pitchFamily="34" charset="-120"/>
              </a:rPr>
              <a:t>The CL radius must be larger than half the road width + paved shoulder + unit width, otherwise the inside treatment folds over itself. Example: 7.30 m road, 0.50 shoulder, 0.50 units → CL radius more than 3.65 + 0.50 + 0.50 = 4.65 m. RoadPro prints a warning if a bend is too tight: increase the radius or reduce the width / shoulder.</a:t>
            </a:r>
            <a:endParaRPr lang="en-US" sz="11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PANEL 2  ·  RDP DIALOG</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Road Edge and Centre settings</a:t>
            </a:r>
            <a:endParaRPr lang="en-US" sz="2600" dirty="0"/>
          </a:p>
        </p:txBody>
      </p:sp>
      <p:graphicFrame>
        <p:nvGraphicFramePr>
          <p:cNvPr id="14" name="table-653"/>
          <p:cNvGraphicFramePr>
            <a:graphicFrameLocks noGrp="1"/>
          </p:cNvGraphicFramePr>
          <p:nvPr>
            <p:extLst>
              <p:ext uri="{D42A27DB-BD31-4B8C-83A1-F6EECF244321}">
                <p14:modId xmlns:p14="http://schemas.microsoft.com/office/powerpoint/2010/main" val="1579011935"/>
              </p:ext>
            </p:extLst>
          </p:nvPr>
        </p:nvGraphicFramePr>
        <p:xfrm>
          <a:off x="502920" y="1325880"/>
          <a:ext cx="11155680" cy="914400"/>
        </p:xfrm>
        <a:graphic>
          <a:graphicData uri="http://schemas.openxmlformats.org/drawingml/2006/table">
            <a:tbl>
              <a:tblPr/>
              <a:tblGrid>
                <a:gridCol w="2331720"/>
                <a:gridCol w="2880360"/>
                <a:gridCol w="5943600"/>
              </a:tblGrid>
              <a:tr h="41148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Setting</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Options  (default)</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411480">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Left edge  /  Right edge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Both on</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Which sides get the edge treatment. Untick one side for a road along a wall, a fence or an existing kerb.</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Edge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Barricades (red / white)  /  Traffic cones  /  Kerb stone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What is placed along the edges, outside the paved shoulder.</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11480">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Centre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Centre line markings (no barrier)  /  Barricades  /  Traffic cones</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Markings only, or a median of barricades or cones on the CL with KEEP RIGHT signs at each nose.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Unit length / cone spacing (m)</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2.00</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Barricades and kerb: length of one unit. Cones: distance from cone to cone.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11480">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Unit / cone / kerb width (m)</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0.50</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Barricade width, cone base size or kerb width (for kerb use 0.15 – 0.30).</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100" b="1" dirty="0">
                          <a:solidFill>
                            <a:srgbClr val="1F2326"/>
                          </a:solidFill>
                          <a:latin typeface="Calibri" pitchFamily="34" charset="0"/>
                          <a:ea typeface="Calibri" pitchFamily="34" charset="-122"/>
                          <a:cs typeface="Calibri" pitchFamily="34" charset="-120"/>
                        </a:rPr>
                        <a:t>Paved shoulder (m)</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0.50</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100" dirty="0">
                          <a:solidFill>
                            <a:srgbClr val="1F2326"/>
                          </a:solidFill>
                          <a:latin typeface="Calibri" pitchFamily="34" charset="0"/>
                          <a:ea typeface="Calibri" pitchFamily="34" charset="-122"/>
                          <a:cs typeface="Calibri" pitchFamily="34" charset="-120"/>
                        </a:rPr>
                        <a:t>Paved strip between the carriageway edge and the treatment. Hatched, in the section and in the report. 0 = treatment on the edge.</a:t>
                      </a:r>
                      <a:endParaRPr lang="en-US" sz="11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bl>
          </a:graphicData>
        </a:graphic>
      </p:graphicFrame>
      <p:sp>
        <p:nvSpPr>
          <p:cNvPr id="5" name="shape-654"/>
          <p:cNvSpPr/>
          <p:nvPr/>
        </p:nvSpPr>
        <p:spPr>
          <a:xfrm>
            <a:off x="502920" y="4526280"/>
            <a:ext cx="11155680" cy="1691640"/>
          </a:xfrm>
          <a:prstGeom prst="roundRect">
            <a:avLst>
              <a:gd name="adj" fmla="val 4324"/>
            </a:avLst>
          </a:prstGeom>
          <a:solidFill>
            <a:srgbClr val="F4F5F7"/>
          </a:solidFill>
          <a:ln w="9525">
            <a:solidFill>
              <a:srgbClr val="E3E5E8"/>
            </a:solidFill>
            <a:prstDash val="solid"/>
          </a:ln>
        </p:spPr>
      </p:sp>
      <p:sp>
        <p:nvSpPr>
          <p:cNvPr id="6" name="text-655"/>
          <p:cNvSpPr txBox="1"/>
          <p:nvPr/>
        </p:nvSpPr>
        <p:spPr>
          <a:xfrm>
            <a:off x="685800" y="4617720"/>
            <a:ext cx="4572000" cy="256032"/>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Where each width goes (half section)</a:t>
            </a:r>
            <a:endParaRPr lang="en-US" sz="1150" dirty="0"/>
          </a:p>
        </p:txBody>
      </p:sp>
      <p:sp>
        <p:nvSpPr>
          <p:cNvPr id="7" name="shape-656"/>
          <p:cNvSpPr/>
          <p:nvPr/>
        </p:nvSpPr>
        <p:spPr>
          <a:xfrm>
            <a:off x="914400" y="5349240"/>
            <a:ext cx="5486400" cy="256032"/>
          </a:xfrm>
          <a:prstGeom prst="rect">
            <a:avLst/>
          </a:prstGeom>
          <a:solidFill>
            <a:schemeClr val="accent5"/>
          </a:solidFill>
          <a:ln/>
        </p:spPr>
      </p:sp>
      <p:sp>
        <p:nvSpPr>
          <p:cNvPr id="8" name="shape-657"/>
          <p:cNvSpPr/>
          <p:nvPr/>
        </p:nvSpPr>
        <p:spPr>
          <a:xfrm>
            <a:off x="6400800" y="5349240"/>
            <a:ext cx="1188720" cy="256032"/>
          </a:xfrm>
          <a:prstGeom prst="rect">
            <a:avLst/>
          </a:prstGeom>
          <a:solidFill>
            <a:srgbClr val="A3A8AE"/>
          </a:solidFill>
          <a:ln/>
        </p:spPr>
      </p:sp>
      <p:sp>
        <p:nvSpPr>
          <p:cNvPr id="9" name="shape-658"/>
          <p:cNvSpPr/>
          <p:nvPr/>
        </p:nvSpPr>
        <p:spPr>
          <a:xfrm>
            <a:off x="7726680" y="4864608"/>
            <a:ext cx="640080" cy="731520"/>
          </a:xfrm>
          <a:prstGeom prst="trapezoid">
            <a:avLst/>
          </a:prstGeom>
          <a:solidFill>
            <a:schemeClr val="accent1"/>
          </a:solidFill>
          <a:ln w="7620">
            <a:solidFill>
              <a:srgbClr val="1F2326"/>
            </a:solidFill>
            <a:prstDash val="solid"/>
          </a:ln>
        </p:spPr>
      </p:sp>
      <p:sp>
        <p:nvSpPr>
          <p:cNvPr id="10" name="shape-659"/>
          <p:cNvSpPr/>
          <p:nvPr/>
        </p:nvSpPr>
        <p:spPr>
          <a:xfrm>
            <a:off x="914400" y="5760720"/>
            <a:ext cx="5486400" cy="0"/>
          </a:xfrm>
          <a:prstGeom prst="line">
            <a:avLst/>
          </a:prstGeom>
          <a:noFill/>
          <a:ln w="9525">
            <a:solidFill>
              <a:srgbClr val="1F2326"/>
            </a:solidFill>
            <a:prstDash val="solid"/>
            <a:headEnd type="triangle"/>
            <a:tailEnd type="triangle"/>
          </a:ln>
        </p:spPr>
      </p:sp>
      <p:sp>
        <p:nvSpPr>
          <p:cNvPr id="11" name="shape-660"/>
          <p:cNvSpPr/>
          <p:nvPr/>
        </p:nvSpPr>
        <p:spPr>
          <a:xfrm>
            <a:off x="6400800" y="5760720"/>
            <a:ext cx="1188720" cy="0"/>
          </a:xfrm>
          <a:prstGeom prst="line">
            <a:avLst/>
          </a:prstGeom>
          <a:noFill/>
          <a:ln w="9525">
            <a:solidFill>
              <a:srgbClr val="1F2326"/>
            </a:solidFill>
            <a:prstDash val="solid"/>
            <a:headEnd type="triangle"/>
            <a:tailEnd type="triangle"/>
          </a:ln>
        </p:spPr>
      </p:sp>
      <p:sp>
        <p:nvSpPr>
          <p:cNvPr id="12" name="shape-661"/>
          <p:cNvSpPr/>
          <p:nvPr/>
        </p:nvSpPr>
        <p:spPr>
          <a:xfrm>
            <a:off x="7726680" y="5760720"/>
            <a:ext cx="640080" cy="0"/>
          </a:xfrm>
          <a:prstGeom prst="line">
            <a:avLst/>
          </a:prstGeom>
          <a:noFill/>
          <a:ln w="9525">
            <a:solidFill>
              <a:srgbClr val="1F2326"/>
            </a:solidFill>
            <a:prstDash val="solid"/>
            <a:headEnd type="triangle"/>
            <a:tailEnd type="triangle"/>
          </a:ln>
        </p:spPr>
      </p:sp>
      <p:sp>
        <p:nvSpPr>
          <p:cNvPr id="13" name="text-662"/>
          <p:cNvSpPr txBox="1"/>
          <p:nvPr/>
        </p:nvSpPr>
        <p:spPr>
          <a:xfrm>
            <a:off x="2011680" y="5815584"/>
            <a:ext cx="3291840" cy="228600"/>
          </a:xfrm>
          <a:prstGeom prst="rect">
            <a:avLst/>
          </a:prstGeom>
          <a:noFill/>
          <a:ln/>
        </p:spPr>
        <p:txBody>
          <a:bodyPr wrap="square" lIns="0" tIns="0" rIns="0" bIns="0" rtlCol="0" anchor="t"/>
          <a:lstStyle/>
          <a:p>
            <a:pPr algn="ctr" indent="0" marL="0">
              <a:buNone/>
            </a:pPr>
            <a:r>
              <a:rPr lang="en-US" sz="1000" dirty="0">
                <a:solidFill>
                  <a:schemeClr val="tx1"/>
                </a:solidFill>
                <a:latin typeface="Calibri" pitchFamily="34" charset="0"/>
                <a:ea typeface="Calibri" pitchFamily="34" charset="-122"/>
                <a:cs typeface="Calibri" pitchFamily="34" charset="-120"/>
              </a:rPr>
              <a:t>Half road width  (7.30 / 2 = 3.65)</a:t>
            </a:r>
            <a:endParaRPr lang="en-US" sz="1000" dirty="0"/>
          </a:p>
        </p:txBody>
      </p:sp>
      <p:sp>
        <p:nvSpPr>
          <p:cNvPr id="14" name="text-663"/>
          <p:cNvSpPr txBox="1"/>
          <p:nvPr/>
        </p:nvSpPr>
        <p:spPr>
          <a:xfrm>
            <a:off x="6355080" y="5815584"/>
            <a:ext cx="1280160" cy="228600"/>
          </a:xfrm>
          <a:prstGeom prst="rect">
            <a:avLst/>
          </a:prstGeom>
          <a:noFill/>
          <a:ln/>
        </p:spPr>
        <p:txBody>
          <a:bodyPr wrap="square" lIns="0" tIns="0" rIns="0" bIns="0" rtlCol="0" anchor="t"/>
          <a:lstStyle/>
          <a:p>
            <a:pPr algn="ctr" indent="0" marL="0">
              <a:buNone/>
            </a:pPr>
            <a:r>
              <a:rPr lang="en-US" sz="1000" dirty="0">
                <a:solidFill>
                  <a:schemeClr val="tx1"/>
                </a:solidFill>
                <a:latin typeface="Calibri" pitchFamily="34" charset="0"/>
                <a:ea typeface="Calibri" pitchFamily="34" charset="-122"/>
                <a:cs typeface="Calibri" pitchFamily="34" charset="-120"/>
              </a:rPr>
              <a:t>Shoulder 0.50</a:t>
            </a:r>
            <a:endParaRPr lang="en-US" sz="1000" dirty="0"/>
          </a:p>
        </p:txBody>
      </p:sp>
      <p:sp>
        <p:nvSpPr>
          <p:cNvPr id="15" name="text-664"/>
          <p:cNvSpPr txBox="1"/>
          <p:nvPr/>
        </p:nvSpPr>
        <p:spPr>
          <a:xfrm>
            <a:off x="7589520" y="5815584"/>
            <a:ext cx="914400" cy="228600"/>
          </a:xfrm>
          <a:prstGeom prst="rect">
            <a:avLst/>
          </a:prstGeom>
          <a:noFill/>
          <a:ln/>
        </p:spPr>
        <p:txBody>
          <a:bodyPr wrap="square" lIns="0" tIns="0" rIns="0" bIns="0" rtlCol="0" anchor="t"/>
          <a:lstStyle/>
          <a:p>
            <a:pPr algn="ctr" indent="0" marL="0">
              <a:buNone/>
            </a:pPr>
            <a:r>
              <a:rPr lang="en-US" sz="1000" dirty="0">
                <a:solidFill>
                  <a:schemeClr val="tx1"/>
                </a:solidFill>
                <a:latin typeface="Calibri" pitchFamily="34" charset="0"/>
                <a:ea typeface="Calibri" pitchFamily="34" charset="-122"/>
                <a:cs typeface="Calibri" pitchFamily="34" charset="-120"/>
              </a:rPr>
              <a:t>Unit 0.50</a:t>
            </a:r>
            <a:endParaRPr lang="en-US" sz="1000" dirty="0"/>
          </a:p>
        </p:txBody>
      </p:sp>
      <p:sp>
        <p:nvSpPr>
          <p:cNvPr id="16" name="text-665"/>
          <p:cNvSpPr txBox="1"/>
          <p:nvPr/>
        </p:nvSpPr>
        <p:spPr>
          <a:xfrm>
            <a:off x="685800" y="5029200"/>
            <a:ext cx="457200" cy="228600"/>
          </a:xfrm>
          <a:prstGeom prst="rect">
            <a:avLst/>
          </a:prstGeom>
          <a:noFill/>
          <a:ln/>
        </p:spPr>
        <p:txBody>
          <a:bodyPr wrap="square" lIns="0" tIns="0" rIns="0" bIns="0" rtlCol="0" anchor="t"/>
          <a:lstStyle/>
          <a:p>
            <a:pPr indent="0" marL="0">
              <a:buNone/>
            </a:pPr>
            <a:r>
              <a:rPr lang="en-US" sz="1000" b="1" dirty="0">
                <a:solidFill>
                  <a:schemeClr val="accent1"/>
                </a:solidFill>
                <a:latin typeface="Calibri" pitchFamily="34" charset="0"/>
                <a:ea typeface="Calibri" pitchFamily="34" charset="-122"/>
                <a:cs typeface="Calibri" pitchFamily="34" charset="-120"/>
              </a:rPr>
              <a:t>CL</a:t>
            </a:r>
            <a:endParaRPr lang="en-US" sz="1000" dirty="0"/>
          </a:p>
        </p:txBody>
      </p:sp>
      <p:sp>
        <p:nvSpPr>
          <p:cNvPr id="17" name="shape-666"/>
          <p:cNvSpPr/>
          <p:nvPr/>
        </p:nvSpPr>
        <p:spPr>
          <a:xfrm>
            <a:off x="914400" y="4937760"/>
            <a:ext cx="0" cy="731520"/>
          </a:xfrm>
          <a:prstGeom prst="line">
            <a:avLst/>
          </a:prstGeom>
          <a:noFill/>
          <a:ln w="15875">
            <a:solidFill>
              <a:schemeClr val="accent1"/>
            </a:solidFill>
            <a:prstDash val="dash"/>
          </a:ln>
        </p:spPr>
      </p:sp>
      <p:sp>
        <p:nvSpPr>
          <p:cNvPr id="18" name="text-667"/>
          <p:cNvSpPr txBox="1"/>
          <p:nvPr/>
        </p:nvSpPr>
        <p:spPr>
          <a:xfrm>
            <a:off x="8778240" y="4937760"/>
            <a:ext cx="2743200" cy="10972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Cones and kerb sit in the same place as barricades. In RDX the section shows the right profile automatically.</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HOW TO</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How to add barricades, traffic cones or kerb stone</a:t>
            </a:r>
            <a:endParaRPr lang="en-US" sz="2600" dirty="0"/>
          </a:p>
        </p:txBody>
      </p:sp>
      <p:sp>
        <p:nvSpPr>
          <p:cNvPr id="4" name="shape-668"/>
          <p:cNvSpPr/>
          <p:nvPr/>
        </p:nvSpPr>
        <p:spPr>
          <a:xfrm>
            <a:off x="502920" y="1325880"/>
            <a:ext cx="3611880" cy="3931920"/>
          </a:xfrm>
          <a:prstGeom prst="roundRect">
            <a:avLst>
              <a:gd name="adj" fmla="val 2025"/>
            </a:avLst>
          </a:prstGeom>
          <a:solidFill>
            <a:srgbClr val="F4F5F7"/>
          </a:solidFill>
          <a:ln w="9525">
            <a:solidFill>
              <a:srgbClr val="E3E5E8"/>
            </a:solidFill>
            <a:prstDash val="solid"/>
          </a:ln>
        </p:spPr>
      </p:sp>
      <p:sp>
        <p:nvSpPr>
          <p:cNvPr id="5" name="text-669"/>
          <p:cNvSpPr txBox="1"/>
          <p:nvPr/>
        </p:nvSpPr>
        <p:spPr>
          <a:xfrm>
            <a:off x="685800" y="1463040"/>
            <a:ext cx="2743200" cy="320040"/>
          </a:xfrm>
          <a:prstGeom prst="rect">
            <a:avLst/>
          </a:prstGeom>
          <a:noFill/>
          <a:ln/>
        </p:spPr>
        <p:txBody>
          <a:bodyPr wrap="square" lIns="0" tIns="0" rIns="0" bIns="0" rtlCol="0" anchor="t"/>
          <a:lstStyle/>
          <a:p>
            <a:pPr indent="0" marL="0">
              <a:buNone/>
            </a:pPr>
            <a:r>
              <a:rPr lang="en-US" sz="1500" b="1" dirty="0">
                <a:solidFill>
                  <a:schemeClr val="accent1"/>
                </a:solidFill>
                <a:latin typeface="Calibri" pitchFamily="34" charset="0"/>
                <a:ea typeface="Calibri" pitchFamily="34" charset="-122"/>
                <a:cs typeface="Calibri" pitchFamily="34" charset="-120"/>
              </a:rPr>
              <a:t>Barricades</a:t>
            </a:r>
            <a:endParaRPr lang="en-US" sz="1500" dirty="0"/>
          </a:p>
        </p:txBody>
      </p:sp>
      <p:sp>
        <p:nvSpPr>
          <p:cNvPr id="6" name="shape-670"/>
          <p:cNvSpPr/>
          <p:nvPr/>
        </p:nvSpPr>
        <p:spPr>
          <a:xfrm>
            <a:off x="731520" y="2075688"/>
            <a:ext cx="304800" cy="155448"/>
          </a:xfrm>
          <a:prstGeom prst="rect">
            <a:avLst/>
          </a:prstGeom>
          <a:solidFill>
            <a:schemeClr val="accent1"/>
          </a:solidFill>
          <a:ln w="7620">
            <a:solidFill>
              <a:srgbClr val="1F2326"/>
            </a:solidFill>
            <a:prstDash val="solid"/>
          </a:ln>
        </p:spPr>
      </p:sp>
      <p:sp>
        <p:nvSpPr>
          <p:cNvPr id="7" name="shape-671"/>
          <p:cNvSpPr/>
          <p:nvPr/>
        </p:nvSpPr>
        <p:spPr>
          <a:xfrm>
            <a:off x="1036320" y="2075688"/>
            <a:ext cx="304800" cy="155448"/>
          </a:xfrm>
          <a:prstGeom prst="rect">
            <a:avLst/>
          </a:prstGeom>
          <a:solidFill>
            <a:srgbClr val="FFFFFF"/>
          </a:solidFill>
          <a:ln w="7620">
            <a:solidFill>
              <a:srgbClr val="1F2326"/>
            </a:solidFill>
            <a:prstDash val="solid"/>
          </a:ln>
        </p:spPr>
      </p:sp>
      <p:sp>
        <p:nvSpPr>
          <p:cNvPr id="8" name="shape-672"/>
          <p:cNvSpPr/>
          <p:nvPr/>
        </p:nvSpPr>
        <p:spPr>
          <a:xfrm>
            <a:off x="1341120" y="2075688"/>
            <a:ext cx="304800" cy="155448"/>
          </a:xfrm>
          <a:prstGeom prst="rect">
            <a:avLst/>
          </a:prstGeom>
          <a:solidFill>
            <a:schemeClr val="accent1"/>
          </a:solidFill>
          <a:ln w="7620">
            <a:solidFill>
              <a:srgbClr val="1F2326"/>
            </a:solidFill>
            <a:prstDash val="solid"/>
          </a:ln>
        </p:spPr>
      </p:sp>
      <p:sp>
        <p:nvSpPr>
          <p:cNvPr id="9" name="shape-673"/>
          <p:cNvSpPr/>
          <p:nvPr/>
        </p:nvSpPr>
        <p:spPr>
          <a:xfrm>
            <a:off x="1645920" y="2075688"/>
            <a:ext cx="304800" cy="155448"/>
          </a:xfrm>
          <a:prstGeom prst="rect">
            <a:avLst/>
          </a:prstGeom>
          <a:solidFill>
            <a:srgbClr val="FFFFFF"/>
          </a:solidFill>
          <a:ln w="7620">
            <a:solidFill>
              <a:srgbClr val="1F2326"/>
            </a:solidFill>
            <a:prstDash val="solid"/>
          </a:ln>
        </p:spPr>
      </p:sp>
      <p:sp>
        <p:nvSpPr>
          <p:cNvPr id="10" name="shape-674"/>
          <p:cNvSpPr/>
          <p:nvPr/>
        </p:nvSpPr>
        <p:spPr>
          <a:xfrm>
            <a:off x="1950720" y="2075688"/>
            <a:ext cx="304800" cy="155448"/>
          </a:xfrm>
          <a:prstGeom prst="rect">
            <a:avLst/>
          </a:prstGeom>
          <a:solidFill>
            <a:schemeClr val="accent1"/>
          </a:solidFill>
          <a:ln w="7620">
            <a:solidFill>
              <a:srgbClr val="1F2326"/>
            </a:solidFill>
            <a:prstDash val="solid"/>
          </a:ln>
        </p:spPr>
      </p:sp>
      <p:sp>
        <p:nvSpPr>
          <p:cNvPr id="11" name="shape-675"/>
          <p:cNvSpPr/>
          <p:nvPr/>
        </p:nvSpPr>
        <p:spPr>
          <a:xfrm>
            <a:off x="2255520" y="2075688"/>
            <a:ext cx="304800" cy="155448"/>
          </a:xfrm>
          <a:prstGeom prst="rect">
            <a:avLst/>
          </a:prstGeom>
          <a:solidFill>
            <a:srgbClr val="FFFFFF"/>
          </a:solidFill>
          <a:ln w="7620">
            <a:solidFill>
              <a:srgbClr val="1F2326"/>
            </a:solidFill>
            <a:prstDash val="solid"/>
          </a:ln>
        </p:spPr>
      </p:sp>
      <p:sp>
        <p:nvSpPr>
          <p:cNvPr id="12" name="shape-676"/>
          <p:cNvSpPr/>
          <p:nvPr/>
        </p:nvSpPr>
        <p:spPr>
          <a:xfrm>
            <a:off x="2971800" y="1892808"/>
            <a:ext cx="502920" cy="566928"/>
          </a:xfrm>
          <a:prstGeom prst="trapezoid">
            <a:avLst/>
          </a:prstGeom>
          <a:solidFill>
            <a:schemeClr val="accent1"/>
          </a:solidFill>
          <a:ln w="7620">
            <a:solidFill>
              <a:srgbClr val="1F2326"/>
            </a:solidFill>
            <a:prstDash val="solid"/>
          </a:ln>
        </p:spPr>
      </p:sp>
      <p:sp>
        <p:nvSpPr>
          <p:cNvPr id="13" name="shape-677"/>
          <p:cNvSpPr/>
          <p:nvPr/>
        </p:nvSpPr>
        <p:spPr>
          <a:xfrm>
            <a:off x="685800" y="2651760"/>
            <a:ext cx="237744" cy="237744"/>
          </a:xfrm>
          <a:prstGeom prst="ellipse">
            <a:avLst/>
          </a:prstGeom>
          <a:solidFill>
            <a:schemeClr val="accent1"/>
          </a:solidFill>
          <a:ln/>
        </p:spPr>
      </p:sp>
      <p:sp>
        <p:nvSpPr>
          <p:cNvPr id="14" name="text-678"/>
          <p:cNvSpPr txBox="1"/>
          <p:nvPr/>
        </p:nvSpPr>
        <p:spPr>
          <a:xfrm>
            <a:off x="685800" y="2651760"/>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a:t>
            </a:r>
            <a:endParaRPr lang="en-US" sz="1000" dirty="0"/>
          </a:p>
        </p:txBody>
      </p:sp>
      <p:sp>
        <p:nvSpPr>
          <p:cNvPr id="15" name="text-679"/>
          <p:cNvSpPr txBox="1"/>
          <p:nvPr/>
        </p:nvSpPr>
        <p:spPr>
          <a:xfrm>
            <a:off x="1069848" y="2633472"/>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RDP → Road Edge and Centre</a:t>
            </a:r>
            <a:endParaRPr lang="en-US" sz="1200" dirty="0"/>
          </a:p>
        </p:txBody>
      </p:sp>
      <p:sp>
        <p:nvSpPr>
          <p:cNvPr id="16" name="shape-680"/>
          <p:cNvSpPr/>
          <p:nvPr/>
        </p:nvSpPr>
        <p:spPr>
          <a:xfrm>
            <a:off x="685800" y="2980944"/>
            <a:ext cx="237744" cy="237744"/>
          </a:xfrm>
          <a:prstGeom prst="ellipse">
            <a:avLst/>
          </a:prstGeom>
          <a:solidFill>
            <a:schemeClr val="accent1"/>
          </a:solidFill>
          <a:ln/>
        </p:spPr>
      </p:sp>
      <p:sp>
        <p:nvSpPr>
          <p:cNvPr id="17" name="text-681"/>
          <p:cNvSpPr txBox="1"/>
          <p:nvPr/>
        </p:nvSpPr>
        <p:spPr>
          <a:xfrm>
            <a:off x="685800" y="2980944"/>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a:t>
            </a:r>
            <a:endParaRPr lang="en-US" sz="1000" dirty="0"/>
          </a:p>
        </p:txBody>
      </p:sp>
      <p:sp>
        <p:nvSpPr>
          <p:cNvPr id="18" name="text-682"/>
          <p:cNvSpPr txBox="1"/>
          <p:nvPr/>
        </p:nvSpPr>
        <p:spPr>
          <a:xfrm>
            <a:off x="1069848" y="2962656"/>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Tick Left edge and / or Right edge</a:t>
            </a:r>
            <a:endParaRPr lang="en-US" sz="1200" dirty="0"/>
          </a:p>
        </p:txBody>
      </p:sp>
      <p:sp>
        <p:nvSpPr>
          <p:cNvPr id="19" name="shape-683"/>
          <p:cNvSpPr/>
          <p:nvPr/>
        </p:nvSpPr>
        <p:spPr>
          <a:xfrm>
            <a:off x="685800" y="3310128"/>
            <a:ext cx="237744" cy="237744"/>
          </a:xfrm>
          <a:prstGeom prst="ellipse">
            <a:avLst/>
          </a:prstGeom>
          <a:solidFill>
            <a:schemeClr val="accent1"/>
          </a:solidFill>
          <a:ln/>
        </p:spPr>
      </p:sp>
      <p:sp>
        <p:nvSpPr>
          <p:cNvPr id="20" name="text-684"/>
          <p:cNvSpPr txBox="1"/>
          <p:nvPr/>
        </p:nvSpPr>
        <p:spPr>
          <a:xfrm>
            <a:off x="685800" y="3310128"/>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
        <p:nvSpPr>
          <p:cNvPr id="21" name="text-685"/>
          <p:cNvSpPr txBox="1"/>
          <p:nvPr/>
        </p:nvSpPr>
        <p:spPr>
          <a:xfrm>
            <a:off x="1069848" y="3291840"/>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Edge = Barricades (red / white)</a:t>
            </a:r>
            <a:endParaRPr lang="en-US" sz="1200" dirty="0"/>
          </a:p>
        </p:txBody>
      </p:sp>
      <p:sp>
        <p:nvSpPr>
          <p:cNvPr id="22" name="shape-686"/>
          <p:cNvSpPr/>
          <p:nvPr/>
        </p:nvSpPr>
        <p:spPr>
          <a:xfrm>
            <a:off x="685800" y="3639312"/>
            <a:ext cx="237744" cy="237744"/>
          </a:xfrm>
          <a:prstGeom prst="ellipse">
            <a:avLst/>
          </a:prstGeom>
          <a:solidFill>
            <a:schemeClr val="accent1"/>
          </a:solidFill>
          <a:ln/>
        </p:spPr>
      </p:sp>
      <p:sp>
        <p:nvSpPr>
          <p:cNvPr id="23" name="text-687"/>
          <p:cNvSpPr txBox="1"/>
          <p:nvPr/>
        </p:nvSpPr>
        <p:spPr>
          <a:xfrm>
            <a:off x="685800" y="3639312"/>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4</a:t>
            </a:r>
            <a:endParaRPr lang="en-US" sz="1000" dirty="0"/>
          </a:p>
        </p:txBody>
      </p:sp>
      <p:sp>
        <p:nvSpPr>
          <p:cNvPr id="24" name="text-688"/>
          <p:cNvSpPr txBox="1"/>
          <p:nvPr/>
        </p:nvSpPr>
        <p:spPr>
          <a:xfrm>
            <a:off x="1069848" y="3621024"/>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Unit length 2.00, width 0.50</a:t>
            </a:r>
            <a:endParaRPr lang="en-US" sz="1200" dirty="0"/>
          </a:p>
        </p:txBody>
      </p:sp>
      <p:sp>
        <p:nvSpPr>
          <p:cNvPr id="25" name="shape-689"/>
          <p:cNvSpPr/>
          <p:nvPr/>
        </p:nvSpPr>
        <p:spPr>
          <a:xfrm>
            <a:off x="685800" y="3968496"/>
            <a:ext cx="237744" cy="237744"/>
          </a:xfrm>
          <a:prstGeom prst="ellipse">
            <a:avLst/>
          </a:prstGeom>
          <a:solidFill>
            <a:schemeClr val="accent1"/>
          </a:solidFill>
          <a:ln/>
        </p:spPr>
      </p:sp>
      <p:sp>
        <p:nvSpPr>
          <p:cNvPr id="26" name="text-690"/>
          <p:cNvSpPr txBox="1"/>
          <p:nvPr/>
        </p:nvSpPr>
        <p:spPr>
          <a:xfrm>
            <a:off x="685800" y="3968496"/>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27" name="text-691"/>
          <p:cNvSpPr txBox="1"/>
          <p:nvPr/>
        </p:nvSpPr>
        <p:spPr>
          <a:xfrm>
            <a:off x="1069848" y="3950208"/>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OK and draw the CL</a:t>
            </a:r>
            <a:endParaRPr lang="en-US" sz="1200" dirty="0"/>
          </a:p>
        </p:txBody>
      </p:sp>
      <p:sp>
        <p:nvSpPr>
          <p:cNvPr id="28" name="text-692"/>
          <p:cNvSpPr txBox="1"/>
          <p:nvPr/>
        </p:nvSpPr>
        <p:spPr>
          <a:xfrm>
            <a:off x="685800" y="4343400"/>
            <a:ext cx="3246120" cy="868680"/>
          </a:xfrm>
          <a:prstGeom prst="rect">
            <a:avLst/>
          </a:prstGeom>
          <a:noFill/>
          <a:ln/>
        </p:spPr>
        <p:txBody>
          <a:bodyPr wrap="square" lIns="0" tIns="0" rIns="0" bIns="0" rtlCol="0" anchor="t"/>
          <a:lstStyle/>
          <a:p>
            <a:pPr indent="0" marL="0">
              <a:buNone/>
            </a:pPr>
            <a:r>
              <a:rPr lang="en-US" sz="1000" dirty="0">
                <a:solidFill>
                  <a:srgbClr val="5B6169"/>
                </a:solidFill>
                <a:latin typeface="Calibri" pitchFamily="34" charset="0"/>
                <a:ea typeface="Calibri" pitchFamily="34" charset="-122"/>
                <a:cs typeface="Calibri" pitchFamily="34" charset="-120"/>
              </a:rPr>
              <a:t>Red / white units with black outline. Report: red and white units per side. RDX: water-filled or New Jersey profile with its height.</a:t>
            </a:r>
            <a:endParaRPr lang="en-US" sz="1000" dirty="0"/>
          </a:p>
        </p:txBody>
      </p:sp>
      <p:sp>
        <p:nvSpPr>
          <p:cNvPr id="29" name="shape-693"/>
          <p:cNvSpPr/>
          <p:nvPr/>
        </p:nvSpPr>
        <p:spPr>
          <a:xfrm>
            <a:off x="4251960" y="1325880"/>
            <a:ext cx="3611880" cy="3931920"/>
          </a:xfrm>
          <a:prstGeom prst="roundRect">
            <a:avLst>
              <a:gd name="adj" fmla="val 2025"/>
            </a:avLst>
          </a:prstGeom>
          <a:solidFill>
            <a:srgbClr val="F4F5F7"/>
          </a:solidFill>
          <a:ln w="9525">
            <a:solidFill>
              <a:srgbClr val="E3E5E8"/>
            </a:solidFill>
            <a:prstDash val="solid"/>
          </a:ln>
        </p:spPr>
      </p:sp>
      <p:sp>
        <p:nvSpPr>
          <p:cNvPr id="30" name="text-694"/>
          <p:cNvSpPr txBox="1"/>
          <p:nvPr/>
        </p:nvSpPr>
        <p:spPr>
          <a:xfrm>
            <a:off x="4434840" y="1463040"/>
            <a:ext cx="2743200" cy="32004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Traffic cones</a:t>
            </a:r>
            <a:endParaRPr lang="en-US" sz="1500" dirty="0"/>
          </a:p>
        </p:txBody>
      </p:sp>
      <p:sp>
        <p:nvSpPr>
          <p:cNvPr id="31" name="shape-695"/>
          <p:cNvSpPr/>
          <p:nvPr/>
        </p:nvSpPr>
        <p:spPr>
          <a:xfrm>
            <a:off x="4480560" y="2066544"/>
            <a:ext cx="182880" cy="182880"/>
          </a:xfrm>
          <a:prstGeom prst="ellipse">
            <a:avLst/>
          </a:prstGeom>
          <a:solidFill>
            <a:schemeClr val="accent1"/>
          </a:solidFill>
          <a:ln w="5080">
            <a:solidFill>
              <a:srgbClr val="1F2326"/>
            </a:solidFill>
            <a:prstDash val="solid"/>
          </a:ln>
        </p:spPr>
      </p:sp>
      <p:sp>
        <p:nvSpPr>
          <p:cNvPr id="32" name="shape-696"/>
          <p:cNvSpPr/>
          <p:nvPr/>
        </p:nvSpPr>
        <p:spPr>
          <a:xfrm>
            <a:off x="4517136" y="2103120"/>
            <a:ext cx="109728" cy="109728"/>
          </a:xfrm>
          <a:prstGeom prst="ellipse">
            <a:avLst/>
          </a:prstGeom>
          <a:solidFill>
            <a:srgbClr val="FFFFFF"/>
          </a:solidFill>
          <a:ln/>
        </p:spPr>
      </p:sp>
      <p:sp>
        <p:nvSpPr>
          <p:cNvPr id="33" name="shape-697"/>
          <p:cNvSpPr/>
          <p:nvPr/>
        </p:nvSpPr>
        <p:spPr>
          <a:xfrm>
            <a:off x="4542739" y="2128723"/>
            <a:ext cx="58522" cy="58522"/>
          </a:xfrm>
          <a:prstGeom prst="ellipse">
            <a:avLst/>
          </a:prstGeom>
          <a:solidFill>
            <a:schemeClr val="accent1"/>
          </a:solidFill>
          <a:ln/>
        </p:spPr>
      </p:sp>
      <p:sp>
        <p:nvSpPr>
          <p:cNvPr id="34" name="shape-698"/>
          <p:cNvSpPr/>
          <p:nvPr/>
        </p:nvSpPr>
        <p:spPr>
          <a:xfrm>
            <a:off x="4809744" y="2066544"/>
            <a:ext cx="182880" cy="182880"/>
          </a:xfrm>
          <a:prstGeom prst="ellipse">
            <a:avLst/>
          </a:prstGeom>
          <a:solidFill>
            <a:schemeClr val="accent1"/>
          </a:solidFill>
          <a:ln w="5080">
            <a:solidFill>
              <a:srgbClr val="1F2326"/>
            </a:solidFill>
            <a:prstDash val="solid"/>
          </a:ln>
        </p:spPr>
      </p:sp>
      <p:sp>
        <p:nvSpPr>
          <p:cNvPr id="35" name="shape-699"/>
          <p:cNvSpPr/>
          <p:nvPr/>
        </p:nvSpPr>
        <p:spPr>
          <a:xfrm>
            <a:off x="4846320" y="2103120"/>
            <a:ext cx="109728" cy="109728"/>
          </a:xfrm>
          <a:prstGeom prst="ellipse">
            <a:avLst/>
          </a:prstGeom>
          <a:solidFill>
            <a:srgbClr val="FFFFFF"/>
          </a:solidFill>
          <a:ln/>
        </p:spPr>
      </p:sp>
      <p:sp>
        <p:nvSpPr>
          <p:cNvPr id="36" name="shape-700"/>
          <p:cNvSpPr/>
          <p:nvPr/>
        </p:nvSpPr>
        <p:spPr>
          <a:xfrm>
            <a:off x="4871923" y="2128723"/>
            <a:ext cx="58522" cy="58522"/>
          </a:xfrm>
          <a:prstGeom prst="ellipse">
            <a:avLst/>
          </a:prstGeom>
          <a:solidFill>
            <a:schemeClr val="accent1"/>
          </a:solidFill>
          <a:ln/>
        </p:spPr>
      </p:sp>
      <p:sp>
        <p:nvSpPr>
          <p:cNvPr id="37" name="shape-701"/>
          <p:cNvSpPr/>
          <p:nvPr/>
        </p:nvSpPr>
        <p:spPr>
          <a:xfrm>
            <a:off x="5138928" y="2066544"/>
            <a:ext cx="182880" cy="182880"/>
          </a:xfrm>
          <a:prstGeom prst="ellipse">
            <a:avLst/>
          </a:prstGeom>
          <a:solidFill>
            <a:schemeClr val="accent1"/>
          </a:solidFill>
          <a:ln w="5080">
            <a:solidFill>
              <a:srgbClr val="1F2326"/>
            </a:solidFill>
            <a:prstDash val="solid"/>
          </a:ln>
        </p:spPr>
      </p:sp>
      <p:sp>
        <p:nvSpPr>
          <p:cNvPr id="38" name="shape-702"/>
          <p:cNvSpPr/>
          <p:nvPr/>
        </p:nvSpPr>
        <p:spPr>
          <a:xfrm>
            <a:off x="5175504" y="2103120"/>
            <a:ext cx="109728" cy="109728"/>
          </a:xfrm>
          <a:prstGeom prst="ellipse">
            <a:avLst/>
          </a:prstGeom>
          <a:solidFill>
            <a:srgbClr val="FFFFFF"/>
          </a:solidFill>
          <a:ln/>
        </p:spPr>
      </p:sp>
      <p:sp>
        <p:nvSpPr>
          <p:cNvPr id="39" name="shape-703"/>
          <p:cNvSpPr/>
          <p:nvPr/>
        </p:nvSpPr>
        <p:spPr>
          <a:xfrm>
            <a:off x="5201107" y="2128723"/>
            <a:ext cx="58522" cy="58522"/>
          </a:xfrm>
          <a:prstGeom prst="ellipse">
            <a:avLst/>
          </a:prstGeom>
          <a:solidFill>
            <a:schemeClr val="accent1"/>
          </a:solidFill>
          <a:ln/>
        </p:spPr>
      </p:sp>
      <p:sp>
        <p:nvSpPr>
          <p:cNvPr id="40" name="shape-704"/>
          <p:cNvSpPr/>
          <p:nvPr/>
        </p:nvSpPr>
        <p:spPr>
          <a:xfrm>
            <a:off x="5468112" y="2066544"/>
            <a:ext cx="182880" cy="182880"/>
          </a:xfrm>
          <a:prstGeom prst="ellipse">
            <a:avLst/>
          </a:prstGeom>
          <a:solidFill>
            <a:schemeClr val="accent1"/>
          </a:solidFill>
          <a:ln w="5080">
            <a:solidFill>
              <a:srgbClr val="1F2326"/>
            </a:solidFill>
            <a:prstDash val="solid"/>
          </a:ln>
        </p:spPr>
      </p:sp>
      <p:sp>
        <p:nvSpPr>
          <p:cNvPr id="41" name="shape-705"/>
          <p:cNvSpPr/>
          <p:nvPr/>
        </p:nvSpPr>
        <p:spPr>
          <a:xfrm>
            <a:off x="5504688" y="2103120"/>
            <a:ext cx="109728" cy="109728"/>
          </a:xfrm>
          <a:prstGeom prst="ellipse">
            <a:avLst/>
          </a:prstGeom>
          <a:solidFill>
            <a:srgbClr val="FFFFFF"/>
          </a:solidFill>
          <a:ln/>
        </p:spPr>
      </p:sp>
      <p:sp>
        <p:nvSpPr>
          <p:cNvPr id="42" name="shape-706"/>
          <p:cNvSpPr/>
          <p:nvPr/>
        </p:nvSpPr>
        <p:spPr>
          <a:xfrm>
            <a:off x="5530291" y="2128723"/>
            <a:ext cx="58522" cy="58522"/>
          </a:xfrm>
          <a:prstGeom prst="ellipse">
            <a:avLst/>
          </a:prstGeom>
          <a:solidFill>
            <a:schemeClr val="accent1"/>
          </a:solidFill>
          <a:ln/>
        </p:spPr>
      </p:sp>
      <p:sp>
        <p:nvSpPr>
          <p:cNvPr id="43" name="shape-707"/>
          <p:cNvSpPr/>
          <p:nvPr/>
        </p:nvSpPr>
        <p:spPr>
          <a:xfrm>
            <a:off x="5797296" y="2066544"/>
            <a:ext cx="182880" cy="182880"/>
          </a:xfrm>
          <a:prstGeom prst="ellipse">
            <a:avLst/>
          </a:prstGeom>
          <a:solidFill>
            <a:schemeClr val="accent1"/>
          </a:solidFill>
          <a:ln w="5080">
            <a:solidFill>
              <a:srgbClr val="1F2326"/>
            </a:solidFill>
            <a:prstDash val="solid"/>
          </a:ln>
        </p:spPr>
      </p:sp>
      <p:sp>
        <p:nvSpPr>
          <p:cNvPr id="44" name="shape-708"/>
          <p:cNvSpPr/>
          <p:nvPr/>
        </p:nvSpPr>
        <p:spPr>
          <a:xfrm>
            <a:off x="5833872" y="2103120"/>
            <a:ext cx="109728" cy="109728"/>
          </a:xfrm>
          <a:prstGeom prst="ellipse">
            <a:avLst/>
          </a:prstGeom>
          <a:solidFill>
            <a:srgbClr val="FFFFFF"/>
          </a:solidFill>
          <a:ln/>
        </p:spPr>
      </p:sp>
      <p:sp>
        <p:nvSpPr>
          <p:cNvPr id="45" name="shape-709"/>
          <p:cNvSpPr/>
          <p:nvPr/>
        </p:nvSpPr>
        <p:spPr>
          <a:xfrm>
            <a:off x="5859475" y="2128723"/>
            <a:ext cx="58522" cy="58522"/>
          </a:xfrm>
          <a:prstGeom prst="ellipse">
            <a:avLst/>
          </a:prstGeom>
          <a:solidFill>
            <a:schemeClr val="accent1"/>
          </a:solidFill>
          <a:ln/>
        </p:spPr>
      </p:sp>
      <p:sp>
        <p:nvSpPr>
          <p:cNvPr id="46" name="shape-710"/>
          <p:cNvSpPr/>
          <p:nvPr/>
        </p:nvSpPr>
        <p:spPr>
          <a:xfrm>
            <a:off x="6126480" y="2066544"/>
            <a:ext cx="182880" cy="182880"/>
          </a:xfrm>
          <a:prstGeom prst="ellipse">
            <a:avLst/>
          </a:prstGeom>
          <a:solidFill>
            <a:schemeClr val="accent1"/>
          </a:solidFill>
          <a:ln w="5080">
            <a:solidFill>
              <a:srgbClr val="1F2326"/>
            </a:solidFill>
            <a:prstDash val="solid"/>
          </a:ln>
        </p:spPr>
      </p:sp>
      <p:sp>
        <p:nvSpPr>
          <p:cNvPr id="47" name="shape-711"/>
          <p:cNvSpPr/>
          <p:nvPr/>
        </p:nvSpPr>
        <p:spPr>
          <a:xfrm>
            <a:off x="6163056" y="2103120"/>
            <a:ext cx="109728" cy="109728"/>
          </a:xfrm>
          <a:prstGeom prst="ellipse">
            <a:avLst/>
          </a:prstGeom>
          <a:solidFill>
            <a:srgbClr val="FFFFFF"/>
          </a:solidFill>
          <a:ln/>
        </p:spPr>
      </p:sp>
      <p:sp>
        <p:nvSpPr>
          <p:cNvPr id="48" name="shape-712"/>
          <p:cNvSpPr/>
          <p:nvPr/>
        </p:nvSpPr>
        <p:spPr>
          <a:xfrm>
            <a:off x="6188659" y="2128723"/>
            <a:ext cx="58522" cy="58522"/>
          </a:xfrm>
          <a:prstGeom prst="ellipse">
            <a:avLst/>
          </a:prstGeom>
          <a:solidFill>
            <a:schemeClr val="accent1"/>
          </a:solidFill>
          <a:ln/>
        </p:spPr>
      </p:sp>
      <p:sp>
        <p:nvSpPr>
          <p:cNvPr id="49" name="shape-713"/>
          <p:cNvSpPr/>
          <p:nvPr/>
        </p:nvSpPr>
        <p:spPr>
          <a:xfrm>
            <a:off x="6775704" y="1892808"/>
            <a:ext cx="347472" cy="546811"/>
          </a:xfrm>
          <a:prstGeom prst="triangle">
            <a:avLst/>
          </a:prstGeom>
          <a:solidFill>
            <a:schemeClr val="accent1"/>
          </a:solidFill>
          <a:ln w="6350">
            <a:solidFill>
              <a:srgbClr val="1F2326"/>
            </a:solidFill>
            <a:prstDash val="solid"/>
          </a:ln>
        </p:spPr>
      </p:sp>
      <p:sp>
        <p:nvSpPr>
          <p:cNvPr id="50" name="shape-714"/>
          <p:cNvSpPr/>
          <p:nvPr/>
        </p:nvSpPr>
        <p:spPr>
          <a:xfrm>
            <a:off x="6871716" y="2142439"/>
            <a:ext cx="155448" cy="83210"/>
          </a:xfrm>
          <a:prstGeom prst="rect">
            <a:avLst/>
          </a:prstGeom>
          <a:solidFill>
            <a:srgbClr val="FFFFFF"/>
          </a:solidFill>
          <a:ln/>
        </p:spPr>
      </p:sp>
      <p:sp>
        <p:nvSpPr>
          <p:cNvPr id="51" name="shape-715"/>
          <p:cNvSpPr/>
          <p:nvPr/>
        </p:nvSpPr>
        <p:spPr>
          <a:xfrm>
            <a:off x="6720840" y="2427732"/>
            <a:ext cx="457200" cy="59436"/>
          </a:xfrm>
          <a:prstGeom prst="rect">
            <a:avLst/>
          </a:prstGeom>
          <a:solidFill>
            <a:srgbClr val="1F2326"/>
          </a:solidFill>
          <a:ln/>
        </p:spPr>
      </p:sp>
      <p:sp>
        <p:nvSpPr>
          <p:cNvPr id="52" name="shape-716"/>
          <p:cNvSpPr/>
          <p:nvPr/>
        </p:nvSpPr>
        <p:spPr>
          <a:xfrm>
            <a:off x="4434840" y="2651760"/>
            <a:ext cx="237744" cy="237744"/>
          </a:xfrm>
          <a:prstGeom prst="ellipse">
            <a:avLst/>
          </a:prstGeom>
          <a:solidFill>
            <a:schemeClr val="accent1"/>
          </a:solidFill>
          <a:ln/>
        </p:spPr>
      </p:sp>
      <p:sp>
        <p:nvSpPr>
          <p:cNvPr id="53" name="text-717"/>
          <p:cNvSpPr txBox="1"/>
          <p:nvPr/>
        </p:nvSpPr>
        <p:spPr>
          <a:xfrm>
            <a:off x="4434840" y="2651760"/>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a:t>
            </a:r>
            <a:endParaRPr lang="en-US" sz="1000" dirty="0"/>
          </a:p>
        </p:txBody>
      </p:sp>
      <p:sp>
        <p:nvSpPr>
          <p:cNvPr id="54" name="text-718"/>
          <p:cNvSpPr txBox="1"/>
          <p:nvPr/>
        </p:nvSpPr>
        <p:spPr>
          <a:xfrm>
            <a:off x="4818888" y="2633472"/>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RDP → Road Edge and Centre</a:t>
            </a:r>
            <a:endParaRPr lang="en-US" sz="1200" dirty="0"/>
          </a:p>
        </p:txBody>
      </p:sp>
      <p:sp>
        <p:nvSpPr>
          <p:cNvPr id="55" name="shape-719"/>
          <p:cNvSpPr/>
          <p:nvPr/>
        </p:nvSpPr>
        <p:spPr>
          <a:xfrm>
            <a:off x="4434840" y="2980944"/>
            <a:ext cx="237744" cy="237744"/>
          </a:xfrm>
          <a:prstGeom prst="ellipse">
            <a:avLst/>
          </a:prstGeom>
          <a:solidFill>
            <a:schemeClr val="accent1"/>
          </a:solidFill>
          <a:ln/>
        </p:spPr>
      </p:sp>
      <p:sp>
        <p:nvSpPr>
          <p:cNvPr id="56" name="text-720"/>
          <p:cNvSpPr txBox="1"/>
          <p:nvPr/>
        </p:nvSpPr>
        <p:spPr>
          <a:xfrm>
            <a:off x="4434840" y="2980944"/>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a:t>
            </a:r>
            <a:endParaRPr lang="en-US" sz="1000" dirty="0"/>
          </a:p>
        </p:txBody>
      </p:sp>
      <p:sp>
        <p:nvSpPr>
          <p:cNvPr id="57" name="text-721"/>
          <p:cNvSpPr txBox="1"/>
          <p:nvPr/>
        </p:nvSpPr>
        <p:spPr>
          <a:xfrm>
            <a:off x="4818888" y="2962656"/>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Tick the sides you want</a:t>
            </a:r>
            <a:endParaRPr lang="en-US" sz="1200" dirty="0"/>
          </a:p>
        </p:txBody>
      </p:sp>
      <p:sp>
        <p:nvSpPr>
          <p:cNvPr id="58" name="shape-722"/>
          <p:cNvSpPr/>
          <p:nvPr/>
        </p:nvSpPr>
        <p:spPr>
          <a:xfrm>
            <a:off x="4434840" y="3310128"/>
            <a:ext cx="237744" cy="237744"/>
          </a:xfrm>
          <a:prstGeom prst="ellipse">
            <a:avLst/>
          </a:prstGeom>
          <a:solidFill>
            <a:schemeClr val="accent1"/>
          </a:solidFill>
          <a:ln/>
        </p:spPr>
      </p:sp>
      <p:sp>
        <p:nvSpPr>
          <p:cNvPr id="59" name="text-723"/>
          <p:cNvSpPr txBox="1"/>
          <p:nvPr/>
        </p:nvSpPr>
        <p:spPr>
          <a:xfrm>
            <a:off x="4434840" y="3310128"/>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
        <p:nvSpPr>
          <p:cNvPr id="60" name="text-724"/>
          <p:cNvSpPr txBox="1"/>
          <p:nvPr/>
        </p:nvSpPr>
        <p:spPr>
          <a:xfrm>
            <a:off x="4818888" y="3291840"/>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Edge = Traffic cones</a:t>
            </a:r>
            <a:endParaRPr lang="en-US" sz="1200" dirty="0"/>
          </a:p>
        </p:txBody>
      </p:sp>
      <p:sp>
        <p:nvSpPr>
          <p:cNvPr id="61" name="shape-725"/>
          <p:cNvSpPr/>
          <p:nvPr/>
        </p:nvSpPr>
        <p:spPr>
          <a:xfrm>
            <a:off x="4434840" y="3639312"/>
            <a:ext cx="237744" cy="237744"/>
          </a:xfrm>
          <a:prstGeom prst="ellipse">
            <a:avLst/>
          </a:prstGeom>
          <a:solidFill>
            <a:schemeClr val="accent1"/>
          </a:solidFill>
          <a:ln/>
        </p:spPr>
      </p:sp>
      <p:sp>
        <p:nvSpPr>
          <p:cNvPr id="62" name="text-726"/>
          <p:cNvSpPr txBox="1"/>
          <p:nvPr/>
        </p:nvSpPr>
        <p:spPr>
          <a:xfrm>
            <a:off x="4434840" y="3639312"/>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4</a:t>
            </a:r>
            <a:endParaRPr lang="en-US" sz="1000" dirty="0"/>
          </a:p>
        </p:txBody>
      </p:sp>
      <p:sp>
        <p:nvSpPr>
          <p:cNvPr id="63" name="text-727"/>
          <p:cNvSpPr txBox="1"/>
          <p:nvPr/>
        </p:nvSpPr>
        <p:spPr>
          <a:xfrm>
            <a:off x="4818888" y="3621024"/>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Unit length = cone spacing, e.g. 3.00</a:t>
            </a:r>
            <a:endParaRPr lang="en-US" sz="1200" dirty="0"/>
          </a:p>
        </p:txBody>
      </p:sp>
      <p:sp>
        <p:nvSpPr>
          <p:cNvPr id="64" name="shape-728"/>
          <p:cNvSpPr/>
          <p:nvPr/>
        </p:nvSpPr>
        <p:spPr>
          <a:xfrm>
            <a:off x="4434840" y="3968496"/>
            <a:ext cx="237744" cy="237744"/>
          </a:xfrm>
          <a:prstGeom prst="ellipse">
            <a:avLst/>
          </a:prstGeom>
          <a:solidFill>
            <a:schemeClr val="accent1"/>
          </a:solidFill>
          <a:ln/>
        </p:spPr>
      </p:sp>
      <p:sp>
        <p:nvSpPr>
          <p:cNvPr id="65" name="text-729"/>
          <p:cNvSpPr txBox="1"/>
          <p:nvPr/>
        </p:nvSpPr>
        <p:spPr>
          <a:xfrm>
            <a:off x="4434840" y="3968496"/>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66" name="text-730"/>
          <p:cNvSpPr txBox="1"/>
          <p:nvPr/>
        </p:nvSpPr>
        <p:spPr>
          <a:xfrm>
            <a:off x="4818888" y="3950208"/>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Width = cone size, e.g. 0.40</a:t>
            </a:r>
            <a:endParaRPr lang="en-US" sz="1200" dirty="0"/>
          </a:p>
        </p:txBody>
      </p:sp>
      <p:sp>
        <p:nvSpPr>
          <p:cNvPr id="67" name="text-731"/>
          <p:cNvSpPr txBox="1"/>
          <p:nvPr/>
        </p:nvSpPr>
        <p:spPr>
          <a:xfrm>
            <a:off x="4434840" y="4343400"/>
            <a:ext cx="3246120" cy="868680"/>
          </a:xfrm>
          <a:prstGeom prst="rect">
            <a:avLst/>
          </a:prstGeom>
          <a:noFill/>
          <a:ln/>
        </p:spPr>
        <p:txBody>
          <a:bodyPr wrap="square" lIns="0" tIns="0" rIns="0" bIns="0" rtlCol="0" anchor="t"/>
          <a:lstStyle/>
          <a:p>
            <a:pPr indent="0" marL="0">
              <a:buNone/>
            </a:pPr>
            <a:r>
              <a:rPr lang="en-US" sz="1000" dirty="0">
                <a:solidFill>
                  <a:srgbClr val="5B6169"/>
                </a:solidFill>
                <a:latin typeface="Calibri" pitchFamily="34" charset="0"/>
                <a:ea typeface="Calibri" pitchFamily="34" charset="-122"/>
                <a:cs typeface="Calibri" pitchFamily="34" charset="-120"/>
              </a:rPr>
              <a:t>Red cones with a white band (ROAD-CONE, ROAD-CONE-BAND). Report: number of cones per side. RDX: 0.75 m cone.</a:t>
            </a:r>
            <a:endParaRPr lang="en-US" sz="1000" dirty="0"/>
          </a:p>
        </p:txBody>
      </p:sp>
      <p:sp>
        <p:nvSpPr>
          <p:cNvPr id="68" name="shape-732"/>
          <p:cNvSpPr/>
          <p:nvPr/>
        </p:nvSpPr>
        <p:spPr>
          <a:xfrm>
            <a:off x="8001000" y="1325880"/>
            <a:ext cx="3611880" cy="3931920"/>
          </a:xfrm>
          <a:prstGeom prst="roundRect">
            <a:avLst>
              <a:gd name="adj" fmla="val 2025"/>
            </a:avLst>
          </a:prstGeom>
          <a:solidFill>
            <a:srgbClr val="F4F5F7"/>
          </a:solidFill>
          <a:ln w="9525">
            <a:solidFill>
              <a:srgbClr val="E3E5E8"/>
            </a:solidFill>
            <a:prstDash val="solid"/>
          </a:ln>
        </p:spPr>
      </p:sp>
      <p:sp>
        <p:nvSpPr>
          <p:cNvPr id="69" name="text-733"/>
          <p:cNvSpPr txBox="1"/>
          <p:nvPr/>
        </p:nvSpPr>
        <p:spPr>
          <a:xfrm>
            <a:off x="8183880" y="1463040"/>
            <a:ext cx="2743200" cy="320040"/>
          </a:xfrm>
          <a:prstGeom prst="rect">
            <a:avLst/>
          </a:prstGeom>
          <a:noFill/>
          <a:ln/>
        </p:spPr>
        <p:txBody>
          <a:bodyPr wrap="square" lIns="0" tIns="0" rIns="0" bIns="0" rtlCol="0" anchor="t"/>
          <a:lstStyle/>
          <a:p>
            <a:pPr indent="0" marL="0">
              <a:buNone/>
            </a:pPr>
            <a:r>
              <a:rPr lang="en-US" sz="1500" b="1" dirty="0">
                <a:solidFill>
                  <a:schemeClr val="accent3"/>
                </a:solidFill>
                <a:latin typeface="Calibri" pitchFamily="34" charset="0"/>
                <a:ea typeface="Calibri" pitchFamily="34" charset="-122"/>
                <a:cs typeface="Calibri" pitchFamily="34" charset="-120"/>
              </a:rPr>
              <a:t>Kerb stone</a:t>
            </a:r>
            <a:endParaRPr lang="en-US" sz="1500" dirty="0"/>
          </a:p>
        </p:txBody>
      </p:sp>
      <p:sp>
        <p:nvSpPr>
          <p:cNvPr id="70" name="shape-734"/>
          <p:cNvSpPr/>
          <p:nvPr/>
        </p:nvSpPr>
        <p:spPr>
          <a:xfrm>
            <a:off x="8229600" y="2075688"/>
            <a:ext cx="304800" cy="155448"/>
          </a:xfrm>
          <a:prstGeom prst="rect">
            <a:avLst/>
          </a:prstGeom>
          <a:solidFill>
            <a:srgbClr val="B9BDC3"/>
          </a:solidFill>
          <a:ln w="7620">
            <a:solidFill>
              <a:srgbClr val="1F2326"/>
            </a:solidFill>
            <a:prstDash val="solid"/>
          </a:ln>
        </p:spPr>
      </p:sp>
      <p:sp>
        <p:nvSpPr>
          <p:cNvPr id="71" name="shape-735"/>
          <p:cNvSpPr/>
          <p:nvPr/>
        </p:nvSpPr>
        <p:spPr>
          <a:xfrm>
            <a:off x="8534400" y="2075688"/>
            <a:ext cx="304800" cy="155448"/>
          </a:xfrm>
          <a:prstGeom prst="rect">
            <a:avLst/>
          </a:prstGeom>
          <a:solidFill>
            <a:srgbClr val="B9BDC3"/>
          </a:solidFill>
          <a:ln w="7620">
            <a:solidFill>
              <a:srgbClr val="1F2326"/>
            </a:solidFill>
            <a:prstDash val="solid"/>
          </a:ln>
        </p:spPr>
      </p:sp>
      <p:sp>
        <p:nvSpPr>
          <p:cNvPr id="72" name="shape-736"/>
          <p:cNvSpPr/>
          <p:nvPr/>
        </p:nvSpPr>
        <p:spPr>
          <a:xfrm>
            <a:off x="8839200" y="2075688"/>
            <a:ext cx="304800" cy="155448"/>
          </a:xfrm>
          <a:prstGeom prst="rect">
            <a:avLst/>
          </a:prstGeom>
          <a:solidFill>
            <a:srgbClr val="B9BDC3"/>
          </a:solidFill>
          <a:ln w="7620">
            <a:solidFill>
              <a:srgbClr val="1F2326"/>
            </a:solidFill>
            <a:prstDash val="solid"/>
          </a:ln>
        </p:spPr>
      </p:sp>
      <p:sp>
        <p:nvSpPr>
          <p:cNvPr id="73" name="shape-737"/>
          <p:cNvSpPr/>
          <p:nvPr/>
        </p:nvSpPr>
        <p:spPr>
          <a:xfrm>
            <a:off x="9144000" y="2075688"/>
            <a:ext cx="304800" cy="155448"/>
          </a:xfrm>
          <a:prstGeom prst="rect">
            <a:avLst/>
          </a:prstGeom>
          <a:solidFill>
            <a:srgbClr val="B9BDC3"/>
          </a:solidFill>
          <a:ln w="7620">
            <a:solidFill>
              <a:srgbClr val="1F2326"/>
            </a:solidFill>
            <a:prstDash val="solid"/>
          </a:ln>
        </p:spPr>
      </p:sp>
      <p:sp>
        <p:nvSpPr>
          <p:cNvPr id="74" name="shape-738"/>
          <p:cNvSpPr/>
          <p:nvPr/>
        </p:nvSpPr>
        <p:spPr>
          <a:xfrm>
            <a:off x="9448800" y="2075688"/>
            <a:ext cx="304800" cy="155448"/>
          </a:xfrm>
          <a:prstGeom prst="rect">
            <a:avLst/>
          </a:prstGeom>
          <a:solidFill>
            <a:srgbClr val="B9BDC3"/>
          </a:solidFill>
          <a:ln w="7620">
            <a:solidFill>
              <a:srgbClr val="1F2326"/>
            </a:solidFill>
            <a:prstDash val="solid"/>
          </a:ln>
        </p:spPr>
      </p:sp>
      <p:sp>
        <p:nvSpPr>
          <p:cNvPr id="75" name="shape-739"/>
          <p:cNvSpPr/>
          <p:nvPr/>
        </p:nvSpPr>
        <p:spPr>
          <a:xfrm>
            <a:off x="9753600" y="2075688"/>
            <a:ext cx="304800" cy="155448"/>
          </a:xfrm>
          <a:prstGeom prst="rect">
            <a:avLst/>
          </a:prstGeom>
          <a:solidFill>
            <a:srgbClr val="B9BDC3"/>
          </a:solidFill>
          <a:ln w="7620">
            <a:solidFill>
              <a:srgbClr val="1F2326"/>
            </a:solidFill>
            <a:prstDash val="solid"/>
          </a:ln>
        </p:spPr>
      </p:sp>
      <p:sp>
        <p:nvSpPr>
          <p:cNvPr id="76" name="shape-740"/>
          <p:cNvSpPr/>
          <p:nvPr/>
        </p:nvSpPr>
        <p:spPr>
          <a:xfrm>
            <a:off x="10821010" y="1938528"/>
            <a:ext cx="243230" cy="502920"/>
          </a:xfrm>
          <a:prstGeom prst="rect">
            <a:avLst/>
          </a:prstGeom>
          <a:solidFill>
            <a:srgbClr val="B9BDC3"/>
          </a:solidFill>
          <a:ln w="9525">
            <a:solidFill>
              <a:srgbClr val="1F2326"/>
            </a:solidFill>
            <a:prstDash val="solid"/>
          </a:ln>
        </p:spPr>
      </p:sp>
      <p:sp>
        <p:nvSpPr>
          <p:cNvPr id="77" name="shape-741"/>
          <p:cNvSpPr/>
          <p:nvPr/>
        </p:nvSpPr>
        <p:spPr>
          <a:xfrm>
            <a:off x="10424160" y="2215134"/>
            <a:ext cx="396850" cy="60350"/>
          </a:xfrm>
          <a:prstGeom prst="rect">
            <a:avLst/>
          </a:prstGeom>
          <a:solidFill>
            <a:srgbClr val="1F2326"/>
          </a:solidFill>
          <a:ln/>
        </p:spPr>
      </p:sp>
      <p:sp>
        <p:nvSpPr>
          <p:cNvPr id="78" name="shape-742"/>
          <p:cNvSpPr/>
          <p:nvPr/>
        </p:nvSpPr>
        <p:spPr>
          <a:xfrm>
            <a:off x="8183880" y="2651760"/>
            <a:ext cx="237744" cy="237744"/>
          </a:xfrm>
          <a:prstGeom prst="ellipse">
            <a:avLst/>
          </a:prstGeom>
          <a:solidFill>
            <a:schemeClr val="accent1"/>
          </a:solidFill>
          <a:ln/>
        </p:spPr>
      </p:sp>
      <p:sp>
        <p:nvSpPr>
          <p:cNvPr id="79" name="text-743"/>
          <p:cNvSpPr txBox="1"/>
          <p:nvPr/>
        </p:nvSpPr>
        <p:spPr>
          <a:xfrm>
            <a:off x="8183880" y="2651760"/>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a:t>
            </a:r>
            <a:endParaRPr lang="en-US" sz="1000" dirty="0"/>
          </a:p>
        </p:txBody>
      </p:sp>
      <p:sp>
        <p:nvSpPr>
          <p:cNvPr id="80" name="text-744"/>
          <p:cNvSpPr txBox="1"/>
          <p:nvPr/>
        </p:nvSpPr>
        <p:spPr>
          <a:xfrm>
            <a:off x="8567928" y="2633472"/>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RDP → Road Edge and Centre</a:t>
            </a:r>
            <a:endParaRPr lang="en-US" sz="1200" dirty="0"/>
          </a:p>
        </p:txBody>
      </p:sp>
      <p:sp>
        <p:nvSpPr>
          <p:cNvPr id="81" name="shape-745"/>
          <p:cNvSpPr/>
          <p:nvPr/>
        </p:nvSpPr>
        <p:spPr>
          <a:xfrm>
            <a:off x="8183880" y="2980944"/>
            <a:ext cx="237744" cy="237744"/>
          </a:xfrm>
          <a:prstGeom prst="ellipse">
            <a:avLst/>
          </a:prstGeom>
          <a:solidFill>
            <a:schemeClr val="accent1"/>
          </a:solidFill>
          <a:ln/>
        </p:spPr>
      </p:sp>
      <p:sp>
        <p:nvSpPr>
          <p:cNvPr id="82" name="text-746"/>
          <p:cNvSpPr txBox="1"/>
          <p:nvPr/>
        </p:nvSpPr>
        <p:spPr>
          <a:xfrm>
            <a:off x="8183880" y="2980944"/>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a:t>
            </a:r>
            <a:endParaRPr lang="en-US" sz="1000" dirty="0"/>
          </a:p>
        </p:txBody>
      </p:sp>
      <p:sp>
        <p:nvSpPr>
          <p:cNvPr id="83" name="text-747"/>
          <p:cNvSpPr txBox="1"/>
          <p:nvPr/>
        </p:nvSpPr>
        <p:spPr>
          <a:xfrm>
            <a:off x="8567928" y="2962656"/>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Tick the sides you want</a:t>
            </a:r>
            <a:endParaRPr lang="en-US" sz="1200" dirty="0"/>
          </a:p>
        </p:txBody>
      </p:sp>
      <p:sp>
        <p:nvSpPr>
          <p:cNvPr id="84" name="shape-748"/>
          <p:cNvSpPr/>
          <p:nvPr/>
        </p:nvSpPr>
        <p:spPr>
          <a:xfrm>
            <a:off x="8183880" y="3310128"/>
            <a:ext cx="237744" cy="237744"/>
          </a:xfrm>
          <a:prstGeom prst="ellipse">
            <a:avLst/>
          </a:prstGeom>
          <a:solidFill>
            <a:schemeClr val="accent1"/>
          </a:solidFill>
          <a:ln/>
        </p:spPr>
      </p:sp>
      <p:sp>
        <p:nvSpPr>
          <p:cNvPr id="85" name="text-749"/>
          <p:cNvSpPr txBox="1"/>
          <p:nvPr/>
        </p:nvSpPr>
        <p:spPr>
          <a:xfrm>
            <a:off x="8183880" y="3310128"/>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
        <p:nvSpPr>
          <p:cNvPr id="86" name="text-750"/>
          <p:cNvSpPr txBox="1"/>
          <p:nvPr/>
        </p:nvSpPr>
        <p:spPr>
          <a:xfrm>
            <a:off x="8567928" y="3291840"/>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Edge = Kerb stone</a:t>
            </a:r>
            <a:endParaRPr lang="en-US" sz="1200" dirty="0"/>
          </a:p>
        </p:txBody>
      </p:sp>
      <p:sp>
        <p:nvSpPr>
          <p:cNvPr id="87" name="shape-751"/>
          <p:cNvSpPr/>
          <p:nvPr/>
        </p:nvSpPr>
        <p:spPr>
          <a:xfrm>
            <a:off x="8183880" y="3639312"/>
            <a:ext cx="237744" cy="237744"/>
          </a:xfrm>
          <a:prstGeom prst="ellipse">
            <a:avLst/>
          </a:prstGeom>
          <a:solidFill>
            <a:schemeClr val="accent1"/>
          </a:solidFill>
          <a:ln/>
        </p:spPr>
      </p:sp>
      <p:sp>
        <p:nvSpPr>
          <p:cNvPr id="88" name="text-752"/>
          <p:cNvSpPr txBox="1"/>
          <p:nvPr/>
        </p:nvSpPr>
        <p:spPr>
          <a:xfrm>
            <a:off x="8183880" y="3639312"/>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4</a:t>
            </a:r>
            <a:endParaRPr lang="en-US" sz="1000" dirty="0"/>
          </a:p>
        </p:txBody>
      </p:sp>
      <p:sp>
        <p:nvSpPr>
          <p:cNvPr id="89" name="text-753"/>
          <p:cNvSpPr txBox="1"/>
          <p:nvPr/>
        </p:nvSpPr>
        <p:spPr>
          <a:xfrm>
            <a:off x="8567928" y="3621024"/>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Unit length = kerb unit, e.g. 1.00</a:t>
            </a:r>
            <a:endParaRPr lang="en-US" sz="1200" dirty="0"/>
          </a:p>
        </p:txBody>
      </p:sp>
      <p:sp>
        <p:nvSpPr>
          <p:cNvPr id="90" name="shape-754"/>
          <p:cNvSpPr/>
          <p:nvPr/>
        </p:nvSpPr>
        <p:spPr>
          <a:xfrm>
            <a:off x="8183880" y="3968496"/>
            <a:ext cx="237744" cy="237744"/>
          </a:xfrm>
          <a:prstGeom prst="ellipse">
            <a:avLst/>
          </a:prstGeom>
          <a:solidFill>
            <a:schemeClr val="accent1"/>
          </a:solidFill>
          <a:ln/>
        </p:spPr>
      </p:sp>
      <p:sp>
        <p:nvSpPr>
          <p:cNvPr id="91" name="text-755"/>
          <p:cNvSpPr txBox="1"/>
          <p:nvPr/>
        </p:nvSpPr>
        <p:spPr>
          <a:xfrm>
            <a:off x="8183880" y="3968496"/>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92" name="text-756"/>
          <p:cNvSpPr txBox="1"/>
          <p:nvPr/>
        </p:nvSpPr>
        <p:spPr>
          <a:xfrm>
            <a:off x="8567928" y="3950208"/>
            <a:ext cx="2907792" cy="292608"/>
          </a:xfrm>
          <a:prstGeom prst="rect">
            <a:avLst/>
          </a:prstGeom>
          <a:noFill/>
          <a:ln/>
        </p:spPr>
        <p:txBody>
          <a:bodyPr wrap="square" lIns="0" tIns="0" rIns="0" bIns="0" rtlCol="0" anchor="t"/>
          <a:lstStyle/>
          <a:p>
            <a:pPr indent="0" marL="0">
              <a:spcAft>
                <a:spcPts val="100"/>
              </a:spcAft>
              <a:buNone/>
            </a:pPr>
            <a:r>
              <a:rPr lang="en-US" sz="1100" b="1" dirty="0">
                <a:solidFill>
                  <a:schemeClr val="tx1"/>
                </a:solidFill>
                <a:latin typeface="Calibri" pitchFamily="34" charset="0"/>
                <a:ea typeface="Calibri" pitchFamily="34" charset="-122"/>
                <a:cs typeface="Calibri" pitchFamily="34" charset="-120"/>
              </a:rPr>
              <a:t>Width = kerb width, e.g. 0.15</a:t>
            </a:r>
            <a:endParaRPr lang="en-US" sz="1200" dirty="0"/>
          </a:p>
        </p:txBody>
      </p:sp>
      <p:sp>
        <p:nvSpPr>
          <p:cNvPr id="93" name="text-757"/>
          <p:cNvSpPr txBox="1"/>
          <p:nvPr/>
        </p:nvSpPr>
        <p:spPr>
          <a:xfrm>
            <a:off x="8183880" y="4343400"/>
            <a:ext cx="3246120" cy="868680"/>
          </a:xfrm>
          <a:prstGeom prst="rect">
            <a:avLst/>
          </a:prstGeom>
          <a:noFill/>
          <a:ln/>
        </p:spPr>
        <p:txBody>
          <a:bodyPr wrap="square" lIns="0" tIns="0" rIns="0" bIns="0" rtlCol="0" anchor="t"/>
          <a:lstStyle/>
          <a:p>
            <a:pPr indent="0" marL="0">
              <a:buNone/>
            </a:pPr>
            <a:r>
              <a:rPr lang="en-US" sz="1000" dirty="0">
                <a:solidFill>
                  <a:srgbClr val="5B6169"/>
                </a:solidFill>
                <a:latin typeface="Calibri" pitchFamily="34" charset="0"/>
                <a:ea typeface="Calibri" pitchFamily="34" charset="-122"/>
                <a:cs typeface="Calibri" pitchFamily="34" charset="-120"/>
              </a:rPr>
              <a:t>Grey kerb units with outline (ROAD-KERB). Report: kerb length in m per side. RDX: kerb with 150 mm upstand.</a:t>
            </a:r>
            <a:endParaRPr lang="en-US" sz="1000" dirty="0"/>
          </a:p>
        </p:txBody>
      </p:sp>
      <p:sp>
        <p:nvSpPr>
          <p:cNvPr id="94" name="shape-758"/>
          <p:cNvSpPr/>
          <p:nvPr/>
        </p:nvSpPr>
        <p:spPr>
          <a:xfrm>
            <a:off x="502920" y="5394960"/>
            <a:ext cx="3657600" cy="822960"/>
          </a:xfrm>
          <a:prstGeom prst="roundRect">
            <a:avLst>
              <a:gd name="adj" fmla="val 8889"/>
            </a:avLst>
          </a:prstGeom>
          <a:solidFill>
            <a:srgbClr val="F4F5F7"/>
          </a:solidFill>
          <a:ln w="9525">
            <a:solidFill>
              <a:srgbClr val="E3E5E8"/>
            </a:solidFill>
            <a:prstDash val="solid"/>
          </a:ln>
        </p:spPr>
      </p:sp>
      <p:sp>
        <p:nvSpPr>
          <p:cNvPr id="95" name="text-759"/>
          <p:cNvSpPr txBox="1"/>
          <p:nvPr/>
        </p:nvSpPr>
        <p:spPr>
          <a:xfrm>
            <a:off x="667512" y="5532120"/>
            <a:ext cx="3328416" cy="292608"/>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Median on the centre line</a:t>
            </a:r>
            <a:endParaRPr lang="en-US" sz="1150" dirty="0"/>
          </a:p>
        </p:txBody>
      </p:sp>
      <p:sp>
        <p:nvSpPr>
          <p:cNvPr id="96" name="text-760"/>
          <p:cNvSpPr txBox="1"/>
          <p:nvPr/>
        </p:nvSpPr>
        <p:spPr>
          <a:xfrm>
            <a:off x="667512" y="5806440"/>
            <a:ext cx="3328416" cy="301752"/>
          </a:xfrm>
          <a:prstGeom prst="rect">
            <a:avLst/>
          </a:prstGeom>
          <a:noFill/>
          <a:ln/>
        </p:spPr>
        <p:txBody>
          <a:bodyPr wrap="square" lIns="0" tIns="0" rIns="0" bIns="0" rtlCol="0" anchor="t"/>
          <a:lstStyle/>
          <a:p>
            <a:pPr indent="0" marL="0">
              <a:spcAft>
                <a:spcPts val="300"/>
              </a:spcAft>
              <a:buNone/>
            </a:pPr>
            <a:r>
              <a:rPr lang="en-US" sz="1050" dirty="0">
                <a:solidFill>
                  <a:srgbClr val="3A3F45"/>
                </a:solidFill>
                <a:latin typeface="Calibri" pitchFamily="34" charset="0"/>
                <a:ea typeface="Calibri" pitchFamily="34" charset="-122"/>
                <a:cs typeface="Calibri" pitchFamily="34" charset="-120"/>
              </a:rPr>
              <a:t>Centre = Barricades or Traffic cones</a:t>
            </a:r>
            <a:endParaRPr lang="en-US" sz="1050" dirty="0"/>
          </a:p>
        </p:txBody>
      </p:sp>
      <p:sp>
        <p:nvSpPr>
          <p:cNvPr id="97" name="shape-761"/>
          <p:cNvSpPr/>
          <p:nvPr/>
        </p:nvSpPr>
        <p:spPr>
          <a:xfrm>
            <a:off x="4251960" y="5394960"/>
            <a:ext cx="3657600" cy="822960"/>
          </a:xfrm>
          <a:prstGeom prst="roundRect">
            <a:avLst>
              <a:gd name="adj" fmla="val 8889"/>
            </a:avLst>
          </a:prstGeom>
          <a:solidFill>
            <a:srgbClr val="F4F5F7"/>
          </a:solidFill>
          <a:ln w="9525">
            <a:solidFill>
              <a:srgbClr val="E3E5E8"/>
            </a:solidFill>
            <a:prstDash val="solid"/>
          </a:ln>
        </p:spPr>
      </p:sp>
      <p:sp>
        <p:nvSpPr>
          <p:cNvPr id="98" name="text-762"/>
          <p:cNvSpPr txBox="1"/>
          <p:nvPr/>
        </p:nvSpPr>
        <p:spPr>
          <a:xfrm>
            <a:off x="4416552" y="5532120"/>
            <a:ext cx="3328416" cy="292608"/>
          </a:xfrm>
          <a:prstGeom prst="rect">
            <a:avLst/>
          </a:prstGeom>
          <a:noFill/>
          <a:ln/>
        </p:spPr>
        <p:txBody>
          <a:bodyPr wrap="square" lIns="0" tIns="0" rIns="0" bIns="0" rtlCol="0" anchor="t"/>
          <a:lstStyle/>
          <a:p>
            <a:pPr indent="0" marL="0">
              <a:buNone/>
            </a:pPr>
            <a:r>
              <a:rPr lang="en-US" sz="1150" b="1" dirty="0">
                <a:solidFill>
                  <a:schemeClr val="tx1"/>
                </a:solidFill>
                <a:latin typeface="Calibri" pitchFamily="34" charset="0"/>
                <a:ea typeface="Calibri" pitchFamily="34" charset="-122"/>
                <a:cs typeface="Calibri" pitchFamily="34" charset="-120"/>
              </a:rPr>
              <a:t>Treatment follows changes</a:t>
            </a:r>
            <a:endParaRPr lang="en-US" sz="1150" dirty="0"/>
          </a:p>
        </p:txBody>
      </p:sp>
      <p:sp>
        <p:nvSpPr>
          <p:cNvPr id="99" name="text-763"/>
          <p:cNvSpPr txBox="1"/>
          <p:nvPr/>
        </p:nvSpPr>
        <p:spPr>
          <a:xfrm>
            <a:off x="4416552" y="5806440"/>
            <a:ext cx="3328416" cy="301752"/>
          </a:xfrm>
          <a:prstGeom prst="rect">
            <a:avLst/>
          </a:prstGeom>
          <a:noFill/>
          <a:ln/>
        </p:spPr>
        <p:txBody>
          <a:bodyPr wrap="square" lIns="0" tIns="0" rIns="0" bIns="0" rtlCol="0" anchor="t"/>
          <a:lstStyle/>
          <a:p>
            <a:pPr indent="0" marL="0">
              <a:spcAft>
                <a:spcPts val="300"/>
              </a:spcAft>
              <a:buNone/>
            </a:pPr>
            <a:r>
              <a:rPr lang="en-US" sz="1050" dirty="0">
                <a:solidFill>
                  <a:srgbClr val="3A3F45"/>
                </a:solidFill>
                <a:latin typeface="Calibri" pitchFamily="34" charset="0"/>
                <a:ea typeface="Calibri" pitchFamily="34" charset="-122"/>
                <a:cs typeface="Calibri" pitchFamily="34" charset="-120"/>
              </a:rPr>
              <a:t>RDW, RDT and RDJ move or cut it for you</a:t>
            </a:r>
            <a:endParaRPr lang="en-US" sz="1050" dirty="0"/>
          </a:p>
        </p:txBody>
      </p:sp>
      <p:sp>
        <p:nvSpPr>
          <p:cNvPr id="100" name="shape-764"/>
          <p:cNvSpPr/>
          <p:nvPr/>
        </p:nvSpPr>
        <p:spPr>
          <a:xfrm>
            <a:off x="8001000" y="5394960"/>
            <a:ext cx="3657600" cy="822960"/>
          </a:xfrm>
          <a:prstGeom prst="roundRect">
            <a:avLst>
              <a:gd name="adj" fmla="val 8889"/>
            </a:avLst>
          </a:prstGeom>
          <a:solidFill>
            <a:srgbClr val="F4F5F7"/>
          </a:solidFill>
          <a:ln w="9525">
            <a:solidFill>
              <a:srgbClr val="E3E5E8"/>
            </a:solidFill>
            <a:prstDash val="solid"/>
          </a:ln>
        </p:spPr>
      </p:sp>
      <p:sp>
        <p:nvSpPr>
          <p:cNvPr id="101" name="text-765"/>
          <p:cNvSpPr txBox="1"/>
          <p:nvPr/>
        </p:nvSpPr>
        <p:spPr>
          <a:xfrm>
            <a:off x="8165592" y="5532120"/>
            <a:ext cx="3328416" cy="292608"/>
          </a:xfrm>
          <a:prstGeom prst="rect">
            <a:avLst/>
          </a:prstGeom>
          <a:noFill/>
          <a:ln/>
        </p:spPr>
        <p:txBody>
          <a:bodyPr wrap="square" lIns="0" tIns="0" rIns="0" bIns="0" rtlCol="0" anchor="t"/>
          <a:lstStyle/>
          <a:p>
            <a:pPr indent="0" marL="0">
              <a:buNone/>
            </a:pPr>
            <a:r>
              <a:rPr lang="en-US" sz="1150" b="1" dirty="0">
                <a:solidFill>
                  <a:schemeClr val="accent1"/>
                </a:solidFill>
                <a:latin typeface="Calibri" pitchFamily="34" charset="0"/>
                <a:ea typeface="Calibri" pitchFamily="34" charset="-122"/>
                <a:cs typeface="Calibri" pitchFamily="34" charset="-120"/>
              </a:rPr>
              <a:t>Just one line somewhere?</a:t>
            </a:r>
            <a:endParaRPr lang="en-US" sz="1150" dirty="0"/>
          </a:p>
        </p:txBody>
      </p:sp>
      <p:sp>
        <p:nvSpPr>
          <p:cNvPr id="102" name="text-766"/>
          <p:cNvSpPr txBox="1"/>
          <p:nvPr/>
        </p:nvSpPr>
        <p:spPr>
          <a:xfrm>
            <a:off x="8165592" y="5806440"/>
            <a:ext cx="3328416" cy="301752"/>
          </a:xfrm>
          <a:prstGeom prst="rect">
            <a:avLst/>
          </a:prstGeom>
          <a:noFill/>
          <a:ln/>
        </p:spPr>
        <p:txBody>
          <a:bodyPr wrap="square" lIns="0" tIns="0" rIns="0" bIns="0" rtlCol="0" anchor="t"/>
          <a:lstStyle/>
          <a:p>
            <a:pPr indent="0" marL="0">
              <a:spcAft>
                <a:spcPts val="300"/>
              </a:spcAft>
              <a:buNone/>
            </a:pPr>
            <a:r>
              <a:rPr lang="en-US" sz="1050" dirty="0">
                <a:solidFill>
                  <a:srgbClr val="3A3F45"/>
                </a:solidFill>
                <a:latin typeface="Calibri" pitchFamily="34" charset="0"/>
                <a:ea typeface="Calibri" pitchFamily="34" charset="-122"/>
                <a:cs typeface="Calibri" pitchFamily="34" charset="-120"/>
              </a:rPr>
              <a:t>Use RDL, the single line command (slide 30)</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PANEL 3  ·  RDP DIALOG</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Signs and Markings settings</a:t>
            </a:r>
            <a:endParaRPr lang="en-US" sz="2600" dirty="0"/>
          </a:p>
        </p:txBody>
      </p:sp>
      <p:graphicFrame>
        <p:nvGraphicFramePr>
          <p:cNvPr id="16" name="table-767"/>
          <p:cNvGraphicFramePr>
            <a:graphicFrameLocks noGrp="1"/>
          </p:cNvGraphicFramePr>
          <p:nvPr>
            <p:extLst>
              <p:ext uri="{D42A27DB-BD31-4B8C-83A1-F6EECF244321}">
                <p14:modId xmlns:p14="http://schemas.microsoft.com/office/powerpoint/2010/main" val="1579011935"/>
              </p:ext>
            </p:extLst>
          </p:nvPr>
        </p:nvGraphicFramePr>
        <p:xfrm>
          <a:off x="502920" y="1298448"/>
          <a:ext cx="11155680" cy="914400"/>
        </p:xfrm>
        <a:graphic>
          <a:graphicData uri="http://schemas.openxmlformats.org/drawingml/2006/table">
            <a:tbl>
              <a:tblPr/>
              <a:tblGrid>
                <a:gridCol w="2651760"/>
                <a:gridCol w="2148840"/>
                <a:gridCol w="6355080"/>
              </a:tblGrid>
              <a:tr h="384048">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Options  (default)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it does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Speed limit  km/h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 30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Speed limit sign after each entry. The speed also picks HDS sign sizes, warning distances and L1 / L2 patterns.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Bend ahead  before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 30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Bend warning sign before every curve. With HDS on, the distance comes from the speed (50 – 300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Road works ahead (with plate)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Road works triangle with a distance plate at the entry of each direction.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Chevron boards on bends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Chevron boards on the outside of every bend.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Keep right at median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KEEP RIGHT sign at each nose of a barricade or cone median.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Lane direction arrows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White lane arrows on the straights (5.0 m or 7.5 m by speed).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At tie-in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STOP sign  /  GIVE WAY sign  /  No sign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Control sign before each tie-in end of the road.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Two-way traffic</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Signs for both directions. Off = one-way: signs one way and NO ENTRY at the far 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Sizes and distances by speed (HDS)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Plate sizes and warning distances from Oman HDS 2017 Sec. 19 by speed. Off = Symbol and Spacing below.</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Sign set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Permanent  /  Temporary (road works)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Permanent: yellow / black chevrons. Temporary: black / yellow road-works style.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Symbol (m)  /  Spacing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2.0  /  15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Size of the sign drawing on plan, and the spacing between signs in a group.</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PANEL 4  ·  RDP DIALOG</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Surface and Centre Line settings</a:t>
            </a:r>
            <a:endParaRPr lang="en-US" sz="2600" dirty="0"/>
          </a:p>
        </p:txBody>
      </p:sp>
      <p:graphicFrame>
        <p:nvGraphicFramePr>
          <p:cNvPr id="17" name="table-768"/>
          <p:cNvGraphicFramePr>
            <a:graphicFrameLocks noGrp="1"/>
          </p:cNvGraphicFramePr>
          <p:nvPr>
            <p:extLst>
              <p:ext uri="{D42A27DB-BD31-4B8C-83A1-F6EECF244321}">
                <p14:modId xmlns:p14="http://schemas.microsoft.com/office/powerpoint/2010/main" val="1579011935"/>
              </p:ext>
            </p:extLst>
          </p:nvPr>
        </p:nvGraphicFramePr>
        <p:xfrm>
          <a:off x="502920" y="1325880"/>
          <a:ext cx="7406640" cy="914400"/>
        </p:xfrm>
        <a:graphic>
          <a:graphicData uri="http://schemas.openxmlformats.org/drawingml/2006/table">
            <a:tbl>
              <a:tblPr/>
              <a:tblGrid>
                <a:gridCol w="2514600"/>
                <a:gridCol w="1920240"/>
                <a:gridCol w="2971800"/>
              </a:tblGrid>
              <a:tr h="45720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it does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Hatch road surface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Fills the road between the edges.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Hatch pattern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SOLID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Any AutoCAD pattern: AR-CONC, ANSI31 ...</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Pattern scale (not SOLID)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Scale for patterns other than SOLID.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Show CL text in centre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Red CL linetype with the letters CL.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Road markings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White centre line and yellow L4 edge lines (same as RDM).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Centre marking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Standard L1 / L2 / L2A</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See the three options on the right.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SLOW markings before bends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Off</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SLOW written on the road before each bend.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Delineator posts on curves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Posts on curves at HDS spacing by radius.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bl>
          </a:graphicData>
        </a:graphic>
      </p:graphicFrame>
      <p:sp>
        <p:nvSpPr>
          <p:cNvPr id="5" name="shape-769"/>
          <p:cNvSpPr/>
          <p:nvPr/>
        </p:nvSpPr>
        <p:spPr>
          <a:xfrm>
            <a:off x="8092440" y="1325880"/>
            <a:ext cx="3566160" cy="4846320"/>
          </a:xfrm>
          <a:prstGeom prst="roundRect">
            <a:avLst>
              <a:gd name="adj" fmla="val 2051"/>
            </a:avLst>
          </a:prstGeom>
          <a:solidFill>
            <a:srgbClr val="F4F5F7"/>
          </a:solidFill>
          <a:ln w="9525">
            <a:solidFill>
              <a:srgbClr val="E3E5E8"/>
            </a:solidFill>
            <a:prstDash val="solid"/>
          </a:ln>
        </p:spPr>
      </p:sp>
      <p:sp>
        <p:nvSpPr>
          <p:cNvPr id="6" name="text-770"/>
          <p:cNvSpPr txBox="1"/>
          <p:nvPr/>
        </p:nvSpPr>
        <p:spPr>
          <a:xfrm>
            <a:off x="8275320" y="1444752"/>
            <a:ext cx="3200400" cy="274320"/>
          </a:xfrm>
          <a:prstGeom prst="rect">
            <a:avLst/>
          </a:prstGeom>
          <a:noFill/>
          <a:ln/>
        </p:spPr>
        <p:txBody>
          <a:bodyPr wrap="square" lIns="0" tIns="0" rIns="0" bIns="0" rtlCol="0" anchor="t"/>
          <a:lstStyle/>
          <a:p>
            <a:pPr indent="0" marL="0">
              <a:buNone/>
            </a:pPr>
            <a:r>
              <a:rPr lang="en-US" sz="1250" b="1" dirty="0">
                <a:solidFill>
                  <a:schemeClr val="tx1"/>
                </a:solidFill>
                <a:latin typeface="Calibri" pitchFamily="34" charset="0"/>
                <a:ea typeface="Calibri" pitchFamily="34" charset="-122"/>
                <a:cs typeface="Calibri" pitchFamily="34" charset="-120"/>
              </a:rPr>
              <a:t>Centre marking options</a:t>
            </a:r>
            <a:endParaRPr lang="en-US" sz="1250" dirty="0"/>
          </a:p>
        </p:txBody>
      </p:sp>
      <p:sp>
        <p:nvSpPr>
          <p:cNvPr id="7" name="text-771"/>
          <p:cNvSpPr txBox="1"/>
          <p:nvPr/>
        </p:nvSpPr>
        <p:spPr>
          <a:xfrm>
            <a:off x="8275320" y="1874520"/>
            <a:ext cx="3200400" cy="228600"/>
          </a:xfrm>
          <a:prstGeom prst="rect">
            <a:avLst/>
          </a:prstGeom>
          <a:noFill/>
          <a:ln/>
        </p:spPr>
        <p:txBody>
          <a:bodyPr wrap="square" lIns="0" tIns="0" rIns="0" bIns="0" rtlCol="0" anchor="t"/>
          <a:lstStyle/>
          <a:p>
            <a:pPr indent="0" marL="0">
              <a:buNone/>
            </a:pPr>
            <a:r>
              <a:rPr lang="en-US" sz="1050" b="1" dirty="0">
                <a:solidFill>
                  <a:schemeClr val="accent3"/>
                </a:solidFill>
                <a:latin typeface="Calibri" pitchFamily="34" charset="0"/>
                <a:ea typeface="Calibri" pitchFamily="34" charset="-122"/>
                <a:cs typeface="Calibri" pitchFamily="34" charset="-120"/>
              </a:rPr>
              <a:t>Standard L1 / L2 / L2A by speed</a:t>
            </a:r>
            <a:endParaRPr lang="en-US" sz="1050" dirty="0"/>
          </a:p>
        </p:txBody>
      </p:sp>
      <p:sp>
        <p:nvSpPr>
          <p:cNvPr id="8" name="shape-772"/>
          <p:cNvSpPr/>
          <p:nvPr/>
        </p:nvSpPr>
        <p:spPr>
          <a:xfrm>
            <a:off x="8275320" y="2167128"/>
            <a:ext cx="3200400" cy="731520"/>
          </a:xfrm>
          <a:prstGeom prst="rect">
            <a:avLst/>
          </a:prstGeom>
          <a:solidFill>
            <a:schemeClr val="accent5"/>
          </a:solidFill>
          <a:ln/>
        </p:spPr>
      </p:sp>
      <p:sp>
        <p:nvSpPr>
          <p:cNvPr id="9" name="shape-773"/>
          <p:cNvSpPr/>
          <p:nvPr/>
        </p:nvSpPr>
        <p:spPr>
          <a:xfrm>
            <a:off x="8275320" y="2212848"/>
            <a:ext cx="3200400" cy="0"/>
          </a:xfrm>
          <a:prstGeom prst="line">
            <a:avLst/>
          </a:prstGeom>
          <a:noFill/>
          <a:ln w="15875">
            <a:solidFill>
              <a:schemeClr val="accent2"/>
            </a:solidFill>
            <a:prstDash val="solid"/>
          </a:ln>
        </p:spPr>
      </p:sp>
      <p:sp>
        <p:nvSpPr>
          <p:cNvPr id="10" name="shape-774"/>
          <p:cNvSpPr/>
          <p:nvPr/>
        </p:nvSpPr>
        <p:spPr>
          <a:xfrm>
            <a:off x="8275320" y="2852928"/>
            <a:ext cx="3200400" cy="0"/>
          </a:xfrm>
          <a:prstGeom prst="line">
            <a:avLst/>
          </a:prstGeom>
          <a:noFill/>
          <a:ln w="15875">
            <a:solidFill>
              <a:schemeClr val="accent2"/>
            </a:solidFill>
            <a:prstDash val="solid"/>
          </a:ln>
        </p:spPr>
      </p:sp>
      <p:sp>
        <p:nvSpPr>
          <p:cNvPr id="11" name="shape-775"/>
          <p:cNvSpPr/>
          <p:nvPr/>
        </p:nvSpPr>
        <p:spPr>
          <a:xfrm>
            <a:off x="8275320" y="2532888"/>
            <a:ext cx="3200400" cy="0"/>
          </a:xfrm>
          <a:prstGeom prst="line">
            <a:avLst/>
          </a:prstGeom>
          <a:noFill/>
          <a:ln w="22225">
            <a:solidFill>
              <a:srgbClr val="FFFFFF"/>
            </a:solidFill>
            <a:prstDash val="lgDash"/>
          </a:ln>
        </p:spPr>
      </p:sp>
      <p:sp>
        <p:nvSpPr>
          <p:cNvPr id="12" name="text-776"/>
          <p:cNvSpPr txBox="1"/>
          <p:nvPr/>
        </p:nvSpPr>
        <p:spPr>
          <a:xfrm>
            <a:off x="8275320" y="3291840"/>
            <a:ext cx="3200400" cy="228600"/>
          </a:xfrm>
          <a:prstGeom prst="rect">
            <a:avLst/>
          </a:prstGeom>
          <a:noFill/>
          <a:ln/>
        </p:spPr>
        <p:txBody>
          <a:bodyPr wrap="square" lIns="0" tIns="0" rIns="0" bIns="0" rtlCol="0" anchor="t"/>
          <a:lstStyle/>
          <a:p>
            <a:pPr indent="0" marL="0">
              <a:buNone/>
            </a:pPr>
            <a:r>
              <a:rPr lang="en-US" sz="1050" b="1" dirty="0">
                <a:solidFill>
                  <a:schemeClr val="accent3"/>
                </a:solidFill>
                <a:latin typeface="Calibri" pitchFamily="34" charset="0"/>
                <a:ea typeface="Calibri" pitchFamily="34" charset="-122"/>
                <a:cs typeface="Calibri" pitchFamily="34" charset="-120"/>
              </a:rPr>
              <a:t>Double continuous white</a:t>
            </a:r>
            <a:endParaRPr lang="en-US" sz="1050" dirty="0"/>
          </a:p>
        </p:txBody>
      </p:sp>
      <p:sp>
        <p:nvSpPr>
          <p:cNvPr id="13" name="shape-777"/>
          <p:cNvSpPr/>
          <p:nvPr/>
        </p:nvSpPr>
        <p:spPr>
          <a:xfrm>
            <a:off x="8275320" y="3584448"/>
            <a:ext cx="3200400" cy="731520"/>
          </a:xfrm>
          <a:prstGeom prst="rect">
            <a:avLst/>
          </a:prstGeom>
          <a:solidFill>
            <a:schemeClr val="accent5"/>
          </a:solidFill>
          <a:ln/>
        </p:spPr>
      </p:sp>
      <p:sp>
        <p:nvSpPr>
          <p:cNvPr id="14" name="shape-778"/>
          <p:cNvSpPr/>
          <p:nvPr/>
        </p:nvSpPr>
        <p:spPr>
          <a:xfrm>
            <a:off x="8275320" y="3630168"/>
            <a:ext cx="3200400" cy="0"/>
          </a:xfrm>
          <a:prstGeom prst="line">
            <a:avLst/>
          </a:prstGeom>
          <a:noFill/>
          <a:ln w="15875">
            <a:solidFill>
              <a:schemeClr val="accent2"/>
            </a:solidFill>
            <a:prstDash val="solid"/>
          </a:ln>
        </p:spPr>
      </p:sp>
      <p:sp>
        <p:nvSpPr>
          <p:cNvPr id="15" name="shape-779"/>
          <p:cNvSpPr/>
          <p:nvPr/>
        </p:nvSpPr>
        <p:spPr>
          <a:xfrm>
            <a:off x="8275320" y="4270248"/>
            <a:ext cx="3200400" cy="0"/>
          </a:xfrm>
          <a:prstGeom prst="line">
            <a:avLst/>
          </a:prstGeom>
          <a:noFill/>
          <a:ln w="15875">
            <a:solidFill>
              <a:schemeClr val="accent2"/>
            </a:solidFill>
            <a:prstDash val="solid"/>
          </a:ln>
        </p:spPr>
      </p:sp>
      <p:sp>
        <p:nvSpPr>
          <p:cNvPr id="16" name="shape-780"/>
          <p:cNvSpPr/>
          <p:nvPr/>
        </p:nvSpPr>
        <p:spPr>
          <a:xfrm>
            <a:off x="8275320" y="3913632"/>
            <a:ext cx="3200400" cy="0"/>
          </a:xfrm>
          <a:prstGeom prst="line">
            <a:avLst/>
          </a:prstGeom>
          <a:noFill/>
          <a:ln w="19050">
            <a:solidFill>
              <a:srgbClr val="FFFFFF"/>
            </a:solidFill>
            <a:prstDash val="solid"/>
          </a:ln>
        </p:spPr>
      </p:sp>
      <p:sp>
        <p:nvSpPr>
          <p:cNvPr id="17" name="shape-781"/>
          <p:cNvSpPr/>
          <p:nvPr/>
        </p:nvSpPr>
        <p:spPr>
          <a:xfrm>
            <a:off x="8275320" y="3986784"/>
            <a:ext cx="3200400" cy="0"/>
          </a:xfrm>
          <a:prstGeom prst="line">
            <a:avLst/>
          </a:prstGeom>
          <a:noFill/>
          <a:ln w="19050">
            <a:solidFill>
              <a:srgbClr val="FFFFFF"/>
            </a:solidFill>
            <a:prstDash val="solid"/>
          </a:ln>
        </p:spPr>
      </p:sp>
      <p:sp>
        <p:nvSpPr>
          <p:cNvPr id="18" name="text-782"/>
          <p:cNvSpPr txBox="1"/>
          <p:nvPr/>
        </p:nvSpPr>
        <p:spPr>
          <a:xfrm>
            <a:off x="8275320" y="4709160"/>
            <a:ext cx="3200400" cy="228600"/>
          </a:xfrm>
          <a:prstGeom prst="rect">
            <a:avLst/>
          </a:prstGeom>
          <a:noFill/>
          <a:ln/>
        </p:spPr>
        <p:txBody>
          <a:bodyPr wrap="square" lIns="0" tIns="0" rIns="0" bIns="0" rtlCol="0" anchor="t"/>
          <a:lstStyle/>
          <a:p>
            <a:pPr indent="0" marL="0">
              <a:buNone/>
            </a:pPr>
            <a:r>
              <a:rPr lang="en-US" sz="1050" b="1" dirty="0">
                <a:solidFill>
                  <a:schemeClr val="accent3"/>
                </a:solidFill>
                <a:latin typeface="Calibri" pitchFamily="34" charset="0"/>
                <a:ea typeface="Calibri" pitchFamily="34" charset="-122"/>
                <a:cs typeface="Calibri" pitchFamily="34" charset="-120"/>
              </a:rPr>
              <a:t>Single continuous L2A</a:t>
            </a:r>
            <a:endParaRPr lang="en-US" sz="1050" dirty="0"/>
          </a:p>
        </p:txBody>
      </p:sp>
      <p:sp>
        <p:nvSpPr>
          <p:cNvPr id="19" name="shape-783"/>
          <p:cNvSpPr/>
          <p:nvPr/>
        </p:nvSpPr>
        <p:spPr>
          <a:xfrm>
            <a:off x="8275320" y="5001768"/>
            <a:ext cx="3200400" cy="731520"/>
          </a:xfrm>
          <a:prstGeom prst="rect">
            <a:avLst/>
          </a:prstGeom>
          <a:solidFill>
            <a:schemeClr val="accent5"/>
          </a:solidFill>
          <a:ln/>
        </p:spPr>
      </p:sp>
      <p:sp>
        <p:nvSpPr>
          <p:cNvPr id="20" name="shape-784"/>
          <p:cNvSpPr/>
          <p:nvPr/>
        </p:nvSpPr>
        <p:spPr>
          <a:xfrm>
            <a:off x="8275320" y="5047488"/>
            <a:ext cx="3200400" cy="0"/>
          </a:xfrm>
          <a:prstGeom prst="line">
            <a:avLst/>
          </a:prstGeom>
          <a:noFill/>
          <a:ln w="15875">
            <a:solidFill>
              <a:schemeClr val="accent2"/>
            </a:solidFill>
            <a:prstDash val="solid"/>
          </a:ln>
        </p:spPr>
      </p:sp>
      <p:sp>
        <p:nvSpPr>
          <p:cNvPr id="21" name="shape-785"/>
          <p:cNvSpPr/>
          <p:nvPr/>
        </p:nvSpPr>
        <p:spPr>
          <a:xfrm>
            <a:off x="8275320" y="5687568"/>
            <a:ext cx="3200400" cy="0"/>
          </a:xfrm>
          <a:prstGeom prst="line">
            <a:avLst/>
          </a:prstGeom>
          <a:noFill/>
          <a:ln w="15875">
            <a:solidFill>
              <a:schemeClr val="accent2"/>
            </a:solidFill>
            <a:prstDash val="solid"/>
          </a:ln>
        </p:spPr>
      </p:sp>
      <p:sp>
        <p:nvSpPr>
          <p:cNvPr id="22" name="shape-786"/>
          <p:cNvSpPr/>
          <p:nvPr/>
        </p:nvSpPr>
        <p:spPr>
          <a:xfrm>
            <a:off x="8275320" y="5367528"/>
            <a:ext cx="3200400" cy="0"/>
          </a:xfrm>
          <a:prstGeom prst="line">
            <a:avLst/>
          </a:prstGeom>
          <a:noFill/>
          <a:ln w="22225">
            <a:solidFill>
              <a:srgbClr val="FFFFFF"/>
            </a:solidFill>
            <a:prstDash val="solid"/>
          </a:ln>
        </p:spPr>
      </p:sp>
      <p:sp>
        <p:nvSpPr>
          <p:cNvPr id="23" name="text-787"/>
          <p:cNvSpPr txBox="1"/>
          <p:nvPr/>
        </p:nvSpPr>
        <p:spPr>
          <a:xfrm>
            <a:off x="8275320" y="5760720"/>
            <a:ext cx="3200400" cy="365760"/>
          </a:xfrm>
          <a:prstGeom prst="rect">
            <a:avLst/>
          </a:prstGeom>
          <a:noFill/>
          <a:ln/>
        </p:spPr>
        <p:txBody>
          <a:bodyPr wrap="square" lIns="0" tIns="0" rIns="0" bIns="0" rtlCol="0" anchor="t"/>
          <a:lstStyle/>
          <a:p>
            <a:pPr indent="0" marL="0">
              <a:buNone/>
            </a:pPr>
            <a:r>
              <a:rPr lang="en-US" sz="1000" i="1" dirty="0">
                <a:solidFill>
                  <a:srgbClr val="5B6169"/>
                </a:solidFill>
                <a:latin typeface="Calibri" pitchFamily="34" charset="0"/>
                <a:ea typeface="Calibri" pitchFamily="34" charset="-122"/>
                <a:cs typeface="Calibri" pitchFamily="34" charset="-120"/>
              </a:rPr>
              <a:t>Yellow L4 edge lines are drawn in all three cases.</a:t>
            </a:r>
            <a:endParaRPr lang="en-US" sz="10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PANELS 5 AND 6  ·  RDP DIALOG</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Chainage, road ends and report settings</a:t>
            </a:r>
            <a:endParaRPr lang="en-US" sz="2600" dirty="0"/>
          </a:p>
        </p:txBody>
      </p:sp>
      <p:sp>
        <p:nvSpPr>
          <p:cNvPr id="4" name="text-788"/>
          <p:cNvSpPr txBox="1"/>
          <p:nvPr/>
        </p:nvSpPr>
        <p:spPr>
          <a:xfrm>
            <a:off x="502920" y="1298448"/>
            <a:ext cx="365760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Chainage</a:t>
            </a:r>
            <a:endParaRPr lang="en-US" sz="1300" dirty="0"/>
          </a:p>
        </p:txBody>
      </p:sp>
      <p:graphicFrame>
        <p:nvGraphicFramePr>
          <p:cNvPr id="18" name="table-789"/>
          <p:cNvGraphicFramePr>
            <a:graphicFrameLocks noGrp="1"/>
          </p:cNvGraphicFramePr>
          <p:nvPr>
            <p:extLst>
              <p:ext uri="{D42A27DB-BD31-4B8C-83A1-F6EECF244321}">
                <p14:modId xmlns:p14="http://schemas.microsoft.com/office/powerpoint/2010/main" val="1579011935"/>
              </p:ext>
            </p:extLst>
          </p:nvPr>
        </p:nvGraphicFramePr>
        <p:xfrm>
          <a:off x="502920" y="1627632"/>
          <a:ext cx="5486400" cy="914400"/>
        </p:xfrm>
        <a:graphic>
          <a:graphicData uri="http://schemas.openxmlformats.org/drawingml/2006/table">
            <a:tbl>
              <a:tblPr/>
              <a:tblGrid>
                <a:gridCol w="2194560"/>
                <a:gridCol w="914400"/>
                <a:gridCol w="2377440"/>
              </a:tblGrid>
              <a:tr h="41148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it does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41148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Add chainage ticks and labels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Tick and label at every interval.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Interval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Distance between chainage marks.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1148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Start chainage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Chainage of the first CL point. Type 1000 or 1+000.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Text height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Labels, curve data and report tables.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bl>
          </a:graphicData>
        </a:graphic>
      </p:graphicFrame>
      <p:sp>
        <p:nvSpPr>
          <p:cNvPr id="6" name="text-790"/>
          <p:cNvSpPr txBox="1"/>
          <p:nvPr/>
        </p:nvSpPr>
        <p:spPr>
          <a:xfrm>
            <a:off x="6172200" y="1298448"/>
            <a:ext cx="365760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Road Ends and Report</a:t>
            </a:r>
            <a:endParaRPr lang="en-US" sz="1300" dirty="0"/>
          </a:p>
        </p:txBody>
      </p:sp>
      <p:graphicFrame>
        <p:nvGraphicFramePr>
          <p:cNvPr id="35" name="table-791"/>
          <p:cNvGraphicFramePr>
            <a:graphicFrameLocks noGrp="1"/>
          </p:cNvGraphicFramePr>
          <p:nvPr>
            <p:extLst>
              <p:ext uri="{D42A27DB-BD31-4B8C-83A1-F6EECF244321}">
                <p14:modId xmlns:p14="http://schemas.microsoft.com/office/powerpoint/2010/main" val="1579011935"/>
              </p:ext>
            </p:extLst>
          </p:nvPr>
        </p:nvGraphicFramePr>
        <p:xfrm>
          <a:off x="6172200" y="1627632"/>
          <a:ext cx="5486400" cy="914400"/>
        </p:xfrm>
        <a:graphic>
          <a:graphicData uri="http://schemas.openxmlformats.org/drawingml/2006/table">
            <a:tbl>
              <a:tblPr/>
              <a:tblGrid>
                <a:gridCol w="2011680"/>
                <a:gridCol w="1463040"/>
                <a:gridCol w="2011680"/>
              </a:tblGrid>
              <a:tr h="45720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it does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Start end  /  Finish 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Tie-in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Tie-in line, Road closed or None at each 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Report tables + Excel (CSV) file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Runs the report (RDR) right after the road is built.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Typical cross section drawing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Asks for a point to place a typical section (RDX).</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8" name="shape-792"/>
          <p:cNvSpPr/>
          <p:nvPr/>
        </p:nvSpPr>
        <p:spPr>
          <a:xfrm>
            <a:off x="502920" y="4069080"/>
            <a:ext cx="3611880" cy="2148840"/>
          </a:xfrm>
          <a:prstGeom prst="roundRect">
            <a:avLst>
              <a:gd name="adj" fmla="val 3404"/>
            </a:avLst>
          </a:prstGeom>
          <a:solidFill>
            <a:srgbClr val="F4F5F7"/>
          </a:solidFill>
          <a:ln w="9525">
            <a:solidFill>
              <a:srgbClr val="E3E5E8"/>
            </a:solidFill>
            <a:prstDash val="solid"/>
          </a:ln>
        </p:spPr>
      </p:sp>
      <p:sp>
        <p:nvSpPr>
          <p:cNvPr id="9" name="shape-793"/>
          <p:cNvSpPr/>
          <p:nvPr/>
        </p:nvSpPr>
        <p:spPr>
          <a:xfrm>
            <a:off x="685800" y="4251960"/>
            <a:ext cx="1828800" cy="731520"/>
          </a:xfrm>
          <a:prstGeom prst="rect">
            <a:avLst/>
          </a:prstGeom>
          <a:solidFill>
            <a:schemeClr val="accent5"/>
          </a:solidFill>
          <a:ln/>
        </p:spPr>
      </p:sp>
      <p:sp>
        <p:nvSpPr>
          <p:cNvPr id="10" name="shape-794"/>
          <p:cNvSpPr/>
          <p:nvPr/>
        </p:nvSpPr>
        <p:spPr>
          <a:xfrm>
            <a:off x="685800" y="4297680"/>
            <a:ext cx="1828800" cy="0"/>
          </a:xfrm>
          <a:prstGeom prst="line">
            <a:avLst/>
          </a:prstGeom>
          <a:noFill/>
          <a:ln w="15875">
            <a:solidFill>
              <a:schemeClr val="accent2"/>
            </a:solidFill>
            <a:prstDash val="solid"/>
          </a:ln>
        </p:spPr>
      </p:sp>
      <p:sp>
        <p:nvSpPr>
          <p:cNvPr id="11" name="shape-795"/>
          <p:cNvSpPr/>
          <p:nvPr/>
        </p:nvSpPr>
        <p:spPr>
          <a:xfrm>
            <a:off x="685800" y="4937760"/>
            <a:ext cx="1828800" cy="0"/>
          </a:xfrm>
          <a:prstGeom prst="line">
            <a:avLst/>
          </a:prstGeom>
          <a:noFill/>
          <a:ln w="15875">
            <a:solidFill>
              <a:schemeClr val="accent2"/>
            </a:solidFill>
            <a:prstDash val="solid"/>
          </a:ln>
        </p:spPr>
      </p:sp>
      <p:sp>
        <p:nvSpPr>
          <p:cNvPr id="12" name="shape-796"/>
          <p:cNvSpPr/>
          <p:nvPr/>
        </p:nvSpPr>
        <p:spPr>
          <a:xfrm>
            <a:off x="2514600" y="4160520"/>
            <a:ext cx="0" cy="914400"/>
          </a:xfrm>
          <a:prstGeom prst="line">
            <a:avLst/>
          </a:prstGeom>
          <a:noFill/>
          <a:ln w="25400">
            <a:solidFill>
              <a:schemeClr val="accent1"/>
            </a:solidFill>
            <a:prstDash val="dash"/>
          </a:ln>
        </p:spPr>
      </p:sp>
      <p:sp>
        <p:nvSpPr>
          <p:cNvPr id="13" name="shape-797"/>
          <p:cNvSpPr/>
          <p:nvPr/>
        </p:nvSpPr>
        <p:spPr>
          <a:xfrm>
            <a:off x="2788920" y="4206240"/>
            <a:ext cx="411480" cy="411480"/>
          </a:xfrm>
          <a:prstGeom prst="octagon">
            <a:avLst/>
          </a:prstGeom>
          <a:solidFill>
            <a:schemeClr val="accent1"/>
          </a:solidFill>
          <a:ln w="19050">
            <a:solidFill>
              <a:srgbClr val="FFFFFF"/>
            </a:solidFill>
            <a:prstDash val="solid"/>
          </a:ln>
        </p:spPr>
      </p:sp>
      <p:sp>
        <p:nvSpPr>
          <p:cNvPr id="14" name="text-798"/>
          <p:cNvSpPr txBox="1"/>
          <p:nvPr/>
        </p:nvSpPr>
        <p:spPr>
          <a:xfrm>
            <a:off x="2788920" y="4206240"/>
            <a:ext cx="411480" cy="411480"/>
          </a:xfrm>
          <a:prstGeom prst="rect">
            <a:avLst/>
          </a:prstGeom>
          <a:noFill/>
          <a:ln/>
        </p:spPr>
        <p:txBody>
          <a:bodyPr wrap="square" lIns="0" tIns="0" rIns="0" bIns="0" rtlCol="0" anchor="ctr"/>
          <a:lstStyle/>
          <a:p>
            <a:pPr algn="ctr" indent="0" marL="0">
              <a:buNone/>
            </a:pPr>
            <a:r>
              <a:rPr lang="en-US" sz="700" b="1" dirty="0">
                <a:solidFill>
                  <a:srgbClr val="FFFFFF"/>
                </a:solidFill>
                <a:latin typeface="Arial" pitchFamily="34" charset="0"/>
                <a:ea typeface="Arial" pitchFamily="34" charset="-122"/>
                <a:cs typeface="Arial" pitchFamily="34" charset="-120"/>
              </a:rPr>
              <a:t>STOP</a:t>
            </a:r>
            <a:endParaRPr lang="en-US" sz="700" dirty="0"/>
          </a:p>
        </p:txBody>
      </p:sp>
      <p:sp>
        <p:nvSpPr>
          <p:cNvPr id="15" name="text-799"/>
          <p:cNvSpPr txBox="1"/>
          <p:nvPr/>
        </p:nvSpPr>
        <p:spPr>
          <a:xfrm>
            <a:off x="685800" y="5120640"/>
            <a:ext cx="3291840" cy="274320"/>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Tie-in line (existing road)</a:t>
            </a:r>
            <a:endParaRPr lang="en-US" sz="1200" dirty="0"/>
          </a:p>
        </p:txBody>
      </p:sp>
      <p:sp>
        <p:nvSpPr>
          <p:cNvPr id="16" name="text-800"/>
          <p:cNvSpPr txBox="1"/>
          <p:nvPr/>
        </p:nvSpPr>
        <p:spPr>
          <a:xfrm>
            <a:off x="685800" y="5422392"/>
            <a:ext cx="329184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Red dashed line across the road with E / N, plus the control sign (STOP / GIVE WAY) set in panel 3.</a:t>
            </a:r>
            <a:endParaRPr lang="en-US" sz="1050" dirty="0"/>
          </a:p>
        </p:txBody>
      </p:sp>
      <p:sp>
        <p:nvSpPr>
          <p:cNvPr id="17" name="shape-801"/>
          <p:cNvSpPr/>
          <p:nvPr/>
        </p:nvSpPr>
        <p:spPr>
          <a:xfrm>
            <a:off x="4251960" y="4069080"/>
            <a:ext cx="3611880" cy="2148840"/>
          </a:xfrm>
          <a:prstGeom prst="roundRect">
            <a:avLst>
              <a:gd name="adj" fmla="val 3404"/>
            </a:avLst>
          </a:prstGeom>
          <a:solidFill>
            <a:srgbClr val="F4F5F7"/>
          </a:solidFill>
          <a:ln w="9525">
            <a:solidFill>
              <a:srgbClr val="E3E5E8"/>
            </a:solidFill>
            <a:prstDash val="solid"/>
          </a:ln>
        </p:spPr>
      </p:sp>
      <p:sp>
        <p:nvSpPr>
          <p:cNvPr id="18" name="shape-802"/>
          <p:cNvSpPr/>
          <p:nvPr/>
        </p:nvSpPr>
        <p:spPr>
          <a:xfrm>
            <a:off x="4434840" y="4251960"/>
            <a:ext cx="1828800" cy="731520"/>
          </a:xfrm>
          <a:prstGeom prst="rect">
            <a:avLst/>
          </a:prstGeom>
          <a:solidFill>
            <a:schemeClr val="accent5"/>
          </a:solidFill>
          <a:ln/>
        </p:spPr>
      </p:sp>
      <p:sp>
        <p:nvSpPr>
          <p:cNvPr id="19" name="shape-803"/>
          <p:cNvSpPr/>
          <p:nvPr/>
        </p:nvSpPr>
        <p:spPr>
          <a:xfrm>
            <a:off x="4434840" y="4297680"/>
            <a:ext cx="1828800" cy="0"/>
          </a:xfrm>
          <a:prstGeom prst="line">
            <a:avLst/>
          </a:prstGeom>
          <a:noFill/>
          <a:ln w="15875">
            <a:solidFill>
              <a:schemeClr val="accent2"/>
            </a:solidFill>
            <a:prstDash val="solid"/>
          </a:ln>
        </p:spPr>
      </p:sp>
      <p:sp>
        <p:nvSpPr>
          <p:cNvPr id="20" name="shape-804"/>
          <p:cNvSpPr/>
          <p:nvPr/>
        </p:nvSpPr>
        <p:spPr>
          <a:xfrm>
            <a:off x="4434840" y="4937760"/>
            <a:ext cx="1828800" cy="0"/>
          </a:xfrm>
          <a:prstGeom prst="line">
            <a:avLst/>
          </a:prstGeom>
          <a:noFill/>
          <a:ln w="15875">
            <a:solidFill>
              <a:schemeClr val="accent2"/>
            </a:solidFill>
            <a:prstDash val="solid"/>
          </a:ln>
        </p:spPr>
      </p:sp>
      <p:sp>
        <p:nvSpPr>
          <p:cNvPr id="21" name="shape-805"/>
          <p:cNvSpPr/>
          <p:nvPr/>
        </p:nvSpPr>
        <p:spPr>
          <a:xfrm>
            <a:off x="6281928" y="4206240"/>
            <a:ext cx="128016" cy="205740"/>
          </a:xfrm>
          <a:prstGeom prst="rect">
            <a:avLst/>
          </a:prstGeom>
          <a:solidFill>
            <a:schemeClr val="accent1"/>
          </a:solidFill>
          <a:ln w="7620">
            <a:solidFill>
              <a:srgbClr val="1F2326"/>
            </a:solidFill>
            <a:prstDash val="solid"/>
          </a:ln>
        </p:spPr>
      </p:sp>
      <p:sp>
        <p:nvSpPr>
          <p:cNvPr id="22" name="shape-806"/>
          <p:cNvSpPr/>
          <p:nvPr/>
        </p:nvSpPr>
        <p:spPr>
          <a:xfrm>
            <a:off x="6281928" y="4411980"/>
            <a:ext cx="128016" cy="205740"/>
          </a:xfrm>
          <a:prstGeom prst="rect">
            <a:avLst/>
          </a:prstGeom>
          <a:solidFill>
            <a:srgbClr val="FFFFFF"/>
          </a:solidFill>
          <a:ln w="7620">
            <a:solidFill>
              <a:srgbClr val="1F2326"/>
            </a:solidFill>
            <a:prstDash val="solid"/>
          </a:ln>
        </p:spPr>
      </p:sp>
      <p:sp>
        <p:nvSpPr>
          <p:cNvPr id="23" name="shape-807"/>
          <p:cNvSpPr/>
          <p:nvPr/>
        </p:nvSpPr>
        <p:spPr>
          <a:xfrm>
            <a:off x="6281928" y="4617720"/>
            <a:ext cx="128016" cy="205740"/>
          </a:xfrm>
          <a:prstGeom prst="rect">
            <a:avLst/>
          </a:prstGeom>
          <a:solidFill>
            <a:schemeClr val="accent1"/>
          </a:solidFill>
          <a:ln w="7620">
            <a:solidFill>
              <a:srgbClr val="1F2326"/>
            </a:solidFill>
            <a:prstDash val="solid"/>
          </a:ln>
        </p:spPr>
      </p:sp>
      <p:sp>
        <p:nvSpPr>
          <p:cNvPr id="24" name="shape-808"/>
          <p:cNvSpPr/>
          <p:nvPr/>
        </p:nvSpPr>
        <p:spPr>
          <a:xfrm>
            <a:off x="6281928" y="4823460"/>
            <a:ext cx="128016" cy="205740"/>
          </a:xfrm>
          <a:prstGeom prst="rect">
            <a:avLst/>
          </a:prstGeom>
          <a:solidFill>
            <a:srgbClr val="FFFFFF"/>
          </a:solidFill>
          <a:ln w="7620">
            <a:solidFill>
              <a:srgbClr val="1F2326"/>
            </a:solidFill>
            <a:prstDash val="solid"/>
          </a:ln>
        </p:spPr>
      </p:sp>
      <p:sp>
        <p:nvSpPr>
          <p:cNvPr id="25" name="shape-809"/>
          <p:cNvSpPr/>
          <p:nvPr/>
        </p:nvSpPr>
        <p:spPr>
          <a:xfrm>
            <a:off x="6583680" y="4389120"/>
            <a:ext cx="1097280" cy="384048"/>
          </a:xfrm>
          <a:prstGeom prst="rect">
            <a:avLst/>
          </a:prstGeom>
          <a:solidFill>
            <a:srgbClr val="FFFFFF"/>
          </a:solidFill>
          <a:ln w="9525">
            <a:solidFill>
              <a:srgbClr val="1F2326"/>
            </a:solidFill>
            <a:prstDash val="solid"/>
          </a:ln>
        </p:spPr>
      </p:sp>
      <p:sp>
        <p:nvSpPr>
          <p:cNvPr id="26" name="text-810"/>
          <p:cNvSpPr txBox="1"/>
          <p:nvPr/>
        </p:nvSpPr>
        <p:spPr>
          <a:xfrm>
            <a:off x="6583680" y="4389120"/>
            <a:ext cx="1097280" cy="384048"/>
          </a:xfrm>
          <a:prstGeom prst="rect">
            <a:avLst/>
          </a:prstGeom>
          <a:noFill/>
          <a:ln/>
        </p:spPr>
        <p:txBody>
          <a:bodyPr wrap="square" lIns="0" tIns="0" rIns="0" bIns="0" rtlCol="0" anchor="ctr"/>
          <a:lstStyle/>
          <a:p>
            <a:pPr algn="ctr" indent="0" marL="0">
              <a:buNone/>
            </a:pPr>
            <a:r>
              <a:rPr lang="en-US" sz="900" b="1" dirty="0">
                <a:solidFill>
                  <a:schemeClr val="accent1"/>
                </a:solidFill>
                <a:latin typeface="Calibri" pitchFamily="34" charset="0"/>
                <a:ea typeface="Calibri" pitchFamily="34" charset="-122"/>
                <a:cs typeface="Calibri" pitchFamily="34" charset="-120"/>
              </a:rPr>
              <a:t>ROAD CLOSED</a:t>
            </a:r>
            <a:endParaRPr lang="en-US" sz="900" dirty="0"/>
          </a:p>
        </p:txBody>
      </p:sp>
      <p:sp>
        <p:nvSpPr>
          <p:cNvPr id="27" name="text-811"/>
          <p:cNvSpPr txBox="1"/>
          <p:nvPr/>
        </p:nvSpPr>
        <p:spPr>
          <a:xfrm>
            <a:off x="4434840" y="5120640"/>
            <a:ext cx="3291840" cy="274320"/>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Road closed (barricade + sign)</a:t>
            </a:r>
            <a:endParaRPr lang="en-US" sz="1200" dirty="0"/>
          </a:p>
        </p:txBody>
      </p:sp>
      <p:sp>
        <p:nvSpPr>
          <p:cNvPr id="28" name="text-812"/>
          <p:cNvSpPr txBox="1"/>
          <p:nvPr/>
        </p:nvSpPr>
        <p:spPr>
          <a:xfrm>
            <a:off x="4434840" y="5422392"/>
            <a:ext cx="329184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Barricade across the full width and a ROAD CLOSED board. Use for dead ends and work limits.</a:t>
            </a:r>
            <a:endParaRPr lang="en-US" sz="1050" dirty="0"/>
          </a:p>
        </p:txBody>
      </p:sp>
      <p:sp>
        <p:nvSpPr>
          <p:cNvPr id="29" name="shape-813"/>
          <p:cNvSpPr/>
          <p:nvPr/>
        </p:nvSpPr>
        <p:spPr>
          <a:xfrm>
            <a:off x="8001000" y="4069080"/>
            <a:ext cx="3611880" cy="2148840"/>
          </a:xfrm>
          <a:prstGeom prst="roundRect">
            <a:avLst>
              <a:gd name="adj" fmla="val 3404"/>
            </a:avLst>
          </a:prstGeom>
          <a:solidFill>
            <a:srgbClr val="F4F5F7"/>
          </a:solidFill>
          <a:ln w="9525">
            <a:solidFill>
              <a:srgbClr val="E3E5E8"/>
            </a:solidFill>
            <a:prstDash val="solid"/>
          </a:ln>
        </p:spPr>
      </p:sp>
      <p:sp>
        <p:nvSpPr>
          <p:cNvPr id="30" name="shape-814"/>
          <p:cNvSpPr/>
          <p:nvPr/>
        </p:nvSpPr>
        <p:spPr>
          <a:xfrm>
            <a:off x="8183880" y="4251960"/>
            <a:ext cx="1828800" cy="731520"/>
          </a:xfrm>
          <a:prstGeom prst="rect">
            <a:avLst/>
          </a:prstGeom>
          <a:solidFill>
            <a:schemeClr val="accent5"/>
          </a:solidFill>
          <a:ln/>
        </p:spPr>
      </p:sp>
      <p:sp>
        <p:nvSpPr>
          <p:cNvPr id="31" name="shape-815"/>
          <p:cNvSpPr/>
          <p:nvPr/>
        </p:nvSpPr>
        <p:spPr>
          <a:xfrm>
            <a:off x="8183880" y="4297680"/>
            <a:ext cx="1828800" cy="0"/>
          </a:xfrm>
          <a:prstGeom prst="line">
            <a:avLst/>
          </a:prstGeom>
          <a:noFill/>
          <a:ln w="15875">
            <a:solidFill>
              <a:schemeClr val="accent2"/>
            </a:solidFill>
            <a:prstDash val="solid"/>
          </a:ln>
        </p:spPr>
      </p:sp>
      <p:sp>
        <p:nvSpPr>
          <p:cNvPr id="32" name="shape-816"/>
          <p:cNvSpPr/>
          <p:nvPr/>
        </p:nvSpPr>
        <p:spPr>
          <a:xfrm>
            <a:off x="8183880" y="4937760"/>
            <a:ext cx="1828800" cy="0"/>
          </a:xfrm>
          <a:prstGeom prst="line">
            <a:avLst/>
          </a:prstGeom>
          <a:noFill/>
          <a:ln w="15875">
            <a:solidFill>
              <a:schemeClr val="accent2"/>
            </a:solidFill>
            <a:prstDash val="solid"/>
          </a:ln>
        </p:spPr>
      </p:sp>
      <p:sp>
        <p:nvSpPr>
          <p:cNvPr id="33" name="text-817"/>
          <p:cNvSpPr txBox="1"/>
          <p:nvPr/>
        </p:nvSpPr>
        <p:spPr>
          <a:xfrm>
            <a:off x="8183880" y="5120640"/>
            <a:ext cx="3291840" cy="274320"/>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None</a:t>
            </a:r>
            <a:endParaRPr lang="en-US" sz="1200" dirty="0"/>
          </a:p>
        </p:txBody>
      </p:sp>
      <p:sp>
        <p:nvSpPr>
          <p:cNvPr id="34" name="text-818"/>
          <p:cNvSpPr txBox="1"/>
          <p:nvPr/>
        </p:nvSpPr>
        <p:spPr>
          <a:xfrm>
            <a:off x="8183880" y="5422392"/>
            <a:ext cx="3291840" cy="73152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The road simply ends. Use when another road or drawing continues it.</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B  ·  BUILD THE ROAD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Everything on its own layer</a:t>
            </a:r>
            <a:endParaRPr lang="en-US" sz="2600" dirty="0"/>
          </a:p>
        </p:txBody>
      </p:sp>
      <p:graphicFrame>
        <p:nvGraphicFramePr>
          <p:cNvPr id="19" name="table-819"/>
          <p:cNvGraphicFramePr>
            <a:graphicFrameLocks noGrp="1"/>
          </p:cNvGraphicFramePr>
          <p:nvPr>
            <p:extLst>
              <p:ext uri="{D42A27DB-BD31-4B8C-83A1-F6EECF244321}">
                <p14:modId xmlns:p14="http://schemas.microsoft.com/office/powerpoint/2010/main" val="1579011935"/>
              </p:ext>
            </p:extLst>
          </p:nvPr>
        </p:nvGraphicFramePr>
        <p:xfrm>
          <a:off x="502920" y="1325880"/>
          <a:ext cx="5486400" cy="914400"/>
        </p:xfrm>
        <a:graphic>
          <a:graphicData uri="http://schemas.openxmlformats.org/drawingml/2006/table">
            <a:tbl>
              <a:tblPr/>
              <a:tblGrid>
                <a:gridCol w="2514600"/>
                <a:gridCol w="2971800"/>
              </a:tblGrid>
              <a:tr h="356616">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Layer</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Contents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ROAD-CL</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Centre line, red CL linetype (holds the road data)</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ROAD-EDGE</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Left and right carriageway edges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ROAD-SURFACE</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Surface hatch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ROAD-SHOULDER</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Paved shoulder hatch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ROAD-BARRIER-RED / -WHITE</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Barricade unit fills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ROAD-BARRIER-OUTLINE</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Black outline of units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ROAD-CONE / ROAD-CONE-BAND</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Traffic cones and white band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ROAD-KERB</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Kerb stone units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ROAD-CHAINAGE</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Chainage ticks and labels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ROAD-CURVE</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Radius, TC / CT, curve data</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ROAD-SECTION</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Straights S1, S2 ...</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graphicFrame>
        <p:nvGraphicFramePr>
          <p:cNvPr id="37" name="table-820"/>
          <p:cNvGraphicFramePr>
            <a:graphicFrameLocks noGrp="1"/>
          </p:cNvGraphicFramePr>
          <p:nvPr>
            <p:extLst>
              <p:ext uri="{D42A27DB-BD31-4B8C-83A1-F6EECF244321}">
                <p14:modId xmlns:p14="http://schemas.microsoft.com/office/powerpoint/2010/main" val="1579011935"/>
              </p:ext>
            </p:extLst>
          </p:nvPr>
        </p:nvGraphicFramePr>
        <p:xfrm>
          <a:off x="6172200" y="1325880"/>
          <a:ext cx="5486400" cy="914400"/>
        </p:xfrm>
        <a:graphic>
          <a:graphicData uri="http://schemas.openxmlformats.org/drawingml/2006/table">
            <a:tbl>
              <a:tblPr/>
              <a:tblGrid>
                <a:gridCol w="2743200"/>
                <a:gridCol w="2743200"/>
              </a:tblGrid>
              <a:tr h="356616">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Layer</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Contents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ROAD-SIGN (-RED -WHITE -YELLOW -BLUE)</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Posts, plates and symbols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ROAD-MARKING (-FILL)</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White lines, arrows, text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ROAD-MARKING-YELLOW</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Yellow L4 edge lines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ROAD-DELINEATOR</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Delineator posts on curves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ROAD-TIEIN</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Tie-in line and E / 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ROAD-WIDENING</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Widening and taper labels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ROAD-JUNCTION</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Junction labels, corner R, RDL labels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ROAD-ISLAND</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Splitter islands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ROAD-REPORT</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Report tables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ROAD-XSEC ...</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Cross section parts and text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chemeClr val="tx1"/>
                          </a:solidFill>
                          <a:latin typeface="Courier New" pitchFamily="34" charset="0"/>
                          <a:ea typeface="Courier New" pitchFamily="34" charset="-122"/>
                          <a:cs typeface="Courier New" pitchFamily="34" charset="-120"/>
                        </a:rPr>
                        <a:t>ROAD-01, ROAD-02 ...</a:t>
                      </a:r>
                      <a:endParaRPr lang="en-US" sz="1050" dirty="0">
                        <a:latin typeface="Courier New" charset="0"/>
                        <a:ea typeface="Courier New" charset="0"/>
                        <a:cs typeface="Courier New"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Road name groups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6" name="shape-821"/>
          <p:cNvSpPr/>
          <p:nvPr/>
        </p:nvSpPr>
        <p:spPr>
          <a:xfrm>
            <a:off x="502920" y="5760720"/>
            <a:ext cx="11155680" cy="457200"/>
          </a:xfrm>
          <a:prstGeom prst="roundRect">
            <a:avLst>
              <a:gd name="adj" fmla="val 16000"/>
            </a:avLst>
          </a:prstGeom>
          <a:solidFill>
            <a:srgbClr val="FFF6D6"/>
          </a:solidFill>
          <a:ln w="9525">
            <a:solidFill>
              <a:srgbClr val="F2D27A"/>
            </a:solidFill>
            <a:prstDash val="solid"/>
          </a:ln>
        </p:spPr>
      </p:sp>
      <p:sp>
        <p:nvSpPr>
          <p:cNvPr id="7" name="text-822"/>
          <p:cNvSpPr txBox="1"/>
          <p:nvPr/>
        </p:nvSpPr>
        <p:spPr>
          <a:xfrm>
            <a:off x="649224" y="5833872"/>
            <a:ext cx="10863072" cy="310896"/>
          </a:xfrm>
          <a:prstGeom prst="rect">
            <a:avLst/>
          </a:prstGeom>
          <a:noFill/>
          <a:ln/>
        </p:spPr>
        <p:txBody>
          <a:bodyPr wrap="square" lIns="0" tIns="0" rIns="0" bIns="0" rtlCol="0" anchor="ctr"/>
          <a:lstStyle/>
          <a:p>
            <a:pPr indent="0" marL="0">
              <a:buNone/>
            </a:pPr>
            <a:r>
              <a:rPr lang="en-US" sz="1050" b="1" dirty="0">
                <a:solidFill>
                  <a:srgbClr val="A65F00"/>
                </a:solidFill>
                <a:latin typeface="Calibri" pitchFamily="34" charset="0"/>
                <a:ea typeface="Calibri" pitchFamily="34" charset="-122"/>
                <a:cs typeface="Calibri" pitchFamily="34" charset="-120"/>
              </a:rPr>
              <a:t>Tip  </a:t>
            </a:r>
            <a:pPr indent="0" marL="0">
              <a:buNone/>
            </a:pPr>
            <a:r>
              <a:rPr lang="en-US" sz="1050" dirty="0">
                <a:solidFill>
                  <a:srgbClr val="3A3F45"/>
                </a:solidFill>
                <a:latin typeface="Calibri" pitchFamily="34" charset="0"/>
                <a:ea typeface="Calibri" pitchFamily="34" charset="-122"/>
                <a:cs typeface="Calibri" pitchFamily="34" charset="-120"/>
              </a:rPr>
              <a:t>Freeze or turn off layers for clean plots (e.g. ROAD-CHAINAGE). Black outlines look white on a dark screen but plot black.</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C  ·  RDRAD  ·  RDSEC</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Radius and straight sections on the plan</a:t>
            </a:r>
            <a:endParaRPr lang="en-US" sz="2600" dirty="0"/>
          </a:p>
        </p:txBody>
      </p:sp>
      <p:sp>
        <p:nvSpPr>
          <p:cNvPr id="4" name="shape-823"/>
          <p:cNvSpPr/>
          <p:nvPr/>
        </p:nvSpPr>
        <p:spPr>
          <a:xfrm>
            <a:off x="502920" y="1325880"/>
            <a:ext cx="5486400" cy="3337560"/>
          </a:xfrm>
          <a:prstGeom prst="roundRect">
            <a:avLst>
              <a:gd name="adj" fmla="val 2192"/>
            </a:avLst>
          </a:prstGeom>
          <a:solidFill>
            <a:srgbClr val="F4F5F7"/>
          </a:solidFill>
          <a:ln w="9525">
            <a:solidFill>
              <a:srgbClr val="E3E5E8"/>
            </a:solidFill>
            <a:prstDash val="solid"/>
          </a:ln>
        </p:spPr>
      </p:sp>
      <p:sp>
        <p:nvSpPr>
          <p:cNvPr id="5" name="shape-824"/>
          <p:cNvSpPr/>
          <p:nvPr/>
        </p:nvSpPr>
        <p:spPr>
          <a:xfrm>
            <a:off x="685800" y="1481328"/>
            <a:ext cx="1097280" cy="365760"/>
          </a:xfrm>
          <a:prstGeom prst="roundRect">
            <a:avLst>
              <a:gd name="adj" fmla="val 15000"/>
            </a:avLst>
          </a:prstGeom>
          <a:solidFill>
            <a:schemeClr val="accent1"/>
          </a:solidFill>
          <a:ln/>
        </p:spPr>
      </p:sp>
      <p:sp>
        <p:nvSpPr>
          <p:cNvPr id="6" name="text-825"/>
          <p:cNvSpPr txBox="1"/>
          <p:nvPr/>
        </p:nvSpPr>
        <p:spPr>
          <a:xfrm>
            <a:off x="685800" y="1481328"/>
            <a:ext cx="109728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RDRAD</a:t>
            </a:r>
            <a:endParaRPr lang="en-US" sz="1300" dirty="0"/>
          </a:p>
        </p:txBody>
      </p:sp>
      <p:sp>
        <p:nvSpPr>
          <p:cNvPr id="7" name="text-826"/>
          <p:cNvSpPr txBox="1"/>
          <p:nvPr/>
        </p:nvSpPr>
        <p:spPr>
          <a:xfrm>
            <a:off x="1920240" y="1508760"/>
            <a:ext cx="2743200" cy="320040"/>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Every curve</a:t>
            </a:r>
            <a:endParaRPr lang="en-US" sz="1400" dirty="0"/>
          </a:p>
        </p:txBody>
      </p:sp>
      <p:sp>
        <p:nvSpPr>
          <p:cNvPr id="8" name="shape-827"/>
          <p:cNvSpPr/>
          <p:nvPr/>
        </p:nvSpPr>
        <p:spPr>
          <a:xfrm>
            <a:off x="685800" y="2011680"/>
            <a:ext cx="2514600" cy="1828800"/>
          </a:xfrm>
          <a:prstGeom prst="rect">
            <a:avLst/>
          </a:prstGeom>
          <a:solidFill>
            <a:srgbClr val="FFFFFF"/>
          </a:solidFill>
          <a:ln w="9525">
            <a:solidFill>
              <a:srgbClr val="DDE0E4"/>
            </a:solidFill>
            <a:prstDash val="solid"/>
          </a:ln>
        </p:spPr>
      </p:sp>
      <p:sp>
        <p:nvSpPr>
          <p:cNvPr id="9" name="text-828"/>
          <p:cNvSpPr txBox="1"/>
          <p:nvPr/>
        </p:nvSpPr>
        <p:spPr>
          <a:xfrm>
            <a:off x="777240" y="2084832"/>
            <a:ext cx="2377440" cy="1691640"/>
          </a:xfrm>
          <a:prstGeom prst="rect">
            <a:avLst/>
          </a:prstGeom>
          <a:noFill/>
          <a:ln/>
        </p:spPr>
        <p:txBody>
          <a:bodyPr wrap="square" lIns="0" tIns="0" rIns="0" bIns="0" rtlCol="0" anchor="t"/>
          <a:lstStyle/>
          <a:p>
            <a:pPr indent="0" marL="0">
              <a:buNone/>
            </a:pPr>
            <a:r>
              <a:rPr lang="en-US" sz="950" b="1" dirty="0">
                <a:solidFill>
                  <a:schemeClr val="accent6"/>
                </a:solidFill>
                <a:latin typeface="Courier New" pitchFamily="34" charset="0"/>
                <a:ea typeface="Courier New" pitchFamily="34" charset="-122"/>
                <a:cs typeface="Courier New" pitchFamily="34" charset="-120"/>
              </a:rPr>
              <a:t>C1</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R inner = 10.000 m</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R CL    = 13.650 m</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R outer = 17.300 m</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L (CL)  = 21.441 m</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A       = 156.52 m²</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Δ       = 90°00'00"</a:t>
            </a:r>
            <a:endParaRPr lang="en-US" sz="950" dirty="0"/>
          </a:p>
        </p:txBody>
      </p:sp>
      <p:sp>
        <p:nvSpPr>
          <p:cNvPr id="10" name="text-829"/>
          <p:cNvSpPr txBox="1"/>
          <p:nvPr/>
        </p:nvSpPr>
        <p:spPr>
          <a:xfrm>
            <a:off x="3383280" y="2057400"/>
            <a:ext cx="2423160" cy="237744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Radius line with arrow from the centre point, R on the line, TC and CT ticks across the road with chainage. Layer ROAD-CURVE.</a:t>
            </a:r>
            <a:endParaRPr lang="en-US" sz="1100" dirty="0"/>
          </a:p>
        </p:txBody>
      </p:sp>
      <p:sp>
        <p:nvSpPr>
          <p:cNvPr id="11" name="shape-830"/>
          <p:cNvSpPr/>
          <p:nvPr/>
        </p:nvSpPr>
        <p:spPr>
          <a:xfrm>
            <a:off x="6144768" y="1325880"/>
            <a:ext cx="5486400" cy="3337560"/>
          </a:xfrm>
          <a:prstGeom prst="roundRect">
            <a:avLst>
              <a:gd name="adj" fmla="val 2192"/>
            </a:avLst>
          </a:prstGeom>
          <a:solidFill>
            <a:srgbClr val="F4F5F7"/>
          </a:solidFill>
          <a:ln w="9525">
            <a:solidFill>
              <a:srgbClr val="E3E5E8"/>
            </a:solidFill>
            <a:prstDash val="solid"/>
          </a:ln>
        </p:spPr>
      </p:sp>
      <p:sp>
        <p:nvSpPr>
          <p:cNvPr id="12" name="shape-831"/>
          <p:cNvSpPr/>
          <p:nvPr/>
        </p:nvSpPr>
        <p:spPr>
          <a:xfrm>
            <a:off x="6327648" y="1481328"/>
            <a:ext cx="1097280" cy="365760"/>
          </a:xfrm>
          <a:prstGeom prst="roundRect">
            <a:avLst>
              <a:gd name="adj" fmla="val 15000"/>
            </a:avLst>
          </a:prstGeom>
          <a:solidFill>
            <a:schemeClr val="accent1"/>
          </a:solidFill>
          <a:ln/>
        </p:spPr>
      </p:sp>
      <p:sp>
        <p:nvSpPr>
          <p:cNvPr id="13" name="text-832"/>
          <p:cNvSpPr txBox="1"/>
          <p:nvPr/>
        </p:nvSpPr>
        <p:spPr>
          <a:xfrm>
            <a:off x="6327648" y="1481328"/>
            <a:ext cx="109728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RDSEC</a:t>
            </a:r>
            <a:endParaRPr lang="en-US" sz="1300" dirty="0"/>
          </a:p>
        </p:txBody>
      </p:sp>
      <p:sp>
        <p:nvSpPr>
          <p:cNvPr id="14" name="text-833"/>
          <p:cNvSpPr txBox="1"/>
          <p:nvPr/>
        </p:nvSpPr>
        <p:spPr>
          <a:xfrm>
            <a:off x="7562088" y="1508760"/>
            <a:ext cx="2743200" cy="320040"/>
          </a:xfrm>
          <a:prstGeom prst="rect">
            <a:avLst/>
          </a:prstGeom>
          <a:noFill/>
          <a:ln/>
        </p:spPr>
        <p:txBody>
          <a:bodyPr wrap="square" lIns="0" tIns="0" rIns="0" bIns="0" rtlCol="0" anchor="t"/>
          <a:lstStyle/>
          <a:p>
            <a:pPr indent="0" marL="0">
              <a:buNone/>
            </a:pPr>
            <a:r>
              <a:rPr lang="en-US" sz="1400" b="1" dirty="0">
                <a:solidFill>
                  <a:schemeClr val="tx1"/>
                </a:solidFill>
                <a:latin typeface="Calibri" pitchFamily="34" charset="0"/>
                <a:ea typeface="Calibri" pitchFamily="34" charset="-122"/>
                <a:cs typeface="Calibri" pitchFamily="34" charset="-120"/>
              </a:rPr>
              <a:t>Every straight</a:t>
            </a:r>
            <a:endParaRPr lang="en-US" sz="1400" dirty="0"/>
          </a:p>
        </p:txBody>
      </p:sp>
      <p:sp>
        <p:nvSpPr>
          <p:cNvPr id="15" name="shape-834"/>
          <p:cNvSpPr/>
          <p:nvPr/>
        </p:nvSpPr>
        <p:spPr>
          <a:xfrm>
            <a:off x="6327648" y="2011680"/>
            <a:ext cx="2514600" cy="1828800"/>
          </a:xfrm>
          <a:prstGeom prst="rect">
            <a:avLst/>
          </a:prstGeom>
          <a:solidFill>
            <a:srgbClr val="FFFFFF"/>
          </a:solidFill>
          <a:ln w="9525">
            <a:solidFill>
              <a:srgbClr val="DDE0E4"/>
            </a:solidFill>
            <a:prstDash val="solid"/>
          </a:ln>
        </p:spPr>
      </p:sp>
      <p:sp>
        <p:nvSpPr>
          <p:cNvPr id="16" name="text-835"/>
          <p:cNvSpPr txBox="1"/>
          <p:nvPr/>
        </p:nvSpPr>
        <p:spPr>
          <a:xfrm>
            <a:off x="6419088" y="2084832"/>
            <a:ext cx="2377440" cy="1691640"/>
          </a:xfrm>
          <a:prstGeom prst="rect">
            <a:avLst/>
          </a:prstGeom>
          <a:noFill/>
          <a:ln/>
        </p:spPr>
        <p:txBody>
          <a:bodyPr wrap="square" lIns="0" tIns="0" rIns="0" bIns="0" rtlCol="0" anchor="t"/>
          <a:lstStyle/>
          <a:p>
            <a:pPr indent="0" marL="0">
              <a:buNone/>
            </a:pPr>
            <a:r>
              <a:rPr lang="en-US" sz="950" b="1" dirty="0">
                <a:solidFill>
                  <a:schemeClr val="accent6"/>
                </a:solidFill>
                <a:latin typeface="Courier New" pitchFamily="34" charset="0"/>
                <a:ea typeface="Courier New" pitchFamily="34" charset="-122"/>
                <a:cs typeface="Courier New" pitchFamily="34" charset="-120"/>
              </a:rPr>
              <a:t>S1  STRAIGHT</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L   = 45.230 m</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A   = 330.18 m²</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CH  0+012.000 - 0+057.230</a:t>
            </a:r>
            <a:endParaRPr lang="en-US" sz="950" dirty="0"/>
          </a:p>
          <a:p>
            <a:pPr indent="0" marL="0">
              <a:buNone/>
            </a:pPr>
            <a:r>
              <a:rPr lang="en-US" sz="950" b="1" dirty="0">
                <a:solidFill>
                  <a:schemeClr val="accent6"/>
                </a:solidFill>
                <a:latin typeface="Courier New" pitchFamily="34" charset="0"/>
                <a:ea typeface="Courier New" pitchFamily="34" charset="-122"/>
                <a:cs typeface="Courier New" pitchFamily="34" charset="-120"/>
              </a:rPr>
              <a:t>BRG 45°12'30"</a:t>
            </a:r>
            <a:endParaRPr lang="en-US" sz="950" dirty="0"/>
          </a:p>
        </p:txBody>
      </p:sp>
      <p:sp>
        <p:nvSpPr>
          <p:cNvPr id="17" name="text-836"/>
          <p:cNvSpPr txBox="1"/>
          <p:nvPr/>
        </p:nvSpPr>
        <p:spPr>
          <a:xfrm>
            <a:off x="9025128" y="2057400"/>
            <a:ext cx="2423160" cy="2377440"/>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Extent bar with end ticks, label parallel to the road. Bearing is whole-circle from North. Layer ROAD-SECTION.</a:t>
            </a:r>
            <a:endParaRPr lang="en-US" sz="1100" dirty="0"/>
          </a:p>
        </p:txBody>
      </p:sp>
      <p:sp>
        <p:nvSpPr>
          <p:cNvPr id="18" name="shape-837"/>
          <p:cNvSpPr/>
          <p:nvPr/>
        </p:nvSpPr>
        <p:spPr>
          <a:xfrm>
            <a:off x="502920" y="4846320"/>
            <a:ext cx="329184" cy="329184"/>
          </a:xfrm>
          <a:prstGeom prst="ellipse">
            <a:avLst/>
          </a:prstGeom>
          <a:solidFill>
            <a:schemeClr val="accent1"/>
          </a:solidFill>
          <a:ln/>
        </p:spPr>
      </p:sp>
      <p:sp>
        <p:nvSpPr>
          <p:cNvPr id="19" name="text-838"/>
          <p:cNvSpPr txBox="1"/>
          <p:nvPr/>
        </p:nvSpPr>
        <p:spPr>
          <a:xfrm>
            <a:off x="502920" y="484632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20" name="text-839"/>
          <p:cNvSpPr txBox="1"/>
          <p:nvPr/>
        </p:nvSpPr>
        <p:spPr>
          <a:xfrm>
            <a:off x="978408" y="4828032"/>
            <a:ext cx="5010912" cy="62179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RDRAD (or RDSEC)</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Select the road centre line on layer ROAD-CL.</a:t>
            </a:r>
            <a:endParaRPr lang="en-US" sz="1200" dirty="0"/>
          </a:p>
        </p:txBody>
      </p:sp>
      <p:sp>
        <p:nvSpPr>
          <p:cNvPr id="21" name="shape-840"/>
          <p:cNvSpPr/>
          <p:nvPr/>
        </p:nvSpPr>
        <p:spPr>
          <a:xfrm>
            <a:off x="502920" y="5504688"/>
            <a:ext cx="329184" cy="329184"/>
          </a:xfrm>
          <a:prstGeom prst="ellipse">
            <a:avLst/>
          </a:prstGeom>
          <a:solidFill>
            <a:schemeClr val="accent1"/>
          </a:solidFill>
          <a:ln/>
        </p:spPr>
      </p:sp>
      <p:sp>
        <p:nvSpPr>
          <p:cNvPr id="22" name="text-841"/>
          <p:cNvSpPr txBox="1"/>
          <p:nvPr/>
        </p:nvSpPr>
        <p:spPr>
          <a:xfrm>
            <a:off x="502920" y="550468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3" name="text-842"/>
          <p:cNvSpPr txBox="1"/>
          <p:nvPr/>
        </p:nvSpPr>
        <p:spPr>
          <a:xfrm>
            <a:off x="978408" y="5486400"/>
            <a:ext cx="5010912" cy="62179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Labels are added</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The command line says how many curves / straights were labelled.</a:t>
            </a:r>
            <a:endParaRPr lang="en-US" sz="1200" dirty="0"/>
          </a:p>
        </p:txBody>
      </p:sp>
      <p:sp>
        <p:nvSpPr>
          <p:cNvPr id="24" name="shape-843"/>
          <p:cNvSpPr/>
          <p:nvPr/>
        </p:nvSpPr>
        <p:spPr>
          <a:xfrm>
            <a:off x="6144768" y="4846320"/>
            <a:ext cx="5513832" cy="1325880"/>
          </a:xfrm>
          <a:prstGeom prst="roundRect">
            <a:avLst>
              <a:gd name="adj" fmla="val 5517"/>
            </a:avLst>
          </a:prstGeom>
          <a:solidFill>
            <a:srgbClr val="FFF6D6"/>
          </a:solidFill>
          <a:ln w="9525">
            <a:solidFill>
              <a:srgbClr val="F2D27A"/>
            </a:solidFill>
            <a:prstDash val="solid"/>
          </a:ln>
        </p:spPr>
      </p:sp>
      <p:sp>
        <p:nvSpPr>
          <p:cNvPr id="25" name="text-844"/>
          <p:cNvSpPr txBox="1"/>
          <p:nvPr/>
        </p:nvSpPr>
        <p:spPr>
          <a:xfrm>
            <a:off x="6291072" y="4919472"/>
            <a:ext cx="5221224" cy="1179576"/>
          </a:xfrm>
          <a:prstGeom prst="rect">
            <a:avLst/>
          </a:prstGeom>
          <a:noFill/>
          <a:ln/>
        </p:spPr>
        <p:txBody>
          <a:bodyPr wrap="square" lIns="0" tIns="0" rIns="0" bIns="0" rtlCol="0" anchor="ctr"/>
          <a:lstStyle/>
          <a:p>
            <a:pPr indent="0" marL="0">
              <a:buNone/>
            </a:pPr>
            <a:r>
              <a:rPr lang="en-US" sz="1100" b="1" dirty="0">
                <a:solidFill>
                  <a:srgbClr val="A65F00"/>
                </a:solidFill>
                <a:latin typeface="Calibri" pitchFamily="34" charset="0"/>
                <a:ea typeface="Calibri" pitchFamily="34" charset="-122"/>
                <a:cs typeface="Calibri" pitchFamily="34" charset="-120"/>
              </a:rPr>
              <a:t>When to use  </a:t>
            </a:r>
            <a:pPr indent="0" marL="0">
              <a:buNone/>
            </a:pPr>
            <a:r>
              <a:rPr lang="en-US" sz="1100" dirty="0">
                <a:solidFill>
                  <a:srgbClr val="3A3F45"/>
                </a:solidFill>
                <a:latin typeface="Calibri" pitchFamily="34" charset="0"/>
                <a:ea typeface="Calibri" pitchFamily="34" charset="-122"/>
                <a:cs typeface="Calibri" pitchFamily="34" charset="-120"/>
              </a:rPr>
              <a:t>If you switched the labels off in RDP, deleted them, or changed the road with RDW / RDT. Erase the old labels on ROAD-CURVE / ROAD-SECTION first so they are not doubled.</a:t>
            </a:r>
            <a:endParaRPr lang="en-US" sz="11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C  ·  SIGNS</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Signage placed automatically, traffic keeps right</a:t>
            </a:r>
            <a:endParaRPr lang="en-US" sz="2600" dirty="0"/>
          </a:p>
        </p:txBody>
      </p:sp>
      <p:sp>
        <p:nvSpPr>
          <p:cNvPr id="4" name="shape-845"/>
          <p:cNvSpPr/>
          <p:nvPr/>
        </p:nvSpPr>
        <p:spPr>
          <a:xfrm>
            <a:off x="1078992" y="1371600"/>
            <a:ext cx="777240" cy="683971"/>
          </a:xfrm>
          <a:prstGeom prst="triangle">
            <a:avLst/>
          </a:prstGeom>
          <a:solidFill>
            <a:schemeClr val="accent1"/>
          </a:solidFill>
          <a:ln w="6350">
            <a:solidFill>
              <a:srgbClr val="1F2326"/>
            </a:solidFill>
            <a:prstDash val="solid"/>
          </a:ln>
        </p:spPr>
      </p:sp>
      <p:sp>
        <p:nvSpPr>
          <p:cNvPr id="5" name="shape-846"/>
          <p:cNvSpPr/>
          <p:nvPr/>
        </p:nvSpPr>
        <p:spPr>
          <a:xfrm>
            <a:off x="1211123" y="1556272"/>
            <a:ext cx="512978" cy="424062"/>
          </a:xfrm>
          <a:prstGeom prst="triangle">
            <a:avLst/>
          </a:prstGeom>
          <a:solidFill>
            <a:schemeClr val="accent2"/>
          </a:solidFill>
          <a:ln/>
        </p:spPr>
      </p:sp>
      <p:sp>
        <p:nvSpPr>
          <p:cNvPr id="6" name="text-847"/>
          <p:cNvSpPr txBox="1"/>
          <p:nvPr/>
        </p:nvSpPr>
        <p:spPr>
          <a:xfrm>
            <a:off x="1078992" y="1658868"/>
            <a:ext cx="777240" cy="341986"/>
          </a:xfrm>
          <a:prstGeom prst="rect">
            <a:avLst/>
          </a:prstGeom>
          <a:noFill/>
          <a:ln/>
        </p:spPr>
        <p:txBody>
          <a:bodyPr wrap="square" lIns="0" tIns="0" rIns="0" bIns="0" rtlCol="0" anchor="ctr"/>
          <a:lstStyle/>
          <a:p>
            <a:pPr algn="ctr" indent="0" marL="0">
              <a:buNone/>
            </a:pPr>
            <a:r>
              <a:rPr lang="en-US" sz="1900" b="1" dirty="0">
                <a:solidFill>
                  <a:srgbClr val="1F2326"/>
                </a:solidFill>
                <a:latin typeface="Arial" pitchFamily="34" charset="0"/>
                <a:ea typeface="Arial" pitchFamily="34" charset="-122"/>
                <a:cs typeface="Arial" pitchFamily="34" charset="-120"/>
              </a:rPr>
              <a:t>!</a:t>
            </a:r>
            <a:endParaRPr lang="en-US" sz="1900" dirty="0"/>
          </a:p>
        </p:txBody>
      </p:sp>
      <p:sp>
        <p:nvSpPr>
          <p:cNvPr id="7" name="text-848"/>
          <p:cNvSpPr txBox="1"/>
          <p:nvPr/>
        </p:nvSpPr>
        <p:spPr>
          <a:xfrm>
            <a:off x="594360" y="2240280"/>
            <a:ext cx="1554480" cy="256032"/>
          </a:xfrm>
          <a:prstGeom prst="rect">
            <a:avLst/>
          </a:prstGeom>
          <a:noFill/>
          <a:ln/>
        </p:spPr>
        <p:txBody>
          <a:bodyPr wrap="square" lIns="0" tIns="0" rIns="0" bIns="0" rtlCol="0" anchor="t"/>
          <a:lstStyle/>
          <a:p>
            <a:pPr algn="ctr" indent="0" marL="0">
              <a:buNone/>
            </a:pPr>
            <a:r>
              <a:rPr lang="en-US" sz="1150" b="1" dirty="0">
                <a:solidFill>
                  <a:schemeClr val="tx1"/>
                </a:solidFill>
                <a:latin typeface="Calibri" pitchFamily="34" charset="0"/>
                <a:ea typeface="Calibri" pitchFamily="34" charset="-122"/>
                <a:cs typeface="Calibri" pitchFamily="34" charset="-120"/>
              </a:rPr>
              <a:t>Road works ahead</a:t>
            </a:r>
            <a:endParaRPr lang="en-US" sz="1150" dirty="0"/>
          </a:p>
        </p:txBody>
      </p:sp>
      <p:sp>
        <p:nvSpPr>
          <p:cNvPr id="8" name="text-849"/>
          <p:cNvSpPr txBox="1"/>
          <p:nvPr/>
        </p:nvSpPr>
        <p:spPr>
          <a:xfrm>
            <a:off x="594360" y="2487168"/>
            <a:ext cx="1554480" cy="228600"/>
          </a:xfrm>
          <a:prstGeom prst="rect">
            <a:avLst/>
          </a:prstGeom>
          <a:noFill/>
          <a:ln/>
        </p:spPr>
        <p:txBody>
          <a:bodyPr wrap="square" lIns="0" tIns="0" rIns="0" bIns="0" rtlCol="0" anchor="t"/>
          <a:lstStyle/>
          <a:p>
            <a:pPr algn="ctr" indent="0" marL="0">
              <a:buNone/>
            </a:pPr>
            <a:r>
              <a:rPr lang="en-US" sz="950" dirty="0">
                <a:solidFill>
                  <a:srgbClr val="5B6169"/>
                </a:solidFill>
                <a:latin typeface="Calibri" pitchFamily="34" charset="0"/>
                <a:ea typeface="Calibri" pitchFamily="34" charset="-122"/>
                <a:cs typeface="Calibri" pitchFamily="34" charset="-120"/>
              </a:rPr>
              <a:t>Entry of each direction</a:t>
            </a:r>
            <a:endParaRPr lang="en-US" sz="950" dirty="0"/>
          </a:p>
        </p:txBody>
      </p:sp>
      <p:sp>
        <p:nvSpPr>
          <p:cNvPr id="9" name="shape-850"/>
          <p:cNvSpPr/>
          <p:nvPr/>
        </p:nvSpPr>
        <p:spPr>
          <a:xfrm>
            <a:off x="2697480" y="1371600"/>
            <a:ext cx="731520" cy="731520"/>
          </a:xfrm>
          <a:prstGeom prst="ellipse">
            <a:avLst/>
          </a:prstGeom>
          <a:solidFill>
            <a:schemeClr val="accent1"/>
          </a:solidFill>
          <a:ln w="6350">
            <a:solidFill>
              <a:srgbClr val="1F2326"/>
            </a:solidFill>
            <a:prstDash val="solid"/>
          </a:ln>
        </p:spPr>
      </p:sp>
      <p:sp>
        <p:nvSpPr>
          <p:cNvPr id="10" name="shape-851"/>
          <p:cNvSpPr/>
          <p:nvPr/>
        </p:nvSpPr>
        <p:spPr>
          <a:xfrm>
            <a:off x="2807208" y="1481328"/>
            <a:ext cx="512064" cy="512064"/>
          </a:xfrm>
          <a:prstGeom prst="ellipse">
            <a:avLst/>
          </a:prstGeom>
          <a:solidFill>
            <a:srgbClr val="FFFFFF"/>
          </a:solidFill>
          <a:ln/>
        </p:spPr>
      </p:sp>
      <p:sp>
        <p:nvSpPr>
          <p:cNvPr id="11" name="text-852"/>
          <p:cNvSpPr txBox="1"/>
          <p:nvPr/>
        </p:nvSpPr>
        <p:spPr>
          <a:xfrm>
            <a:off x="2697480" y="1371600"/>
            <a:ext cx="731520" cy="731520"/>
          </a:xfrm>
          <a:prstGeom prst="rect">
            <a:avLst/>
          </a:prstGeom>
          <a:noFill/>
          <a:ln/>
        </p:spPr>
        <p:txBody>
          <a:bodyPr wrap="square" lIns="0" tIns="0" rIns="0" bIns="0" rtlCol="0" anchor="ctr"/>
          <a:lstStyle/>
          <a:p>
            <a:pPr algn="ctr" indent="0" marL="0">
              <a:buNone/>
            </a:pPr>
            <a:r>
              <a:rPr lang="en-US" sz="1900" b="1" dirty="0">
                <a:solidFill>
                  <a:srgbClr val="1F2326"/>
                </a:solidFill>
                <a:latin typeface="Arial" pitchFamily="34" charset="0"/>
                <a:ea typeface="Arial" pitchFamily="34" charset="-122"/>
                <a:cs typeface="Arial" pitchFamily="34" charset="-120"/>
              </a:rPr>
              <a:t>30</a:t>
            </a:r>
            <a:endParaRPr lang="en-US" sz="1900" dirty="0"/>
          </a:p>
        </p:txBody>
      </p:sp>
      <p:sp>
        <p:nvSpPr>
          <p:cNvPr id="12" name="text-853"/>
          <p:cNvSpPr txBox="1"/>
          <p:nvPr/>
        </p:nvSpPr>
        <p:spPr>
          <a:xfrm>
            <a:off x="2194560" y="2240280"/>
            <a:ext cx="1554480" cy="256032"/>
          </a:xfrm>
          <a:prstGeom prst="rect">
            <a:avLst/>
          </a:prstGeom>
          <a:noFill/>
          <a:ln/>
        </p:spPr>
        <p:txBody>
          <a:bodyPr wrap="square" lIns="0" tIns="0" rIns="0" bIns="0" rtlCol="0" anchor="t"/>
          <a:lstStyle/>
          <a:p>
            <a:pPr algn="ctr" indent="0" marL="0">
              <a:buNone/>
            </a:pPr>
            <a:r>
              <a:rPr lang="en-US" sz="1150" b="1" dirty="0">
                <a:solidFill>
                  <a:schemeClr val="tx1"/>
                </a:solidFill>
                <a:latin typeface="Calibri" pitchFamily="34" charset="0"/>
                <a:ea typeface="Calibri" pitchFamily="34" charset="-122"/>
                <a:cs typeface="Calibri" pitchFamily="34" charset="-120"/>
              </a:rPr>
              <a:t>Speed limit</a:t>
            </a:r>
            <a:endParaRPr lang="en-US" sz="1150" dirty="0"/>
          </a:p>
        </p:txBody>
      </p:sp>
      <p:sp>
        <p:nvSpPr>
          <p:cNvPr id="13" name="text-854"/>
          <p:cNvSpPr txBox="1"/>
          <p:nvPr/>
        </p:nvSpPr>
        <p:spPr>
          <a:xfrm>
            <a:off x="2194560" y="2487168"/>
            <a:ext cx="1554480" cy="228600"/>
          </a:xfrm>
          <a:prstGeom prst="rect">
            <a:avLst/>
          </a:prstGeom>
          <a:noFill/>
          <a:ln/>
        </p:spPr>
        <p:txBody>
          <a:bodyPr wrap="square" lIns="0" tIns="0" rIns="0" bIns="0" rtlCol="0" anchor="t"/>
          <a:lstStyle/>
          <a:p>
            <a:pPr algn="ctr" indent="0" marL="0">
              <a:buNone/>
            </a:pPr>
            <a:r>
              <a:rPr lang="en-US" sz="950" dirty="0">
                <a:solidFill>
                  <a:srgbClr val="5B6169"/>
                </a:solidFill>
                <a:latin typeface="Calibri" pitchFamily="34" charset="0"/>
                <a:ea typeface="Calibri" pitchFamily="34" charset="-122"/>
                <a:cs typeface="Calibri" pitchFamily="34" charset="-120"/>
              </a:rPr>
              <a:t>One spacing after entry</a:t>
            </a:r>
            <a:endParaRPr lang="en-US" sz="950" dirty="0"/>
          </a:p>
        </p:txBody>
      </p:sp>
      <p:sp>
        <p:nvSpPr>
          <p:cNvPr id="14" name="shape-855"/>
          <p:cNvSpPr/>
          <p:nvPr/>
        </p:nvSpPr>
        <p:spPr>
          <a:xfrm>
            <a:off x="4279392" y="1371600"/>
            <a:ext cx="777240" cy="683971"/>
          </a:xfrm>
          <a:prstGeom prst="triangle">
            <a:avLst/>
          </a:prstGeom>
          <a:solidFill>
            <a:schemeClr val="accent1"/>
          </a:solidFill>
          <a:ln w="6350">
            <a:solidFill>
              <a:srgbClr val="1F2326"/>
            </a:solidFill>
            <a:prstDash val="solid"/>
          </a:ln>
        </p:spPr>
      </p:sp>
      <p:sp>
        <p:nvSpPr>
          <p:cNvPr id="15" name="shape-856"/>
          <p:cNvSpPr/>
          <p:nvPr/>
        </p:nvSpPr>
        <p:spPr>
          <a:xfrm>
            <a:off x="4411523" y="1556272"/>
            <a:ext cx="512978" cy="424062"/>
          </a:xfrm>
          <a:prstGeom prst="triangle">
            <a:avLst/>
          </a:prstGeom>
          <a:solidFill>
            <a:schemeClr val="accent2"/>
          </a:solidFill>
          <a:ln/>
        </p:spPr>
      </p:sp>
      <p:sp>
        <p:nvSpPr>
          <p:cNvPr id="16" name="text-857"/>
          <p:cNvSpPr txBox="1"/>
          <p:nvPr/>
        </p:nvSpPr>
        <p:spPr>
          <a:xfrm>
            <a:off x="4279392" y="1658868"/>
            <a:ext cx="777240" cy="341986"/>
          </a:xfrm>
          <a:prstGeom prst="rect">
            <a:avLst/>
          </a:prstGeom>
          <a:noFill/>
          <a:ln/>
        </p:spPr>
        <p:txBody>
          <a:bodyPr wrap="square" lIns="0" tIns="0" rIns="0" bIns="0" rtlCol="0" anchor="ctr"/>
          <a:lstStyle/>
          <a:p>
            <a:pPr algn="ctr" indent="0" marL="0">
              <a:buNone/>
            </a:pPr>
            <a:r>
              <a:rPr lang="en-US" sz="1900" b="1" dirty="0">
                <a:solidFill>
                  <a:srgbClr val="1F2326"/>
                </a:solidFill>
                <a:latin typeface="Arial" pitchFamily="34" charset="0"/>
                <a:ea typeface="Arial" pitchFamily="34" charset="-122"/>
                <a:cs typeface="Arial" pitchFamily="34" charset="-120"/>
              </a:rPr>
              <a:t>↱</a:t>
            </a:r>
            <a:endParaRPr lang="en-US" sz="1900" dirty="0"/>
          </a:p>
        </p:txBody>
      </p:sp>
      <p:sp>
        <p:nvSpPr>
          <p:cNvPr id="17" name="text-858"/>
          <p:cNvSpPr txBox="1"/>
          <p:nvPr/>
        </p:nvSpPr>
        <p:spPr>
          <a:xfrm>
            <a:off x="3794760" y="2240280"/>
            <a:ext cx="1554480" cy="256032"/>
          </a:xfrm>
          <a:prstGeom prst="rect">
            <a:avLst/>
          </a:prstGeom>
          <a:noFill/>
          <a:ln/>
        </p:spPr>
        <p:txBody>
          <a:bodyPr wrap="square" lIns="0" tIns="0" rIns="0" bIns="0" rtlCol="0" anchor="t"/>
          <a:lstStyle/>
          <a:p>
            <a:pPr algn="ctr" indent="0" marL="0">
              <a:buNone/>
            </a:pPr>
            <a:r>
              <a:rPr lang="en-US" sz="1150" b="1" dirty="0">
                <a:solidFill>
                  <a:schemeClr val="tx1"/>
                </a:solidFill>
                <a:latin typeface="Calibri" pitchFamily="34" charset="0"/>
                <a:ea typeface="Calibri" pitchFamily="34" charset="-122"/>
                <a:cs typeface="Calibri" pitchFamily="34" charset="-120"/>
              </a:rPr>
              <a:t>Bend ahead</a:t>
            </a:r>
            <a:endParaRPr lang="en-US" sz="1150" dirty="0"/>
          </a:p>
        </p:txBody>
      </p:sp>
      <p:sp>
        <p:nvSpPr>
          <p:cNvPr id="18" name="text-859"/>
          <p:cNvSpPr txBox="1"/>
          <p:nvPr/>
        </p:nvSpPr>
        <p:spPr>
          <a:xfrm>
            <a:off x="3794760" y="2487168"/>
            <a:ext cx="1554480" cy="228600"/>
          </a:xfrm>
          <a:prstGeom prst="rect">
            <a:avLst/>
          </a:prstGeom>
          <a:noFill/>
          <a:ln/>
        </p:spPr>
        <p:txBody>
          <a:bodyPr wrap="square" lIns="0" tIns="0" rIns="0" bIns="0" rtlCol="0" anchor="t"/>
          <a:lstStyle/>
          <a:p>
            <a:pPr algn="ctr" indent="0" marL="0">
              <a:buNone/>
            </a:pPr>
            <a:r>
              <a:rPr lang="en-US" sz="950" dirty="0">
                <a:solidFill>
                  <a:srgbClr val="5B6169"/>
                </a:solidFill>
                <a:latin typeface="Calibri" pitchFamily="34" charset="0"/>
                <a:ea typeface="Calibri" pitchFamily="34" charset="-122"/>
                <a:cs typeface="Calibri" pitchFamily="34" charset="-120"/>
              </a:rPr>
              <a:t>Distance by speed</a:t>
            </a:r>
            <a:endParaRPr lang="en-US" sz="950" dirty="0"/>
          </a:p>
        </p:txBody>
      </p:sp>
      <p:sp>
        <p:nvSpPr>
          <p:cNvPr id="19" name="shape-860"/>
          <p:cNvSpPr/>
          <p:nvPr/>
        </p:nvSpPr>
        <p:spPr>
          <a:xfrm>
            <a:off x="5897880" y="1371600"/>
            <a:ext cx="731520" cy="731520"/>
          </a:xfrm>
          <a:prstGeom prst="octagon">
            <a:avLst/>
          </a:prstGeom>
          <a:solidFill>
            <a:schemeClr val="accent1"/>
          </a:solidFill>
          <a:ln w="19050">
            <a:solidFill>
              <a:srgbClr val="FFFFFF"/>
            </a:solidFill>
            <a:prstDash val="solid"/>
          </a:ln>
        </p:spPr>
      </p:sp>
      <p:sp>
        <p:nvSpPr>
          <p:cNvPr id="20" name="text-861"/>
          <p:cNvSpPr txBox="1"/>
          <p:nvPr/>
        </p:nvSpPr>
        <p:spPr>
          <a:xfrm>
            <a:off x="5897880" y="1371600"/>
            <a:ext cx="731520" cy="73152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STOP</a:t>
            </a:r>
            <a:endParaRPr lang="en-US" sz="1200" dirty="0"/>
          </a:p>
        </p:txBody>
      </p:sp>
      <p:sp>
        <p:nvSpPr>
          <p:cNvPr id="21" name="text-862"/>
          <p:cNvSpPr txBox="1"/>
          <p:nvPr/>
        </p:nvSpPr>
        <p:spPr>
          <a:xfrm>
            <a:off x="5394960" y="2240280"/>
            <a:ext cx="1554480" cy="256032"/>
          </a:xfrm>
          <a:prstGeom prst="rect">
            <a:avLst/>
          </a:prstGeom>
          <a:noFill/>
          <a:ln/>
        </p:spPr>
        <p:txBody>
          <a:bodyPr wrap="square" lIns="0" tIns="0" rIns="0" bIns="0" rtlCol="0" anchor="t"/>
          <a:lstStyle/>
          <a:p>
            <a:pPr algn="ctr" indent="0" marL="0">
              <a:buNone/>
            </a:pPr>
            <a:r>
              <a:rPr lang="en-US" sz="1150" b="1" dirty="0">
                <a:solidFill>
                  <a:schemeClr val="tx1"/>
                </a:solidFill>
                <a:latin typeface="Calibri" pitchFamily="34" charset="0"/>
                <a:ea typeface="Calibri" pitchFamily="34" charset="-122"/>
                <a:cs typeface="Calibri" pitchFamily="34" charset="-120"/>
              </a:rPr>
              <a:t>STOP</a:t>
            </a:r>
            <a:endParaRPr lang="en-US" sz="1150" dirty="0"/>
          </a:p>
        </p:txBody>
      </p:sp>
      <p:sp>
        <p:nvSpPr>
          <p:cNvPr id="22" name="text-863"/>
          <p:cNvSpPr txBox="1"/>
          <p:nvPr/>
        </p:nvSpPr>
        <p:spPr>
          <a:xfrm>
            <a:off x="5394960" y="2487168"/>
            <a:ext cx="1554480" cy="228600"/>
          </a:xfrm>
          <a:prstGeom prst="rect">
            <a:avLst/>
          </a:prstGeom>
          <a:noFill/>
          <a:ln/>
        </p:spPr>
        <p:txBody>
          <a:bodyPr wrap="square" lIns="0" tIns="0" rIns="0" bIns="0" rtlCol="0" anchor="t"/>
          <a:lstStyle/>
          <a:p>
            <a:pPr algn="ctr" indent="0" marL="0">
              <a:buNone/>
            </a:pPr>
            <a:r>
              <a:rPr lang="en-US" sz="950" dirty="0">
                <a:solidFill>
                  <a:srgbClr val="5B6169"/>
                </a:solidFill>
                <a:latin typeface="Calibri" pitchFamily="34" charset="0"/>
                <a:ea typeface="Calibri" pitchFamily="34" charset="-122"/>
                <a:cs typeface="Calibri" pitchFamily="34" charset="-120"/>
              </a:rPr>
              <a:t>Before each tie-in</a:t>
            </a:r>
            <a:endParaRPr lang="en-US" sz="950" dirty="0"/>
          </a:p>
        </p:txBody>
      </p:sp>
      <p:sp>
        <p:nvSpPr>
          <p:cNvPr id="23" name="shape-864"/>
          <p:cNvSpPr/>
          <p:nvPr/>
        </p:nvSpPr>
        <p:spPr>
          <a:xfrm flipV="1">
            <a:off x="7479792" y="1399032"/>
            <a:ext cx="777240" cy="683971"/>
          </a:xfrm>
          <a:prstGeom prst="triangle">
            <a:avLst/>
          </a:prstGeom>
          <a:solidFill>
            <a:schemeClr val="accent1"/>
          </a:solidFill>
          <a:ln w="6350">
            <a:solidFill>
              <a:srgbClr val="1F2326"/>
            </a:solidFill>
            <a:prstDash val="solid"/>
          </a:ln>
        </p:spPr>
      </p:sp>
      <p:sp>
        <p:nvSpPr>
          <p:cNvPr id="24" name="shape-865"/>
          <p:cNvSpPr/>
          <p:nvPr/>
        </p:nvSpPr>
        <p:spPr>
          <a:xfrm flipV="1">
            <a:off x="7635240" y="1487948"/>
            <a:ext cx="466344" cy="376184"/>
          </a:xfrm>
          <a:prstGeom prst="triangle">
            <a:avLst/>
          </a:prstGeom>
          <a:solidFill>
            <a:srgbClr val="FFFFFF"/>
          </a:solidFill>
          <a:ln/>
        </p:spPr>
      </p:sp>
      <p:sp>
        <p:nvSpPr>
          <p:cNvPr id="25" name="text-866"/>
          <p:cNvSpPr txBox="1"/>
          <p:nvPr/>
        </p:nvSpPr>
        <p:spPr>
          <a:xfrm>
            <a:off x="6995160" y="2240280"/>
            <a:ext cx="1554480" cy="256032"/>
          </a:xfrm>
          <a:prstGeom prst="rect">
            <a:avLst/>
          </a:prstGeom>
          <a:noFill/>
          <a:ln/>
        </p:spPr>
        <p:txBody>
          <a:bodyPr wrap="square" lIns="0" tIns="0" rIns="0" bIns="0" rtlCol="0" anchor="t"/>
          <a:lstStyle/>
          <a:p>
            <a:pPr algn="ctr" indent="0" marL="0">
              <a:buNone/>
            </a:pPr>
            <a:r>
              <a:rPr lang="en-US" sz="1150" b="1" dirty="0">
                <a:solidFill>
                  <a:schemeClr val="tx1"/>
                </a:solidFill>
                <a:latin typeface="Calibri" pitchFamily="34" charset="0"/>
                <a:ea typeface="Calibri" pitchFamily="34" charset="-122"/>
                <a:cs typeface="Calibri" pitchFamily="34" charset="-120"/>
              </a:rPr>
              <a:t>Give way</a:t>
            </a:r>
            <a:endParaRPr lang="en-US" sz="1150" dirty="0"/>
          </a:p>
        </p:txBody>
      </p:sp>
      <p:sp>
        <p:nvSpPr>
          <p:cNvPr id="26" name="text-867"/>
          <p:cNvSpPr txBox="1"/>
          <p:nvPr/>
        </p:nvSpPr>
        <p:spPr>
          <a:xfrm>
            <a:off x="6995160" y="2487168"/>
            <a:ext cx="1554480" cy="228600"/>
          </a:xfrm>
          <a:prstGeom prst="rect">
            <a:avLst/>
          </a:prstGeom>
          <a:noFill/>
          <a:ln/>
        </p:spPr>
        <p:txBody>
          <a:bodyPr wrap="square" lIns="0" tIns="0" rIns="0" bIns="0" rtlCol="0" anchor="t"/>
          <a:lstStyle/>
          <a:p>
            <a:pPr algn="ctr" indent="0" marL="0">
              <a:buNone/>
            </a:pPr>
            <a:r>
              <a:rPr lang="en-US" sz="950" dirty="0">
                <a:solidFill>
                  <a:srgbClr val="5B6169"/>
                </a:solidFill>
                <a:latin typeface="Calibri" pitchFamily="34" charset="0"/>
                <a:ea typeface="Calibri" pitchFamily="34" charset="-122"/>
                <a:cs typeface="Calibri" pitchFamily="34" charset="-120"/>
              </a:rPr>
              <a:t>Option at tie-ins</a:t>
            </a:r>
            <a:endParaRPr lang="en-US" sz="950" dirty="0"/>
          </a:p>
        </p:txBody>
      </p:sp>
      <p:sp>
        <p:nvSpPr>
          <p:cNvPr id="27" name="shape-868"/>
          <p:cNvSpPr/>
          <p:nvPr/>
        </p:nvSpPr>
        <p:spPr>
          <a:xfrm>
            <a:off x="9098280" y="1371600"/>
            <a:ext cx="731520" cy="731520"/>
          </a:xfrm>
          <a:prstGeom prst="ellipse">
            <a:avLst/>
          </a:prstGeom>
          <a:solidFill>
            <a:schemeClr val="accent1"/>
          </a:solidFill>
          <a:ln w="6350">
            <a:solidFill>
              <a:srgbClr val="1F2326"/>
            </a:solidFill>
            <a:prstDash val="solid"/>
          </a:ln>
        </p:spPr>
      </p:sp>
      <p:sp>
        <p:nvSpPr>
          <p:cNvPr id="28" name="shape-869"/>
          <p:cNvSpPr/>
          <p:nvPr/>
        </p:nvSpPr>
        <p:spPr>
          <a:xfrm>
            <a:off x="9229954" y="1671523"/>
            <a:ext cx="468173" cy="131674"/>
          </a:xfrm>
          <a:prstGeom prst="rect">
            <a:avLst/>
          </a:prstGeom>
          <a:solidFill>
            <a:srgbClr val="FFFFFF"/>
          </a:solidFill>
          <a:ln/>
        </p:spPr>
      </p:sp>
      <p:sp>
        <p:nvSpPr>
          <p:cNvPr id="29" name="text-870"/>
          <p:cNvSpPr txBox="1"/>
          <p:nvPr/>
        </p:nvSpPr>
        <p:spPr>
          <a:xfrm>
            <a:off x="8595360" y="2240280"/>
            <a:ext cx="1554480" cy="256032"/>
          </a:xfrm>
          <a:prstGeom prst="rect">
            <a:avLst/>
          </a:prstGeom>
          <a:noFill/>
          <a:ln/>
        </p:spPr>
        <p:txBody>
          <a:bodyPr wrap="square" lIns="0" tIns="0" rIns="0" bIns="0" rtlCol="0" anchor="t"/>
          <a:lstStyle/>
          <a:p>
            <a:pPr algn="ctr" indent="0" marL="0">
              <a:buNone/>
            </a:pPr>
            <a:r>
              <a:rPr lang="en-US" sz="1150" b="1" dirty="0">
                <a:solidFill>
                  <a:schemeClr val="tx1"/>
                </a:solidFill>
                <a:latin typeface="Calibri" pitchFamily="34" charset="0"/>
                <a:ea typeface="Calibri" pitchFamily="34" charset="-122"/>
                <a:cs typeface="Calibri" pitchFamily="34" charset="-120"/>
              </a:rPr>
              <a:t>No entry</a:t>
            </a:r>
            <a:endParaRPr lang="en-US" sz="1150" dirty="0"/>
          </a:p>
        </p:txBody>
      </p:sp>
      <p:sp>
        <p:nvSpPr>
          <p:cNvPr id="30" name="text-871"/>
          <p:cNvSpPr txBox="1"/>
          <p:nvPr/>
        </p:nvSpPr>
        <p:spPr>
          <a:xfrm>
            <a:off x="8595360" y="2487168"/>
            <a:ext cx="1554480" cy="228600"/>
          </a:xfrm>
          <a:prstGeom prst="rect">
            <a:avLst/>
          </a:prstGeom>
          <a:noFill/>
          <a:ln/>
        </p:spPr>
        <p:txBody>
          <a:bodyPr wrap="square" lIns="0" tIns="0" rIns="0" bIns="0" rtlCol="0" anchor="t"/>
          <a:lstStyle/>
          <a:p>
            <a:pPr algn="ctr" indent="0" marL="0">
              <a:buNone/>
            </a:pPr>
            <a:r>
              <a:rPr lang="en-US" sz="950" dirty="0">
                <a:solidFill>
                  <a:srgbClr val="5B6169"/>
                </a:solidFill>
                <a:latin typeface="Calibri" pitchFamily="34" charset="0"/>
                <a:ea typeface="Calibri" pitchFamily="34" charset="-122"/>
                <a:cs typeface="Calibri" pitchFamily="34" charset="-120"/>
              </a:rPr>
              <a:t>Far end, one-way road</a:t>
            </a:r>
            <a:endParaRPr lang="en-US" sz="950" dirty="0"/>
          </a:p>
        </p:txBody>
      </p:sp>
      <p:sp>
        <p:nvSpPr>
          <p:cNvPr id="31" name="shape-872"/>
          <p:cNvSpPr/>
          <p:nvPr/>
        </p:nvSpPr>
        <p:spPr>
          <a:xfrm>
            <a:off x="10698480" y="1371600"/>
            <a:ext cx="731520" cy="731520"/>
          </a:xfrm>
          <a:prstGeom prst="ellipse">
            <a:avLst/>
          </a:prstGeom>
          <a:solidFill>
            <a:schemeClr val="accent3"/>
          </a:solidFill>
          <a:ln w="6350">
            <a:solidFill>
              <a:srgbClr val="1F2326"/>
            </a:solidFill>
            <a:prstDash val="solid"/>
          </a:ln>
        </p:spPr>
      </p:sp>
      <p:sp>
        <p:nvSpPr>
          <p:cNvPr id="32" name="text-873"/>
          <p:cNvSpPr txBox="1"/>
          <p:nvPr/>
        </p:nvSpPr>
        <p:spPr>
          <a:xfrm>
            <a:off x="10698480" y="13716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a:t>
            </a:r>
            <a:endParaRPr lang="en-US" sz="2400" dirty="0"/>
          </a:p>
        </p:txBody>
      </p:sp>
      <p:sp>
        <p:nvSpPr>
          <p:cNvPr id="33" name="text-874"/>
          <p:cNvSpPr txBox="1"/>
          <p:nvPr/>
        </p:nvSpPr>
        <p:spPr>
          <a:xfrm>
            <a:off x="10195560" y="2240280"/>
            <a:ext cx="1554480" cy="256032"/>
          </a:xfrm>
          <a:prstGeom prst="rect">
            <a:avLst/>
          </a:prstGeom>
          <a:noFill/>
          <a:ln/>
        </p:spPr>
        <p:txBody>
          <a:bodyPr wrap="square" lIns="0" tIns="0" rIns="0" bIns="0" rtlCol="0" anchor="t"/>
          <a:lstStyle/>
          <a:p>
            <a:pPr algn="ctr" indent="0" marL="0">
              <a:buNone/>
            </a:pPr>
            <a:r>
              <a:rPr lang="en-US" sz="1150" b="1" dirty="0">
                <a:solidFill>
                  <a:schemeClr val="tx1"/>
                </a:solidFill>
                <a:latin typeface="Calibri" pitchFamily="34" charset="0"/>
                <a:ea typeface="Calibri" pitchFamily="34" charset="-122"/>
                <a:cs typeface="Calibri" pitchFamily="34" charset="-120"/>
              </a:rPr>
              <a:t>Keep right</a:t>
            </a:r>
            <a:endParaRPr lang="en-US" sz="1150" dirty="0"/>
          </a:p>
        </p:txBody>
      </p:sp>
      <p:sp>
        <p:nvSpPr>
          <p:cNvPr id="34" name="text-875"/>
          <p:cNvSpPr txBox="1"/>
          <p:nvPr/>
        </p:nvSpPr>
        <p:spPr>
          <a:xfrm>
            <a:off x="10195560" y="2487168"/>
            <a:ext cx="1554480" cy="228600"/>
          </a:xfrm>
          <a:prstGeom prst="rect">
            <a:avLst/>
          </a:prstGeom>
          <a:noFill/>
          <a:ln/>
        </p:spPr>
        <p:txBody>
          <a:bodyPr wrap="square" lIns="0" tIns="0" rIns="0" bIns="0" rtlCol="0" anchor="t"/>
          <a:lstStyle/>
          <a:p>
            <a:pPr algn="ctr" indent="0" marL="0">
              <a:buNone/>
            </a:pPr>
            <a:r>
              <a:rPr lang="en-US" sz="950" dirty="0">
                <a:solidFill>
                  <a:srgbClr val="5B6169"/>
                </a:solidFill>
                <a:latin typeface="Calibri" pitchFamily="34" charset="0"/>
                <a:ea typeface="Calibri" pitchFamily="34" charset="-122"/>
                <a:cs typeface="Calibri" pitchFamily="34" charset="-120"/>
              </a:rPr>
              <a:t>Median nose</a:t>
            </a:r>
            <a:endParaRPr lang="en-US" sz="950" dirty="0"/>
          </a:p>
        </p:txBody>
      </p:sp>
      <p:sp>
        <p:nvSpPr>
          <p:cNvPr id="35" name="shape-876"/>
          <p:cNvSpPr/>
          <p:nvPr/>
        </p:nvSpPr>
        <p:spPr>
          <a:xfrm>
            <a:off x="502920" y="2971800"/>
            <a:ext cx="5486400" cy="3200400"/>
          </a:xfrm>
          <a:prstGeom prst="roundRect">
            <a:avLst>
              <a:gd name="adj" fmla="val 2286"/>
            </a:avLst>
          </a:prstGeom>
          <a:solidFill>
            <a:srgbClr val="F4F5F7"/>
          </a:solidFill>
          <a:ln w="9525">
            <a:solidFill>
              <a:srgbClr val="E3E5E8"/>
            </a:solidFill>
            <a:prstDash val="solid"/>
          </a:ln>
        </p:spPr>
      </p:sp>
      <p:sp>
        <p:nvSpPr>
          <p:cNvPr id="36" name="text-877"/>
          <p:cNvSpPr txBox="1"/>
          <p:nvPr/>
        </p:nvSpPr>
        <p:spPr>
          <a:xfrm>
            <a:off x="667512" y="3108960"/>
            <a:ext cx="5157216"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How each sign is drawn on the plan</a:t>
            </a:r>
            <a:endParaRPr lang="en-US" sz="1300" dirty="0"/>
          </a:p>
        </p:txBody>
      </p:sp>
      <p:sp>
        <p:nvSpPr>
          <p:cNvPr id="37" name="shape-878"/>
          <p:cNvSpPr/>
          <p:nvPr/>
        </p:nvSpPr>
        <p:spPr>
          <a:xfrm>
            <a:off x="868680" y="3840480"/>
            <a:ext cx="0" cy="685800"/>
          </a:xfrm>
          <a:prstGeom prst="line">
            <a:avLst/>
          </a:prstGeom>
          <a:noFill/>
          <a:ln w="31750">
            <a:solidFill>
              <a:srgbClr val="1F2326"/>
            </a:solidFill>
            <a:prstDash val="solid"/>
          </a:ln>
        </p:spPr>
      </p:sp>
      <p:sp>
        <p:nvSpPr>
          <p:cNvPr id="38" name="shape-879"/>
          <p:cNvSpPr/>
          <p:nvPr/>
        </p:nvSpPr>
        <p:spPr>
          <a:xfrm>
            <a:off x="804672" y="4114800"/>
            <a:ext cx="128016" cy="128016"/>
          </a:xfrm>
          <a:prstGeom prst="ellipse">
            <a:avLst/>
          </a:prstGeom>
          <a:solidFill>
            <a:srgbClr val="1F2326"/>
          </a:solidFill>
          <a:ln/>
        </p:spPr>
      </p:sp>
      <p:sp>
        <p:nvSpPr>
          <p:cNvPr id="39" name="shape-880"/>
          <p:cNvSpPr/>
          <p:nvPr/>
        </p:nvSpPr>
        <p:spPr>
          <a:xfrm>
            <a:off x="932688" y="4178808"/>
            <a:ext cx="896112" cy="0"/>
          </a:xfrm>
          <a:prstGeom prst="line">
            <a:avLst/>
          </a:prstGeom>
          <a:noFill/>
          <a:ln w="9525">
            <a:solidFill>
              <a:srgbClr val="1F2326"/>
            </a:solidFill>
            <a:prstDash val="solid"/>
          </a:ln>
        </p:spPr>
      </p:sp>
      <p:sp>
        <p:nvSpPr>
          <p:cNvPr id="40" name="shape-881"/>
          <p:cNvSpPr/>
          <p:nvPr/>
        </p:nvSpPr>
        <p:spPr>
          <a:xfrm>
            <a:off x="1828800" y="3886200"/>
            <a:ext cx="594360" cy="594360"/>
          </a:xfrm>
          <a:prstGeom prst="ellipse">
            <a:avLst/>
          </a:prstGeom>
          <a:solidFill>
            <a:schemeClr val="accent1"/>
          </a:solidFill>
          <a:ln w="6350">
            <a:solidFill>
              <a:srgbClr val="1F2326"/>
            </a:solidFill>
            <a:prstDash val="solid"/>
          </a:ln>
        </p:spPr>
      </p:sp>
      <p:sp>
        <p:nvSpPr>
          <p:cNvPr id="41" name="shape-882"/>
          <p:cNvSpPr/>
          <p:nvPr/>
        </p:nvSpPr>
        <p:spPr>
          <a:xfrm>
            <a:off x="1917954" y="3975354"/>
            <a:ext cx="416052" cy="416052"/>
          </a:xfrm>
          <a:prstGeom prst="ellipse">
            <a:avLst/>
          </a:prstGeom>
          <a:solidFill>
            <a:srgbClr val="FFFFFF"/>
          </a:solidFill>
          <a:ln/>
        </p:spPr>
      </p:sp>
      <p:sp>
        <p:nvSpPr>
          <p:cNvPr id="42" name="text-883"/>
          <p:cNvSpPr txBox="1"/>
          <p:nvPr/>
        </p:nvSpPr>
        <p:spPr>
          <a:xfrm>
            <a:off x="1828800" y="3886200"/>
            <a:ext cx="594360" cy="594360"/>
          </a:xfrm>
          <a:prstGeom prst="rect">
            <a:avLst/>
          </a:prstGeom>
          <a:noFill/>
          <a:ln/>
        </p:spPr>
        <p:txBody>
          <a:bodyPr wrap="square" lIns="0" tIns="0" rIns="0" bIns="0" rtlCol="0" anchor="ctr"/>
          <a:lstStyle/>
          <a:p>
            <a:pPr algn="ctr" indent="0" marL="0">
              <a:buNone/>
            </a:pPr>
            <a:r>
              <a:rPr lang="en-US" sz="1600" b="1" dirty="0">
                <a:solidFill>
                  <a:srgbClr val="1F2326"/>
                </a:solidFill>
                <a:latin typeface="Arial" pitchFamily="34" charset="0"/>
                <a:ea typeface="Arial" pitchFamily="34" charset="-122"/>
                <a:cs typeface="Arial" pitchFamily="34" charset="-120"/>
              </a:rPr>
              <a:t>30</a:t>
            </a:r>
            <a:endParaRPr lang="en-US" sz="1600" dirty="0"/>
          </a:p>
        </p:txBody>
      </p:sp>
      <p:sp>
        <p:nvSpPr>
          <p:cNvPr id="43" name="text-884"/>
          <p:cNvSpPr txBox="1"/>
          <p:nvPr/>
        </p:nvSpPr>
        <p:spPr>
          <a:xfrm>
            <a:off x="1737360" y="4526280"/>
            <a:ext cx="777240" cy="201168"/>
          </a:xfrm>
          <a:prstGeom prst="rect">
            <a:avLst/>
          </a:prstGeom>
          <a:noFill/>
          <a:ln/>
        </p:spPr>
        <p:txBody>
          <a:bodyPr wrap="square" lIns="0" tIns="0" rIns="0" bIns="0" rtlCol="0" anchor="t"/>
          <a:lstStyle/>
          <a:p>
            <a:pPr algn="ctr" indent="0" marL="0">
              <a:buNone/>
            </a:pPr>
            <a:r>
              <a:rPr lang="en-US" sz="900" b="1" dirty="0">
                <a:solidFill>
                  <a:schemeClr val="tx1"/>
                </a:solidFill>
                <a:latin typeface="Calibri" pitchFamily="34" charset="0"/>
                <a:ea typeface="Calibri" pitchFamily="34" charset="-122"/>
                <a:cs typeface="Calibri" pitchFamily="34" charset="-120"/>
              </a:rPr>
              <a:t>SG-01</a:t>
            </a:r>
            <a:endParaRPr lang="en-US" sz="900" dirty="0"/>
          </a:p>
        </p:txBody>
      </p:sp>
      <p:sp>
        <p:nvSpPr>
          <p:cNvPr id="44" name="text-885"/>
          <p:cNvSpPr txBox="1"/>
          <p:nvPr/>
        </p:nvSpPr>
        <p:spPr>
          <a:xfrm>
            <a:off x="2697480" y="3566160"/>
            <a:ext cx="3154680" cy="2468880"/>
          </a:xfrm>
          <a:prstGeom prst="rect">
            <a:avLst/>
          </a:prstGeom>
          <a:noFill/>
          <a:ln/>
        </p:spPr>
        <p:txBody>
          <a:bodyPr wrap="square" lIns="0" tIns="0" rIns="0" bIns="0" rtlCol="0" anchor="t"/>
          <a:lstStyle/>
          <a:p>
            <a:pPr marL="152400" indent="-152400">
              <a:spcAft>
                <a:spcPts val="400"/>
              </a:spcAft>
              <a:buSzPct val="100000"/>
              <a:buChar char="•"/>
            </a:pPr>
            <a:r>
              <a:rPr lang="en-US" sz="1050" b="1" dirty="0">
                <a:solidFill>
                  <a:srgbClr val="3A3F45"/>
                </a:solidFill>
                <a:latin typeface="Calibri" pitchFamily="34" charset="0"/>
                <a:ea typeface="Calibri" pitchFamily="34" charset="-122"/>
                <a:cs typeface="Calibri" pitchFamily="34" charset="-120"/>
              </a:rPr>
              <a:t>Post and plate. </a:t>
            </a:r>
            <a:pPr indent="0" marL="0">
              <a:spcAft>
                <a:spcPts val="400"/>
              </a:spcAft>
              <a:buNone/>
            </a:pPr>
            <a:r>
              <a:rPr lang="en-US" sz="1050" dirty="0">
                <a:solidFill>
                  <a:srgbClr val="3A3F45"/>
                </a:solidFill>
                <a:latin typeface="Calibri" pitchFamily="34" charset="0"/>
                <a:ea typeface="Calibri" pitchFamily="34" charset="-122"/>
                <a:cs typeface="Calibri" pitchFamily="34" charset="-120"/>
              </a:rPr>
              <a:t>Black dot outside the edge treatment; plate faces the traffic.</a:t>
            </a:r>
            <a:endParaRPr lang="en-US" sz="1050" dirty="0"/>
          </a:p>
          <a:p>
            <a:pPr marL="152400" indent="-152400">
              <a:spcAft>
                <a:spcPts val="400"/>
              </a:spcAft>
              <a:buSzPct val="100000"/>
              <a:buChar char="•"/>
            </a:pPr>
            <a:r>
              <a:rPr lang="en-US" sz="1050" b="1" dirty="0">
                <a:solidFill>
                  <a:srgbClr val="3A3F45"/>
                </a:solidFill>
                <a:latin typeface="Calibri" pitchFamily="34" charset="0"/>
                <a:ea typeface="Calibri" pitchFamily="34" charset="-122"/>
                <a:cs typeface="Calibri" pitchFamily="34" charset="-120"/>
              </a:rPr>
              <a:t>Leader, symbol and ID. </a:t>
            </a:r>
            <a:pPr indent="0" marL="0">
              <a:spcAft>
                <a:spcPts val="400"/>
              </a:spcAft>
              <a:buNone/>
            </a:pPr>
            <a:r>
              <a:rPr lang="en-US" sz="1050" dirty="0">
                <a:solidFill>
                  <a:srgbClr val="3A3F45"/>
                </a:solidFill>
                <a:latin typeface="Calibri" pitchFamily="34" charset="0"/>
                <a:ea typeface="Calibri" pitchFamily="34" charset="-122"/>
                <a:cs typeface="Calibri" pitchFamily="34" charset="-120"/>
              </a:rPr>
              <a:t>IDs SG-01, SG-02 ... follow the chainage order.</a:t>
            </a:r>
            <a:endParaRPr lang="en-US" sz="1050" dirty="0"/>
          </a:p>
          <a:p>
            <a:pPr marL="152400" indent="-152400">
              <a:spcAft>
                <a:spcPts val="400"/>
              </a:spcAft>
              <a:buSzPct val="100000"/>
              <a:buChar char="•"/>
            </a:pPr>
            <a:r>
              <a:rPr lang="en-US" sz="1050" b="1" dirty="0">
                <a:solidFill>
                  <a:srgbClr val="3A3F45"/>
                </a:solidFill>
                <a:latin typeface="Calibri" pitchFamily="34" charset="0"/>
                <a:ea typeface="Calibri" pitchFamily="34" charset="-122"/>
                <a:cs typeface="Calibri" pitchFamily="34" charset="-120"/>
              </a:rPr>
              <a:t>Sizes. </a:t>
            </a:r>
            <a:pPr indent="0" marL="0">
              <a:spcAft>
                <a:spcPts val="400"/>
              </a:spcAft>
              <a:buNone/>
            </a:pPr>
            <a:r>
              <a:rPr lang="en-US" sz="1050" dirty="0">
                <a:solidFill>
                  <a:srgbClr val="3A3F45"/>
                </a:solidFill>
                <a:latin typeface="Calibri" pitchFamily="34" charset="0"/>
                <a:ea typeface="Calibri" pitchFamily="34" charset="-122"/>
                <a:cs typeface="Calibri" pitchFamily="34" charset="-120"/>
              </a:rPr>
              <a:t>By speed (HDS) or your Symbol size.</a:t>
            </a:r>
            <a:endParaRPr lang="en-US" sz="1050" dirty="0"/>
          </a:p>
        </p:txBody>
      </p:sp>
      <p:sp>
        <p:nvSpPr>
          <p:cNvPr id="45" name="shape-886"/>
          <p:cNvSpPr/>
          <p:nvPr/>
        </p:nvSpPr>
        <p:spPr>
          <a:xfrm>
            <a:off x="6144768" y="2971800"/>
            <a:ext cx="5513832" cy="3200400"/>
          </a:xfrm>
          <a:prstGeom prst="roundRect">
            <a:avLst>
              <a:gd name="adj" fmla="val 2286"/>
            </a:avLst>
          </a:prstGeom>
          <a:solidFill>
            <a:srgbClr val="F4F5F7"/>
          </a:solidFill>
          <a:ln w="9525">
            <a:solidFill>
              <a:srgbClr val="E3E5E8"/>
            </a:solidFill>
            <a:prstDash val="solid"/>
          </a:ln>
        </p:spPr>
      </p:sp>
      <p:sp>
        <p:nvSpPr>
          <p:cNvPr id="46" name="text-887"/>
          <p:cNvSpPr txBox="1"/>
          <p:nvPr/>
        </p:nvSpPr>
        <p:spPr>
          <a:xfrm>
            <a:off x="6309360" y="3108960"/>
            <a:ext cx="5184648"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Also drawn and reported</a:t>
            </a:r>
            <a:endParaRPr lang="en-US" sz="1300" dirty="0"/>
          </a:p>
        </p:txBody>
      </p:sp>
      <p:sp>
        <p:nvSpPr>
          <p:cNvPr id="47" name="text-888"/>
          <p:cNvSpPr txBox="1"/>
          <p:nvPr/>
        </p:nvSpPr>
        <p:spPr>
          <a:xfrm>
            <a:off x="6309360" y="3474720"/>
            <a:ext cx="5184648" cy="2587752"/>
          </a:xfrm>
          <a:prstGeom prst="rect">
            <a:avLst/>
          </a:prstGeom>
          <a:noFill/>
          <a:ln/>
        </p:spPr>
        <p:txBody>
          <a:bodyPr wrap="square" lIns="0" tIns="0" rIns="0" bIns="0" rtlCol="0" anchor="t"/>
          <a:lstStyle/>
          <a:p>
            <a:pPr marL="152400" indent="-152400">
              <a:spcAft>
                <a:spcPts val="500"/>
              </a:spcAft>
              <a:buSzPct val="100000"/>
              <a:buChar char="•"/>
            </a:pPr>
            <a:r>
              <a:rPr lang="en-US" sz="1100" dirty="0">
                <a:solidFill>
                  <a:srgbClr val="3A3F45"/>
                </a:solidFill>
                <a:latin typeface="Calibri" pitchFamily="34" charset="0"/>
                <a:ea typeface="Calibri" pitchFamily="34" charset="-122"/>
                <a:cs typeface="Calibri" pitchFamily="34" charset="-120"/>
              </a:rPr>
              <a:t>Chevron boards on the outside of bends (permanent yellow / black, temporary black / yellow)</a:t>
            </a:r>
            <a:endParaRPr lang="en-US" sz="1100" dirty="0"/>
          </a:p>
          <a:p>
            <a:pPr marL="152400" indent="-152400">
              <a:spcAft>
                <a:spcPts val="500"/>
              </a:spcAft>
              <a:buSzPct val="100000"/>
              <a:buChar char="•"/>
            </a:pPr>
            <a:r>
              <a:rPr lang="en-US" sz="1100" dirty="0">
                <a:solidFill>
                  <a:srgbClr val="3A3F45"/>
                </a:solidFill>
                <a:latin typeface="Calibri" pitchFamily="34" charset="0"/>
                <a:ea typeface="Calibri" pitchFamily="34" charset="-122"/>
                <a:cs typeface="Calibri" pitchFamily="34" charset="-120"/>
              </a:rPr>
              <a:t>ROAD CLOSED boards at closed ends</a:t>
            </a:r>
            <a:endParaRPr lang="en-US" sz="1100" dirty="0"/>
          </a:p>
          <a:p>
            <a:pPr marL="152400" indent="-152400">
              <a:spcAft>
                <a:spcPts val="500"/>
              </a:spcAft>
              <a:buSzPct val="100000"/>
              <a:buChar char="•"/>
            </a:pPr>
            <a:r>
              <a:rPr lang="en-US" sz="1100" dirty="0">
                <a:solidFill>
                  <a:srgbClr val="3A3F45"/>
                </a:solidFill>
                <a:latin typeface="Calibri" pitchFamily="34" charset="0"/>
                <a:ea typeface="Calibri" pitchFamily="34" charset="-122"/>
                <a:cs typeface="Calibri" pitchFamily="34" charset="-120"/>
              </a:rPr>
              <a:t>White lane arrows on the straights, delineator posts on curves</a:t>
            </a:r>
            <a:endParaRPr lang="en-US" sz="1100" dirty="0"/>
          </a:p>
          <a:p>
            <a:pPr marL="152400" indent="-152400">
              <a:spcAft>
                <a:spcPts val="500"/>
              </a:spcAft>
              <a:buSzPct val="100000"/>
              <a:buChar char="•"/>
            </a:pPr>
            <a:r>
              <a:rPr lang="en-US" sz="1100" dirty="0">
                <a:solidFill>
                  <a:srgbClr val="3A3F45"/>
                </a:solidFill>
                <a:latin typeface="Calibri" pitchFamily="34" charset="0"/>
                <a:ea typeface="Calibri" pitchFamily="34" charset="-122"/>
                <a:cs typeface="Calibri" pitchFamily="34" charset="-120"/>
              </a:rPr>
              <a:t>STOP / GIVE WAY on every junction branch (RDJ)</a:t>
            </a:r>
            <a:endParaRPr lang="en-US" sz="1100" dirty="0"/>
          </a:p>
          <a:p>
            <a:pPr marL="152400" indent="-152400">
              <a:spcAft>
                <a:spcPts val="500"/>
              </a:spcAft>
              <a:buSzPct val="100000"/>
              <a:buChar char="•"/>
            </a:pPr>
            <a:r>
              <a:rPr lang="en-US" sz="1100" dirty="0">
                <a:solidFill>
                  <a:srgbClr val="3A3F45"/>
                </a:solidFill>
                <a:latin typeface="Calibri" pitchFamily="34" charset="0"/>
                <a:ea typeface="Calibri" pitchFamily="34" charset="-122"/>
                <a:cs typeface="Calibri" pitchFamily="34" charset="-120"/>
              </a:rPr>
              <a:t>Sign schedule in the report: ID, sign, plate size, chainage, side, facing, post E / N</a:t>
            </a:r>
            <a:endParaRPr lang="en-US" sz="11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C  ·  RDM</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Road markings: draw, remove and quantities</a:t>
            </a:r>
            <a:endParaRPr lang="en-US" sz="2600" dirty="0"/>
          </a:p>
        </p:txBody>
      </p:sp>
      <p:sp>
        <p:nvSpPr>
          <p:cNvPr id="4" name="shape-889"/>
          <p:cNvSpPr/>
          <p:nvPr/>
        </p:nvSpPr>
        <p:spPr>
          <a:xfrm>
            <a:off x="502920" y="1325880"/>
            <a:ext cx="329184" cy="329184"/>
          </a:xfrm>
          <a:prstGeom prst="ellipse">
            <a:avLst/>
          </a:prstGeom>
          <a:solidFill>
            <a:schemeClr val="accent1"/>
          </a:solidFill>
          <a:ln/>
        </p:spPr>
      </p:sp>
      <p:sp>
        <p:nvSpPr>
          <p:cNvPr id="5" name="text-890"/>
          <p:cNvSpPr txBox="1"/>
          <p:nvPr/>
        </p:nvSpPr>
        <p:spPr>
          <a:xfrm>
            <a:off x="502920" y="13258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891"/>
          <p:cNvSpPr txBox="1"/>
          <p:nvPr/>
        </p:nvSpPr>
        <p:spPr>
          <a:xfrm>
            <a:off x="978408" y="1307592"/>
            <a:ext cx="4096512" cy="76809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RDM</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Select the road centre line.</a:t>
            </a:r>
            <a:endParaRPr lang="en-US" sz="1200" dirty="0"/>
          </a:p>
        </p:txBody>
      </p:sp>
      <p:sp>
        <p:nvSpPr>
          <p:cNvPr id="7" name="shape-892"/>
          <p:cNvSpPr/>
          <p:nvPr/>
        </p:nvSpPr>
        <p:spPr>
          <a:xfrm>
            <a:off x="502920" y="2130552"/>
            <a:ext cx="329184" cy="329184"/>
          </a:xfrm>
          <a:prstGeom prst="ellipse">
            <a:avLst/>
          </a:prstGeom>
          <a:solidFill>
            <a:schemeClr val="accent1"/>
          </a:solidFill>
          <a:ln/>
        </p:spPr>
      </p:sp>
      <p:sp>
        <p:nvSpPr>
          <p:cNvPr id="8" name="text-893"/>
          <p:cNvSpPr txBox="1"/>
          <p:nvPr/>
        </p:nvSpPr>
        <p:spPr>
          <a:xfrm>
            <a:off x="502920" y="213055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894"/>
          <p:cNvSpPr txBox="1"/>
          <p:nvPr/>
        </p:nvSpPr>
        <p:spPr>
          <a:xfrm>
            <a:off x="978408" y="2112264"/>
            <a:ext cx="4096512" cy="76809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Choose Draw or Remove</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Road markings [Draw/Remove] &lt;Draw&gt;: press Enter to draw.</a:t>
            </a:r>
            <a:endParaRPr lang="en-US" sz="1200" dirty="0"/>
          </a:p>
        </p:txBody>
      </p:sp>
      <p:sp>
        <p:nvSpPr>
          <p:cNvPr id="10" name="shape-895"/>
          <p:cNvSpPr/>
          <p:nvPr/>
        </p:nvSpPr>
        <p:spPr>
          <a:xfrm>
            <a:off x="502920" y="2935224"/>
            <a:ext cx="329184" cy="329184"/>
          </a:xfrm>
          <a:prstGeom prst="ellipse">
            <a:avLst/>
          </a:prstGeom>
          <a:solidFill>
            <a:schemeClr val="accent1"/>
          </a:solidFill>
          <a:ln/>
        </p:spPr>
      </p:sp>
      <p:sp>
        <p:nvSpPr>
          <p:cNvPr id="11" name="text-896"/>
          <p:cNvSpPr txBox="1"/>
          <p:nvPr/>
        </p:nvSpPr>
        <p:spPr>
          <a:xfrm>
            <a:off x="502920" y="293522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897"/>
          <p:cNvSpPr txBox="1"/>
          <p:nvPr/>
        </p:nvSpPr>
        <p:spPr>
          <a:xfrm>
            <a:off x="978408" y="2916936"/>
            <a:ext cx="4096512" cy="76809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Markings are drawn</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Centre line by your Centre marking setting, yellow L4 edge lines, bend warnings, arrows, SLOW (if on).</a:t>
            </a:r>
            <a:endParaRPr lang="en-US" sz="1200" dirty="0"/>
          </a:p>
        </p:txBody>
      </p:sp>
      <p:sp>
        <p:nvSpPr>
          <p:cNvPr id="13" name="shape-898"/>
          <p:cNvSpPr/>
          <p:nvPr/>
        </p:nvSpPr>
        <p:spPr>
          <a:xfrm>
            <a:off x="502920" y="3739896"/>
            <a:ext cx="329184" cy="329184"/>
          </a:xfrm>
          <a:prstGeom prst="ellipse">
            <a:avLst/>
          </a:prstGeom>
          <a:solidFill>
            <a:schemeClr val="accent1"/>
          </a:solidFill>
          <a:ln/>
        </p:spPr>
      </p:sp>
      <p:sp>
        <p:nvSpPr>
          <p:cNvPr id="14" name="text-899"/>
          <p:cNvSpPr txBox="1"/>
          <p:nvPr/>
        </p:nvSpPr>
        <p:spPr>
          <a:xfrm>
            <a:off x="502920" y="373989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900"/>
          <p:cNvSpPr txBox="1"/>
          <p:nvPr/>
        </p:nvSpPr>
        <p:spPr>
          <a:xfrm>
            <a:off x="978408" y="3721608"/>
            <a:ext cx="4096512" cy="76809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Remove</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Deletes the markings RDM drew and clears their quantities from the report.</a:t>
            </a:r>
            <a:endParaRPr lang="en-US" sz="1200" dirty="0"/>
          </a:p>
        </p:txBody>
      </p:sp>
      <p:sp>
        <p:nvSpPr>
          <p:cNvPr id="16" name="shape-901"/>
          <p:cNvSpPr/>
          <p:nvPr/>
        </p:nvSpPr>
        <p:spPr>
          <a:xfrm>
            <a:off x="502920" y="4709160"/>
            <a:ext cx="4572000" cy="1463040"/>
          </a:xfrm>
          <a:prstGeom prst="roundRect">
            <a:avLst>
              <a:gd name="adj" fmla="val 5000"/>
            </a:avLst>
          </a:prstGeom>
          <a:solidFill>
            <a:srgbClr val="FFF6D6"/>
          </a:solidFill>
          <a:ln w="9525">
            <a:solidFill>
              <a:srgbClr val="F2D27A"/>
            </a:solidFill>
            <a:prstDash val="solid"/>
          </a:ln>
        </p:spPr>
      </p:sp>
      <p:sp>
        <p:nvSpPr>
          <p:cNvPr id="17" name="text-902"/>
          <p:cNvSpPr txBox="1"/>
          <p:nvPr/>
        </p:nvSpPr>
        <p:spPr>
          <a:xfrm>
            <a:off x="649224" y="4782312"/>
            <a:ext cx="4279392" cy="1316736"/>
          </a:xfrm>
          <a:prstGeom prst="rect">
            <a:avLst/>
          </a:prstGeom>
          <a:noFill/>
          <a:ln/>
        </p:spPr>
        <p:txBody>
          <a:bodyPr wrap="square" lIns="0" tIns="0" rIns="0" bIns="0" rtlCol="0" anchor="ctr"/>
          <a:lstStyle/>
          <a:p>
            <a:pPr indent="0" marL="0">
              <a:buNone/>
            </a:pPr>
            <a:r>
              <a:rPr lang="en-US" sz="1100" b="1" dirty="0">
                <a:solidFill>
                  <a:srgbClr val="A65F00"/>
                </a:solidFill>
                <a:latin typeface="Calibri" pitchFamily="34" charset="0"/>
                <a:ea typeface="Calibri" pitchFamily="34" charset="-122"/>
                <a:cs typeface="Calibri" pitchFamily="34" charset="-120"/>
              </a:rPr>
              <a:t>Good to know  </a:t>
            </a:r>
            <a:pPr indent="0" marL="0">
              <a:buNone/>
            </a:pPr>
            <a:r>
              <a:rPr lang="en-US" sz="1100" dirty="0">
                <a:solidFill>
                  <a:srgbClr val="3A3F45"/>
                </a:solidFill>
                <a:latin typeface="Calibri" pitchFamily="34" charset="0"/>
                <a:ea typeface="Calibri" pitchFamily="34" charset="-122"/>
                <a:cs typeface="Calibri" pitchFamily="34" charset="-120"/>
              </a:rPr>
              <a:t>New roads: tick Road markings in RDP and you do not need RDM. RDJ redraws the markings of both roads with the junction gaps and adds turning-area markings.</a:t>
            </a:r>
            <a:endParaRPr lang="en-US" sz="1100" dirty="0"/>
          </a:p>
        </p:txBody>
      </p:sp>
      <p:graphicFrame>
        <p:nvGraphicFramePr>
          <p:cNvPr id="22" name="table-903"/>
          <p:cNvGraphicFramePr>
            <a:graphicFrameLocks noGrp="1"/>
          </p:cNvGraphicFramePr>
          <p:nvPr>
            <p:extLst>
              <p:ext uri="{D42A27DB-BD31-4B8C-83A1-F6EECF244321}">
                <p14:modId xmlns:p14="http://schemas.microsoft.com/office/powerpoint/2010/main" val="1579011935"/>
              </p:ext>
            </p:extLst>
          </p:nvPr>
        </p:nvGraphicFramePr>
        <p:xfrm>
          <a:off x="5349240" y="1325880"/>
          <a:ext cx="6309360" cy="914400"/>
        </p:xfrm>
        <a:graphic>
          <a:graphicData uri="http://schemas.openxmlformats.org/drawingml/2006/table">
            <a:tbl>
              <a:tblPr/>
              <a:tblGrid>
                <a:gridCol w="1005840"/>
                <a:gridCol w="2377440"/>
                <a:gridCol w="2926080"/>
              </a:tblGrid>
              <a:tr h="41148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Use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Pattern / size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L1</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Lane / centre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2/6, 3/9, 4/12 m by speed, white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L2</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Warning before bends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6/2, 9/3, 12/4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L2A</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No overtaking, bends, approaches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Continuous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L4</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Edge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Yellow, 120 mm (150 mm over 100 km/h)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Beside an auxiliary lane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 m / 1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L5/3</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Across a side road mouth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600 / 300 mm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L7</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Stop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Solid line + STOP text (2.1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L8</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Give way</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Double broken line + 3.75 x 1.25 m triangle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Arrows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Lane direction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5.0 m or 7.5 m by speed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Report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Quantities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Length per line type and paint area in m²</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C  ·  RDX</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Cross sections with widths, layers and heights</a:t>
            </a:r>
            <a:endParaRPr lang="en-US" sz="2600" dirty="0"/>
          </a:p>
        </p:txBody>
      </p:sp>
      <p:sp>
        <p:nvSpPr>
          <p:cNvPr id="4" name="shape-904"/>
          <p:cNvSpPr/>
          <p:nvPr/>
        </p:nvSpPr>
        <p:spPr>
          <a:xfrm>
            <a:off x="502920" y="1325880"/>
            <a:ext cx="329184" cy="329184"/>
          </a:xfrm>
          <a:prstGeom prst="ellipse">
            <a:avLst/>
          </a:prstGeom>
          <a:solidFill>
            <a:schemeClr val="accent1"/>
          </a:solidFill>
          <a:ln/>
        </p:spPr>
      </p:sp>
      <p:sp>
        <p:nvSpPr>
          <p:cNvPr id="5" name="text-905"/>
          <p:cNvSpPr txBox="1"/>
          <p:nvPr/>
        </p:nvSpPr>
        <p:spPr>
          <a:xfrm>
            <a:off x="502920" y="13258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906"/>
          <p:cNvSpPr txBox="1"/>
          <p:nvPr/>
        </p:nvSpPr>
        <p:spPr>
          <a:xfrm>
            <a:off x="978408" y="1307592"/>
            <a:ext cx="3685032" cy="80467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RDX</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Select the road centre line.</a:t>
            </a:r>
            <a:endParaRPr lang="en-US" sz="1200" dirty="0"/>
          </a:p>
        </p:txBody>
      </p:sp>
      <p:sp>
        <p:nvSpPr>
          <p:cNvPr id="7" name="shape-907"/>
          <p:cNvSpPr/>
          <p:nvPr/>
        </p:nvSpPr>
        <p:spPr>
          <a:xfrm>
            <a:off x="502920" y="2167128"/>
            <a:ext cx="329184" cy="329184"/>
          </a:xfrm>
          <a:prstGeom prst="ellipse">
            <a:avLst/>
          </a:prstGeom>
          <a:solidFill>
            <a:schemeClr val="accent1"/>
          </a:solidFill>
          <a:ln/>
        </p:spPr>
      </p:sp>
      <p:sp>
        <p:nvSpPr>
          <p:cNvPr id="8" name="text-908"/>
          <p:cNvSpPr txBox="1"/>
          <p:nvPr/>
        </p:nvSpPr>
        <p:spPr>
          <a:xfrm>
            <a:off x="502920" y="216712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909"/>
          <p:cNvSpPr txBox="1"/>
          <p:nvPr/>
        </p:nvSpPr>
        <p:spPr>
          <a:xfrm>
            <a:off x="978408" y="2148840"/>
            <a:ext cx="3685032" cy="80467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Fill the Cross Section dialog</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Choose what to draw and set the values (table).</a:t>
            </a:r>
            <a:endParaRPr lang="en-US" sz="1200" dirty="0"/>
          </a:p>
        </p:txBody>
      </p:sp>
      <p:sp>
        <p:nvSpPr>
          <p:cNvPr id="10" name="shape-910"/>
          <p:cNvSpPr/>
          <p:nvPr/>
        </p:nvSpPr>
        <p:spPr>
          <a:xfrm>
            <a:off x="502920" y="3008376"/>
            <a:ext cx="329184" cy="329184"/>
          </a:xfrm>
          <a:prstGeom prst="ellipse">
            <a:avLst/>
          </a:prstGeom>
          <a:solidFill>
            <a:schemeClr val="accent1"/>
          </a:solidFill>
          <a:ln/>
        </p:spPr>
      </p:sp>
      <p:sp>
        <p:nvSpPr>
          <p:cNvPr id="11" name="text-911"/>
          <p:cNvSpPr txBox="1"/>
          <p:nvPr/>
        </p:nvSpPr>
        <p:spPr>
          <a:xfrm>
            <a:off x="502920" y="300837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912"/>
          <p:cNvSpPr txBox="1"/>
          <p:nvPr/>
        </p:nvSpPr>
        <p:spPr>
          <a:xfrm>
            <a:off x="978408" y="2990088"/>
            <a:ext cx="3685032" cy="80467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Pick the placement point</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Typical / one chainage: point for the CL at finished level. Every interval: top-left corner of the sheet.</a:t>
            </a:r>
            <a:endParaRPr lang="en-US" sz="1200" dirty="0"/>
          </a:p>
        </p:txBody>
      </p:sp>
      <p:sp>
        <p:nvSpPr>
          <p:cNvPr id="13" name="shape-913"/>
          <p:cNvSpPr/>
          <p:nvPr/>
        </p:nvSpPr>
        <p:spPr>
          <a:xfrm>
            <a:off x="502920" y="3849624"/>
            <a:ext cx="329184" cy="329184"/>
          </a:xfrm>
          <a:prstGeom prst="ellipse">
            <a:avLst/>
          </a:prstGeom>
          <a:solidFill>
            <a:schemeClr val="accent1"/>
          </a:solidFill>
          <a:ln/>
        </p:spPr>
      </p:sp>
      <p:sp>
        <p:nvSpPr>
          <p:cNvPr id="14" name="text-914"/>
          <p:cNvSpPr txBox="1"/>
          <p:nvPr/>
        </p:nvSpPr>
        <p:spPr>
          <a:xfrm>
            <a:off x="502920" y="384962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915"/>
          <p:cNvSpPr txBox="1"/>
          <p:nvPr/>
        </p:nvSpPr>
        <p:spPr>
          <a:xfrm>
            <a:off x="978408" y="3831336"/>
            <a:ext cx="3685032" cy="804672"/>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Sections are drawn</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Every interval: 3 per row, up to 60 sections. The note says curve or straight.</a:t>
            </a:r>
            <a:endParaRPr lang="en-US" sz="1200" dirty="0"/>
          </a:p>
        </p:txBody>
      </p:sp>
      <p:sp>
        <p:nvSpPr>
          <p:cNvPr id="16" name="shape-916"/>
          <p:cNvSpPr/>
          <p:nvPr/>
        </p:nvSpPr>
        <p:spPr>
          <a:xfrm>
            <a:off x="502920" y="4800600"/>
            <a:ext cx="4160520" cy="1371600"/>
          </a:xfrm>
          <a:prstGeom prst="roundRect">
            <a:avLst>
              <a:gd name="adj" fmla="val 5333"/>
            </a:avLst>
          </a:prstGeom>
          <a:solidFill>
            <a:srgbClr val="F4F5F7"/>
          </a:solidFill>
          <a:ln w="9525">
            <a:solidFill>
              <a:srgbClr val="E3E5E8"/>
            </a:solidFill>
            <a:prstDash val="solid"/>
          </a:ln>
        </p:spPr>
      </p:sp>
      <p:sp>
        <p:nvSpPr>
          <p:cNvPr id="17" name="shape-917"/>
          <p:cNvSpPr/>
          <p:nvPr/>
        </p:nvSpPr>
        <p:spPr>
          <a:xfrm>
            <a:off x="914400" y="5349240"/>
            <a:ext cx="3291840" cy="228600"/>
          </a:xfrm>
          <a:prstGeom prst="trapezoid">
            <a:avLst/>
          </a:prstGeom>
          <a:solidFill>
            <a:schemeClr val="accent5"/>
          </a:solidFill>
          <a:ln/>
        </p:spPr>
      </p:sp>
      <p:sp>
        <p:nvSpPr>
          <p:cNvPr id="18" name="shape-918"/>
          <p:cNvSpPr/>
          <p:nvPr/>
        </p:nvSpPr>
        <p:spPr>
          <a:xfrm>
            <a:off x="685800" y="5029200"/>
            <a:ext cx="292608" cy="384048"/>
          </a:xfrm>
          <a:prstGeom prst="trapezoid">
            <a:avLst/>
          </a:prstGeom>
          <a:solidFill>
            <a:schemeClr val="accent1"/>
          </a:solidFill>
          <a:ln w="7620">
            <a:solidFill>
              <a:srgbClr val="1F2326"/>
            </a:solidFill>
            <a:prstDash val="solid"/>
          </a:ln>
        </p:spPr>
      </p:sp>
      <p:sp>
        <p:nvSpPr>
          <p:cNvPr id="19" name="shape-919"/>
          <p:cNvSpPr/>
          <p:nvPr/>
        </p:nvSpPr>
        <p:spPr>
          <a:xfrm>
            <a:off x="4114800" y="5029200"/>
            <a:ext cx="292608" cy="384048"/>
          </a:xfrm>
          <a:prstGeom prst="trapezoid">
            <a:avLst/>
          </a:prstGeom>
          <a:solidFill>
            <a:schemeClr val="accent1"/>
          </a:solidFill>
          <a:ln w="7620">
            <a:solidFill>
              <a:srgbClr val="1F2326"/>
            </a:solidFill>
            <a:prstDash val="solid"/>
          </a:ln>
        </p:spPr>
      </p:sp>
      <p:sp>
        <p:nvSpPr>
          <p:cNvPr id="20" name="text-920"/>
          <p:cNvSpPr txBox="1"/>
          <p:nvPr/>
        </p:nvSpPr>
        <p:spPr>
          <a:xfrm>
            <a:off x="1463040" y="5120640"/>
            <a:ext cx="548640" cy="182880"/>
          </a:xfrm>
          <a:prstGeom prst="rect">
            <a:avLst/>
          </a:prstGeom>
          <a:noFill/>
          <a:ln/>
        </p:spPr>
        <p:txBody>
          <a:bodyPr wrap="square" lIns="0" tIns="0" rIns="0" bIns="0" rtlCol="0" anchor="t"/>
          <a:lstStyle/>
          <a:p>
            <a:pPr indent="0" marL="0">
              <a:buNone/>
            </a:pPr>
            <a:r>
              <a:rPr lang="en-US" sz="850" b="1" dirty="0">
                <a:solidFill>
                  <a:schemeClr val="tx1"/>
                </a:solidFill>
                <a:latin typeface="Calibri" pitchFamily="34" charset="0"/>
                <a:ea typeface="Calibri" pitchFamily="34" charset="-122"/>
                <a:cs typeface="Calibri" pitchFamily="34" charset="-120"/>
              </a:rPr>
              <a:t>2.5%</a:t>
            </a:r>
            <a:endParaRPr lang="en-US" sz="850" dirty="0"/>
          </a:p>
        </p:txBody>
      </p:sp>
      <p:sp>
        <p:nvSpPr>
          <p:cNvPr id="21" name="text-921"/>
          <p:cNvSpPr txBox="1"/>
          <p:nvPr/>
        </p:nvSpPr>
        <p:spPr>
          <a:xfrm>
            <a:off x="3108960" y="5120640"/>
            <a:ext cx="548640" cy="182880"/>
          </a:xfrm>
          <a:prstGeom prst="rect">
            <a:avLst/>
          </a:prstGeom>
          <a:noFill/>
          <a:ln/>
        </p:spPr>
        <p:txBody>
          <a:bodyPr wrap="square" lIns="0" tIns="0" rIns="0" bIns="0" rtlCol="0" anchor="t"/>
          <a:lstStyle/>
          <a:p>
            <a:pPr indent="0" marL="0">
              <a:buNone/>
            </a:pPr>
            <a:r>
              <a:rPr lang="en-US" sz="850" b="1" dirty="0">
                <a:solidFill>
                  <a:schemeClr val="tx1"/>
                </a:solidFill>
                <a:latin typeface="Calibri" pitchFamily="34" charset="0"/>
                <a:ea typeface="Calibri" pitchFamily="34" charset="-122"/>
                <a:cs typeface="Calibri" pitchFamily="34" charset="-120"/>
              </a:rPr>
              <a:t>2.5%</a:t>
            </a:r>
            <a:endParaRPr lang="en-US" sz="850" dirty="0"/>
          </a:p>
        </p:txBody>
      </p:sp>
      <p:sp>
        <p:nvSpPr>
          <p:cNvPr id="22" name="text-922"/>
          <p:cNvSpPr txBox="1"/>
          <p:nvPr/>
        </p:nvSpPr>
        <p:spPr>
          <a:xfrm>
            <a:off x="1645920" y="5669280"/>
            <a:ext cx="1828800" cy="201168"/>
          </a:xfrm>
          <a:prstGeom prst="rect">
            <a:avLst/>
          </a:prstGeom>
          <a:noFill/>
          <a:ln/>
        </p:spPr>
        <p:txBody>
          <a:bodyPr wrap="square" lIns="0" tIns="0" rIns="0" bIns="0" rtlCol="0" anchor="t"/>
          <a:lstStyle/>
          <a:p>
            <a:pPr algn="ctr" indent="0" marL="0">
              <a:buNone/>
            </a:pPr>
            <a:r>
              <a:rPr lang="en-US" sz="900" dirty="0">
                <a:solidFill>
                  <a:schemeClr val="tx1"/>
                </a:solidFill>
                <a:latin typeface="Calibri" pitchFamily="34" charset="0"/>
                <a:ea typeface="Calibri" pitchFamily="34" charset="-122"/>
                <a:cs typeface="Calibri" pitchFamily="34" charset="-120"/>
              </a:rPr>
              <a:t>Carriageway 7.30 m</a:t>
            </a:r>
            <a:endParaRPr lang="en-US" sz="900" dirty="0"/>
          </a:p>
        </p:txBody>
      </p:sp>
      <p:sp>
        <p:nvSpPr>
          <p:cNvPr id="23" name="text-923"/>
          <p:cNvSpPr txBox="1"/>
          <p:nvPr/>
        </p:nvSpPr>
        <p:spPr>
          <a:xfrm>
            <a:off x="640080" y="5870448"/>
            <a:ext cx="3931920" cy="228600"/>
          </a:xfrm>
          <a:prstGeom prst="rect">
            <a:avLst/>
          </a:prstGeom>
          <a:noFill/>
          <a:ln/>
        </p:spPr>
        <p:txBody>
          <a:bodyPr wrap="square" lIns="0" tIns="0" rIns="0" bIns="0" rtlCol="0" anchor="t"/>
          <a:lstStyle/>
          <a:p>
            <a:pPr algn="ctr" indent="0" marL="0">
              <a:buNone/>
            </a:pPr>
            <a:r>
              <a:rPr lang="en-US" sz="900" i="1" dirty="0">
                <a:solidFill>
                  <a:srgbClr val="5B6169"/>
                </a:solidFill>
                <a:latin typeface="Calibri" pitchFamily="34" charset="0"/>
                <a:ea typeface="Calibri" pitchFamily="34" charset="-122"/>
                <a:cs typeface="Calibri" pitchFamily="34" charset="-120"/>
              </a:rPr>
              <a:t>Shows the road’s own treatment: barricade, cone or kerb</a:t>
            </a:r>
            <a:endParaRPr lang="en-US" sz="900" dirty="0"/>
          </a:p>
        </p:txBody>
      </p:sp>
      <p:graphicFrame>
        <p:nvGraphicFramePr>
          <p:cNvPr id="23" name="table-924"/>
          <p:cNvGraphicFramePr>
            <a:graphicFrameLocks noGrp="1"/>
          </p:cNvGraphicFramePr>
          <p:nvPr>
            <p:extLst>
              <p:ext uri="{D42A27DB-BD31-4B8C-83A1-F6EECF244321}">
                <p14:modId xmlns:p14="http://schemas.microsoft.com/office/powerpoint/2010/main" val="1579011935"/>
              </p:ext>
            </p:extLst>
          </p:nvPr>
        </p:nvGraphicFramePr>
        <p:xfrm>
          <a:off x="4892040" y="1325880"/>
          <a:ext cx="6766560" cy="914400"/>
        </p:xfrm>
        <a:graphic>
          <a:graphicData uri="http://schemas.openxmlformats.org/drawingml/2006/table">
            <a:tbl>
              <a:tblPr/>
              <a:tblGrid>
                <a:gridCol w="2286000"/>
                <a:gridCol w="2148840"/>
                <a:gridCol w="2331720"/>
              </a:tblGrid>
              <a:tr h="45720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Options  (default)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Notes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Draw</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Typical  /  At one chainage  /  At every chainage interval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Typical = one generic section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Chainage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For At one chainage; 0+150 allowed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Interval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For every interval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Crossfall (%)</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Carriageway slope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Crossfall type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Camber  /  One-way falls right  /  falls left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Camber falls both sides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Verge beyond barricade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Ground shown outside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Pavement layers 1 – 3</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Asphalt 0.05 / Base 0.20 / Sub-base 0.15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Name + thickness; 0 = not used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Barricade profile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Water-filled  /  New Jersey,  height 1.00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Used when the edge is barricades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45720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Sign post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 clearance 1.50, sign 0.90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Post with height to the plate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D  ·  RDW</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Lane widening step by step</a:t>
            </a:r>
            <a:endParaRPr lang="en-US" sz="2600" dirty="0"/>
          </a:p>
        </p:txBody>
      </p:sp>
      <p:sp>
        <p:nvSpPr>
          <p:cNvPr id="4" name="shape-925"/>
          <p:cNvSpPr/>
          <p:nvPr/>
        </p:nvSpPr>
        <p:spPr>
          <a:xfrm>
            <a:off x="502920" y="1325880"/>
            <a:ext cx="329184" cy="329184"/>
          </a:xfrm>
          <a:prstGeom prst="ellipse">
            <a:avLst/>
          </a:prstGeom>
          <a:solidFill>
            <a:schemeClr val="accent1"/>
          </a:solidFill>
          <a:ln/>
        </p:spPr>
      </p:sp>
      <p:sp>
        <p:nvSpPr>
          <p:cNvPr id="5" name="text-926"/>
          <p:cNvSpPr txBox="1"/>
          <p:nvPr/>
        </p:nvSpPr>
        <p:spPr>
          <a:xfrm>
            <a:off x="502920" y="13258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927"/>
          <p:cNvSpPr txBox="1"/>
          <p:nvPr/>
        </p:nvSpPr>
        <p:spPr>
          <a:xfrm>
            <a:off x="978408" y="1307592"/>
            <a:ext cx="43708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RDW, select the road CL</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The dialog shows the road chainage range and width.</a:t>
            </a:r>
            <a:endParaRPr lang="en-US" sz="1200" dirty="0"/>
          </a:p>
        </p:txBody>
      </p:sp>
      <p:sp>
        <p:nvSpPr>
          <p:cNvPr id="7" name="shape-928"/>
          <p:cNvSpPr/>
          <p:nvPr/>
        </p:nvSpPr>
        <p:spPr>
          <a:xfrm>
            <a:off x="502920" y="2057400"/>
            <a:ext cx="329184" cy="329184"/>
          </a:xfrm>
          <a:prstGeom prst="ellipse">
            <a:avLst/>
          </a:prstGeom>
          <a:solidFill>
            <a:schemeClr val="accent1"/>
          </a:solidFill>
          <a:ln/>
        </p:spPr>
      </p:sp>
      <p:sp>
        <p:nvSpPr>
          <p:cNvPr id="8" name="text-929"/>
          <p:cNvSpPr txBox="1"/>
          <p:nvPr/>
        </p:nvSpPr>
        <p:spPr>
          <a:xfrm>
            <a:off x="502920" y="205740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930"/>
          <p:cNvSpPr txBox="1"/>
          <p:nvPr/>
        </p:nvSpPr>
        <p:spPr>
          <a:xfrm>
            <a:off x="978408" y="2039112"/>
            <a:ext cx="43708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Side and size</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Side Left / Right / Both, Extra width 3.65 m.</a:t>
            </a:r>
            <a:endParaRPr lang="en-US" sz="1200" dirty="0"/>
          </a:p>
        </p:txBody>
      </p:sp>
      <p:sp>
        <p:nvSpPr>
          <p:cNvPr id="10" name="shape-931"/>
          <p:cNvSpPr/>
          <p:nvPr/>
        </p:nvSpPr>
        <p:spPr>
          <a:xfrm>
            <a:off x="502920" y="2788920"/>
            <a:ext cx="329184" cy="329184"/>
          </a:xfrm>
          <a:prstGeom prst="ellipse">
            <a:avLst/>
          </a:prstGeom>
          <a:solidFill>
            <a:schemeClr val="accent1"/>
          </a:solidFill>
          <a:ln/>
        </p:spPr>
      </p:sp>
      <p:sp>
        <p:nvSpPr>
          <p:cNvPr id="11" name="text-932"/>
          <p:cNvSpPr txBox="1"/>
          <p:nvPr/>
        </p:nvSpPr>
        <p:spPr>
          <a:xfrm>
            <a:off x="502920" y="278892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933"/>
          <p:cNvSpPr txBox="1"/>
          <p:nvPr/>
        </p:nvSpPr>
        <p:spPr>
          <a:xfrm>
            <a:off x="978408" y="2770632"/>
            <a:ext cx="43708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Where</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Start and End chainage of the full-width lane, Taper in 30 m, Taper out 30 m.</a:t>
            </a:r>
            <a:endParaRPr lang="en-US" sz="1200" dirty="0"/>
          </a:p>
        </p:txBody>
      </p:sp>
      <p:sp>
        <p:nvSpPr>
          <p:cNvPr id="13" name="shape-934"/>
          <p:cNvSpPr/>
          <p:nvPr/>
        </p:nvSpPr>
        <p:spPr>
          <a:xfrm>
            <a:off x="502920" y="3520440"/>
            <a:ext cx="329184" cy="329184"/>
          </a:xfrm>
          <a:prstGeom prst="ellipse">
            <a:avLst/>
          </a:prstGeom>
          <a:solidFill>
            <a:schemeClr val="accent1"/>
          </a:solidFill>
          <a:ln/>
        </p:spPr>
      </p:sp>
      <p:sp>
        <p:nvSpPr>
          <p:cNvPr id="14" name="text-935"/>
          <p:cNvSpPr txBox="1"/>
          <p:nvPr/>
        </p:nvSpPr>
        <p:spPr>
          <a:xfrm>
            <a:off x="502920" y="352044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936"/>
          <p:cNvSpPr txBox="1"/>
          <p:nvPr/>
        </p:nvSpPr>
        <p:spPr>
          <a:xfrm>
            <a:off x="978408" y="3502152"/>
            <a:ext cx="43708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Shape</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Taper type straight or curve; Match point fillet (radius 30 m) or direct.</a:t>
            </a:r>
            <a:endParaRPr lang="en-US" sz="1200" dirty="0"/>
          </a:p>
        </p:txBody>
      </p:sp>
      <p:sp>
        <p:nvSpPr>
          <p:cNvPr id="16" name="shape-937"/>
          <p:cNvSpPr/>
          <p:nvPr/>
        </p:nvSpPr>
        <p:spPr>
          <a:xfrm>
            <a:off x="502920" y="4251960"/>
            <a:ext cx="329184" cy="329184"/>
          </a:xfrm>
          <a:prstGeom prst="ellipse">
            <a:avLst/>
          </a:prstGeom>
          <a:solidFill>
            <a:schemeClr val="accent1"/>
          </a:solidFill>
          <a:ln/>
        </p:spPr>
      </p:sp>
      <p:sp>
        <p:nvSpPr>
          <p:cNvPr id="17" name="text-938"/>
          <p:cNvSpPr txBox="1"/>
          <p:nvPr/>
        </p:nvSpPr>
        <p:spPr>
          <a:xfrm>
            <a:off x="502920" y="425196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18" name="text-939"/>
          <p:cNvSpPr txBox="1"/>
          <p:nvPr/>
        </p:nvSpPr>
        <p:spPr>
          <a:xfrm>
            <a:off x="978408" y="4233672"/>
            <a:ext cx="43708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Options and OK</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Move barricades (cones and kerb too), lane arrow, labels and dimension.</a:t>
            </a:r>
            <a:endParaRPr lang="en-US" sz="1200" dirty="0"/>
          </a:p>
        </p:txBody>
      </p:sp>
      <p:sp>
        <p:nvSpPr>
          <p:cNvPr id="19" name="shape-940"/>
          <p:cNvSpPr/>
          <p:nvPr/>
        </p:nvSpPr>
        <p:spPr>
          <a:xfrm>
            <a:off x="502920" y="4983480"/>
            <a:ext cx="329184" cy="329184"/>
          </a:xfrm>
          <a:prstGeom prst="ellipse">
            <a:avLst/>
          </a:prstGeom>
          <a:solidFill>
            <a:schemeClr val="accent1"/>
          </a:solidFill>
          <a:ln/>
        </p:spPr>
      </p:sp>
      <p:sp>
        <p:nvSpPr>
          <p:cNvPr id="20" name="text-941"/>
          <p:cNvSpPr txBox="1"/>
          <p:nvPr/>
        </p:nvSpPr>
        <p:spPr>
          <a:xfrm>
            <a:off x="502920" y="49834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21" name="text-942"/>
          <p:cNvSpPr txBox="1"/>
          <p:nvPr/>
        </p:nvSpPr>
        <p:spPr>
          <a:xfrm>
            <a:off x="978408" y="4965192"/>
            <a:ext cx="43708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Result</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New edge drawn, old edge trimmed, treatment moved, markings and report updated.</a:t>
            </a:r>
            <a:endParaRPr lang="en-US" sz="1200" dirty="0"/>
          </a:p>
        </p:txBody>
      </p:sp>
      <p:sp>
        <p:nvSpPr>
          <p:cNvPr id="22" name="shape-943"/>
          <p:cNvSpPr/>
          <p:nvPr/>
        </p:nvSpPr>
        <p:spPr>
          <a:xfrm>
            <a:off x="5577840" y="1325880"/>
            <a:ext cx="6080760" cy="2651760"/>
          </a:xfrm>
          <a:prstGeom prst="roundRect">
            <a:avLst>
              <a:gd name="adj" fmla="val 2759"/>
            </a:avLst>
          </a:prstGeom>
          <a:solidFill>
            <a:srgbClr val="F4F5F7"/>
          </a:solidFill>
          <a:ln w="9525">
            <a:solidFill>
              <a:srgbClr val="E3E5E8"/>
            </a:solidFill>
            <a:prstDash val="solid"/>
          </a:ln>
        </p:spPr>
      </p:sp>
      <p:sp>
        <p:nvSpPr>
          <p:cNvPr id="23" name="text-944"/>
          <p:cNvSpPr txBox="1"/>
          <p:nvPr/>
        </p:nvSpPr>
        <p:spPr>
          <a:xfrm>
            <a:off x="5760720" y="1417320"/>
            <a:ext cx="3657600" cy="274320"/>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Right side widening</a:t>
            </a:r>
            <a:endParaRPr lang="en-US" sz="1200" dirty="0"/>
          </a:p>
        </p:txBody>
      </p:sp>
      <p:sp>
        <p:nvSpPr>
          <p:cNvPr id="24" name="shape-945"/>
          <p:cNvSpPr/>
          <p:nvPr/>
        </p:nvSpPr>
        <p:spPr>
          <a:xfrm>
            <a:off x="5760720" y="1874520"/>
            <a:ext cx="5715000" cy="777240"/>
          </a:xfrm>
          <a:prstGeom prst="rect">
            <a:avLst/>
          </a:prstGeom>
          <a:solidFill>
            <a:schemeClr val="accent5"/>
          </a:solidFill>
          <a:ln/>
        </p:spPr>
      </p:sp>
      <p:sp>
        <p:nvSpPr>
          <p:cNvPr id="25" name="shape-946"/>
          <p:cNvSpPr/>
          <p:nvPr/>
        </p:nvSpPr>
        <p:spPr>
          <a:xfrm>
            <a:off x="5760720" y="2263140"/>
            <a:ext cx="5715000" cy="0"/>
          </a:xfrm>
          <a:prstGeom prst="line">
            <a:avLst/>
          </a:prstGeom>
          <a:noFill/>
          <a:ln w="19050">
            <a:solidFill>
              <a:srgbClr val="FFFFFF"/>
            </a:solidFill>
            <a:prstDash val="dash"/>
          </a:ln>
        </p:spPr>
      </p:sp>
      <p:sp>
        <p:nvSpPr>
          <p:cNvPr id="26" name="shape-947"/>
          <p:cNvSpPr/>
          <p:nvPr/>
        </p:nvSpPr>
        <p:spPr>
          <a:xfrm flipV="1">
            <a:off x="6675120" y="2651760"/>
            <a:ext cx="4023360" cy="502920"/>
          </a:xfrm>
          <a:prstGeom prst="trapezoid">
            <a:avLst/>
          </a:prstGeom>
          <a:solidFill>
            <a:srgbClr val="A3A8AE"/>
          </a:solidFill>
          <a:ln/>
        </p:spPr>
      </p:sp>
      <p:sp>
        <p:nvSpPr>
          <p:cNvPr id="27" name="shape-948"/>
          <p:cNvSpPr/>
          <p:nvPr/>
        </p:nvSpPr>
        <p:spPr>
          <a:xfrm>
            <a:off x="6675120" y="2651760"/>
            <a:ext cx="822960" cy="502920"/>
          </a:xfrm>
          <a:prstGeom prst="line">
            <a:avLst/>
          </a:prstGeom>
          <a:noFill/>
          <a:ln w="19050">
            <a:solidFill>
              <a:schemeClr val="accent1"/>
            </a:solidFill>
            <a:prstDash val="solid"/>
          </a:ln>
        </p:spPr>
      </p:sp>
      <p:sp>
        <p:nvSpPr>
          <p:cNvPr id="28" name="shape-949"/>
          <p:cNvSpPr/>
          <p:nvPr/>
        </p:nvSpPr>
        <p:spPr>
          <a:xfrm>
            <a:off x="7498080" y="3154680"/>
            <a:ext cx="2377440" cy="0"/>
          </a:xfrm>
          <a:prstGeom prst="line">
            <a:avLst/>
          </a:prstGeom>
          <a:noFill/>
          <a:ln w="19050">
            <a:solidFill>
              <a:schemeClr val="accent1"/>
            </a:solidFill>
            <a:prstDash val="solid"/>
          </a:ln>
        </p:spPr>
      </p:sp>
      <p:sp>
        <p:nvSpPr>
          <p:cNvPr id="29" name="shape-950"/>
          <p:cNvSpPr/>
          <p:nvPr/>
        </p:nvSpPr>
        <p:spPr>
          <a:xfrm flipH="1">
            <a:off x="9875520" y="2651760"/>
            <a:ext cx="822960" cy="502920"/>
          </a:xfrm>
          <a:prstGeom prst="line">
            <a:avLst/>
          </a:prstGeom>
          <a:noFill/>
          <a:ln w="19050">
            <a:solidFill>
              <a:schemeClr val="accent1"/>
            </a:solidFill>
            <a:prstDash val="solid"/>
          </a:ln>
        </p:spPr>
      </p:sp>
      <p:sp>
        <p:nvSpPr>
          <p:cNvPr id="30" name="shape-951"/>
          <p:cNvSpPr/>
          <p:nvPr/>
        </p:nvSpPr>
        <p:spPr>
          <a:xfrm>
            <a:off x="6675120" y="3246120"/>
            <a:ext cx="0" cy="182880"/>
          </a:xfrm>
          <a:prstGeom prst="line">
            <a:avLst/>
          </a:prstGeom>
          <a:noFill/>
          <a:ln w="9525">
            <a:solidFill>
              <a:srgbClr val="1F2326"/>
            </a:solidFill>
            <a:prstDash val="solid"/>
          </a:ln>
        </p:spPr>
      </p:sp>
      <p:sp>
        <p:nvSpPr>
          <p:cNvPr id="31" name="text-952"/>
          <p:cNvSpPr txBox="1"/>
          <p:nvPr/>
        </p:nvSpPr>
        <p:spPr>
          <a:xfrm>
            <a:off x="6172200" y="3456432"/>
            <a:ext cx="1005840" cy="201168"/>
          </a:xfrm>
          <a:prstGeom prst="rect">
            <a:avLst/>
          </a:prstGeom>
          <a:noFill/>
          <a:ln/>
        </p:spPr>
        <p:txBody>
          <a:bodyPr wrap="square" lIns="0" tIns="0" rIns="0" bIns="0" rtlCol="0" anchor="t"/>
          <a:lstStyle/>
          <a:p>
            <a:pPr algn="ctr" indent="0" marL="0">
              <a:buNone/>
            </a:pPr>
            <a:r>
              <a:rPr lang="en-US" sz="900" b="1" dirty="0">
                <a:solidFill>
                  <a:srgbClr val="5B6169"/>
                </a:solidFill>
                <a:latin typeface="Calibri" pitchFamily="34" charset="0"/>
                <a:ea typeface="Calibri" pitchFamily="34" charset="-122"/>
                <a:cs typeface="Calibri" pitchFamily="34" charset="-120"/>
              </a:rPr>
              <a:t>taper in</a:t>
            </a:r>
            <a:endParaRPr lang="en-US" sz="900" dirty="0"/>
          </a:p>
        </p:txBody>
      </p:sp>
      <p:sp>
        <p:nvSpPr>
          <p:cNvPr id="32" name="shape-953"/>
          <p:cNvSpPr/>
          <p:nvPr/>
        </p:nvSpPr>
        <p:spPr>
          <a:xfrm>
            <a:off x="7498080" y="3246120"/>
            <a:ext cx="0" cy="182880"/>
          </a:xfrm>
          <a:prstGeom prst="line">
            <a:avLst/>
          </a:prstGeom>
          <a:noFill/>
          <a:ln w="9525">
            <a:solidFill>
              <a:srgbClr val="1F2326"/>
            </a:solidFill>
            <a:prstDash val="solid"/>
          </a:ln>
        </p:spPr>
      </p:sp>
      <p:sp>
        <p:nvSpPr>
          <p:cNvPr id="33" name="text-954"/>
          <p:cNvSpPr txBox="1"/>
          <p:nvPr/>
        </p:nvSpPr>
        <p:spPr>
          <a:xfrm>
            <a:off x="6995160" y="3456432"/>
            <a:ext cx="1005840" cy="201168"/>
          </a:xfrm>
          <a:prstGeom prst="rect">
            <a:avLst/>
          </a:prstGeom>
          <a:noFill/>
          <a:ln/>
        </p:spPr>
        <p:txBody>
          <a:bodyPr wrap="square" lIns="0" tIns="0" rIns="0" bIns="0" rtlCol="0" anchor="t"/>
          <a:lstStyle/>
          <a:p>
            <a:pPr algn="ctr" indent="0" marL="0">
              <a:buNone/>
            </a:pPr>
            <a:r>
              <a:rPr lang="en-US" sz="900" b="1" dirty="0">
                <a:solidFill>
                  <a:schemeClr val="accent1"/>
                </a:solidFill>
                <a:latin typeface="Calibri" pitchFamily="34" charset="0"/>
                <a:ea typeface="Calibri" pitchFamily="34" charset="-122"/>
                <a:cs typeface="Calibri" pitchFamily="34" charset="-120"/>
              </a:rPr>
              <a:t>START</a:t>
            </a:r>
            <a:endParaRPr lang="en-US" sz="900" dirty="0"/>
          </a:p>
        </p:txBody>
      </p:sp>
      <p:sp>
        <p:nvSpPr>
          <p:cNvPr id="34" name="shape-955"/>
          <p:cNvSpPr/>
          <p:nvPr/>
        </p:nvSpPr>
        <p:spPr>
          <a:xfrm>
            <a:off x="9875520" y="3246120"/>
            <a:ext cx="0" cy="182880"/>
          </a:xfrm>
          <a:prstGeom prst="line">
            <a:avLst/>
          </a:prstGeom>
          <a:noFill/>
          <a:ln w="9525">
            <a:solidFill>
              <a:srgbClr val="1F2326"/>
            </a:solidFill>
            <a:prstDash val="solid"/>
          </a:ln>
        </p:spPr>
      </p:sp>
      <p:sp>
        <p:nvSpPr>
          <p:cNvPr id="35" name="text-956"/>
          <p:cNvSpPr txBox="1"/>
          <p:nvPr/>
        </p:nvSpPr>
        <p:spPr>
          <a:xfrm>
            <a:off x="9372600" y="3456432"/>
            <a:ext cx="1005840" cy="201168"/>
          </a:xfrm>
          <a:prstGeom prst="rect">
            <a:avLst/>
          </a:prstGeom>
          <a:noFill/>
          <a:ln/>
        </p:spPr>
        <p:txBody>
          <a:bodyPr wrap="square" lIns="0" tIns="0" rIns="0" bIns="0" rtlCol="0" anchor="t"/>
          <a:lstStyle/>
          <a:p>
            <a:pPr algn="ctr" indent="0" marL="0">
              <a:buNone/>
            </a:pPr>
            <a:r>
              <a:rPr lang="en-US" sz="900" b="1" dirty="0">
                <a:solidFill>
                  <a:schemeClr val="accent1"/>
                </a:solidFill>
                <a:latin typeface="Calibri" pitchFamily="34" charset="0"/>
                <a:ea typeface="Calibri" pitchFamily="34" charset="-122"/>
                <a:cs typeface="Calibri" pitchFamily="34" charset="-120"/>
              </a:rPr>
              <a:t>END</a:t>
            </a:r>
            <a:endParaRPr lang="en-US" sz="900" dirty="0"/>
          </a:p>
        </p:txBody>
      </p:sp>
      <p:sp>
        <p:nvSpPr>
          <p:cNvPr id="36" name="shape-957"/>
          <p:cNvSpPr/>
          <p:nvPr/>
        </p:nvSpPr>
        <p:spPr>
          <a:xfrm>
            <a:off x="10698480" y="3246120"/>
            <a:ext cx="0" cy="182880"/>
          </a:xfrm>
          <a:prstGeom prst="line">
            <a:avLst/>
          </a:prstGeom>
          <a:noFill/>
          <a:ln w="9525">
            <a:solidFill>
              <a:srgbClr val="1F2326"/>
            </a:solidFill>
            <a:prstDash val="solid"/>
          </a:ln>
        </p:spPr>
      </p:sp>
      <p:sp>
        <p:nvSpPr>
          <p:cNvPr id="37" name="text-958"/>
          <p:cNvSpPr txBox="1"/>
          <p:nvPr/>
        </p:nvSpPr>
        <p:spPr>
          <a:xfrm>
            <a:off x="10195560" y="3456432"/>
            <a:ext cx="1005840" cy="201168"/>
          </a:xfrm>
          <a:prstGeom prst="rect">
            <a:avLst/>
          </a:prstGeom>
          <a:noFill/>
          <a:ln/>
        </p:spPr>
        <p:txBody>
          <a:bodyPr wrap="square" lIns="0" tIns="0" rIns="0" bIns="0" rtlCol="0" anchor="t"/>
          <a:lstStyle/>
          <a:p>
            <a:pPr algn="ctr" indent="0" marL="0">
              <a:buNone/>
            </a:pPr>
            <a:r>
              <a:rPr lang="en-US" sz="900" b="1" dirty="0">
                <a:solidFill>
                  <a:srgbClr val="5B6169"/>
                </a:solidFill>
                <a:latin typeface="Calibri" pitchFamily="34" charset="0"/>
                <a:ea typeface="Calibri" pitchFamily="34" charset="-122"/>
                <a:cs typeface="Calibri" pitchFamily="34" charset="-120"/>
              </a:rPr>
              <a:t>taper out</a:t>
            </a:r>
            <a:endParaRPr lang="en-US" sz="900" dirty="0"/>
          </a:p>
        </p:txBody>
      </p:sp>
      <p:sp>
        <p:nvSpPr>
          <p:cNvPr id="38" name="text-959"/>
          <p:cNvSpPr txBox="1"/>
          <p:nvPr/>
        </p:nvSpPr>
        <p:spPr>
          <a:xfrm>
            <a:off x="8412480" y="2697480"/>
            <a:ext cx="640080" cy="201168"/>
          </a:xfrm>
          <a:prstGeom prst="rect">
            <a:avLst/>
          </a:prstGeom>
          <a:noFill/>
          <a:ln/>
        </p:spPr>
        <p:txBody>
          <a:bodyPr wrap="square" lIns="0" tIns="0" rIns="0" bIns="0" rtlCol="0" anchor="t"/>
          <a:lstStyle/>
          <a:p>
            <a:pPr indent="0" marL="0">
              <a:buNone/>
            </a:pPr>
            <a:r>
              <a:rPr lang="en-US" sz="900" b="1" dirty="0">
                <a:solidFill>
                  <a:schemeClr val="tx1"/>
                </a:solidFill>
                <a:latin typeface="Calibri" pitchFamily="34" charset="0"/>
                <a:ea typeface="Calibri" pitchFamily="34" charset="-122"/>
                <a:cs typeface="Calibri" pitchFamily="34" charset="-120"/>
              </a:rPr>
              <a:t>+3.65</a:t>
            </a:r>
            <a:endParaRPr lang="en-US" sz="900" dirty="0"/>
          </a:p>
        </p:txBody>
      </p:sp>
      <p:graphicFrame>
        <p:nvGraphicFramePr>
          <p:cNvPr id="24" name="table-960"/>
          <p:cNvGraphicFramePr>
            <a:graphicFrameLocks noGrp="1"/>
          </p:cNvGraphicFramePr>
          <p:nvPr>
            <p:extLst>
              <p:ext uri="{D42A27DB-BD31-4B8C-83A1-F6EECF244321}">
                <p14:modId xmlns:p14="http://schemas.microsoft.com/office/powerpoint/2010/main" val="1579011935"/>
              </p:ext>
            </p:extLst>
          </p:nvPr>
        </p:nvGraphicFramePr>
        <p:xfrm>
          <a:off x="5577840" y="4114800"/>
          <a:ext cx="6080760" cy="914400"/>
        </p:xfrm>
        <a:graphic>
          <a:graphicData uri="http://schemas.openxmlformats.org/drawingml/2006/table">
            <a:tbl>
              <a:tblPr/>
              <a:tblGrid>
                <a:gridCol w="2148840"/>
                <a:gridCol w="1280160"/>
                <a:gridCol w="2651760"/>
              </a:tblGrid>
              <a:tr h="329184">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Setting</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Default</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Notes</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Side</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Right</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Left / Right / Both sides</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Extra width (m)</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3.65</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Width of the new lane</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Start  /  End chainage</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100 / 200</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Full-width part, real chainage</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Taper in / out (m)</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30 / 30</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Before start and after end</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Fillet radius (m)</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30</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Round match points</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D  ·  RDW  ·  RDT</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Both sides, different chainages, taper shapes and rules</a:t>
            </a:r>
            <a:endParaRPr lang="en-US" sz="2600" dirty="0"/>
          </a:p>
        </p:txBody>
      </p:sp>
      <p:sp>
        <p:nvSpPr>
          <p:cNvPr id="4" name="shape-961"/>
          <p:cNvSpPr/>
          <p:nvPr/>
        </p:nvSpPr>
        <p:spPr>
          <a:xfrm>
            <a:off x="502920" y="1325880"/>
            <a:ext cx="5486400" cy="2331720"/>
          </a:xfrm>
          <a:prstGeom prst="roundRect">
            <a:avLst>
              <a:gd name="adj" fmla="val 3137"/>
            </a:avLst>
          </a:prstGeom>
          <a:solidFill>
            <a:srgbClr val="F4F5F7"/>
          </a:solidFill>
          <a:ln w="9525">
            <a:solidFill>
              <a:srgbClr val="E3E5E8"/>
            </a:solidFill>
            <a:prstDash val="solid"/>
          </a:ln>
        </p:spPr>
      </p:sp>
      <p:sp>
        <p:nvSpPr>
          <p:cNvPr id="5" name="text-962"/>
          <p:cNvSpPr txBox="1"/>
          <p:nvPr/>
        </p:nvSpPr>
        <p:spPr>
          <a:xfrm>
            <a:off x="667512" y="1463040"/>
            <a:ext cx="5157216"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Both sides with different chainage</a:t>
            </a:r>
            <a:endParaRPr lang="en-US" sz="1300" dirty="0"/>
          </a:p>
        </p:txBody>
      </p:sp>
      <p:sp>
        <p:nvSpPr>
          <p:cNvPr id="6" name="text-963"/>
          <p:cNvSpPr txBox="1"/>
          <p:nvPr/>
        </p:nvSpPr>
        <p:spPr>
          <a:xfrm>
            <a:off x="667512" y="1828800"/>
            <a:ext cx="5157216" cy="1719072"/>
          </a:xfrm>
          <a:prstGeom prst="rect">
            <a:avLst/>
          </a:prstGeom>
          <a:noFill/>
          <a:ln/>
        </p:spPr>
        <p:txBody>
          <a:bodyPr wrap="square" lIns="0" tIns="0" rIns="0" bIns="0" rtlCol="0" anchor="t"/>
          <a:lstStyle/>
          <a:p>
            <a:pPr marL="152400" indent="-152400">
              <a:spcAft>
                <a:spcPts val="400"/>
              </a:spcAft>
              <a:buSzPct val="100000"/>
              <a:buChar char="•"/>
            </a:pPr>
            <a:r>
              <a:rPr lang="en-US" sz="1250" dirty="0">
                <a:solidFill>
                  <a:srgbClr val="3A3F45"/>
                </a:solidFill>
                <a:latin typeface="Calibri" pitchFamily="34" charset="0"/>
                <a:ea typeface="Calibri" pitchFamily="34" charset="-122"/>
                <a:cs typeface="Calibri" pitchFamily="34" charset="-120"/>
              </a:rPr>
              <a:t>Set Side = Both sides. The top block becomes the LEFT side.</a:t>
            </a:r>
            <a:endParaRPr lang="en-US" sz="1250" dirty="0"/>
          </a:p>
          <a:p>
            <a:pPr marL="152400" indent="-152400">
              <a:spcAft>
                <a:spcPts val="400"/>
              </a:spcAft>
              <a:buSzPct val="100000"/>
              <a:buChar char="•"/>
            </a:pPr>
            <a:r>
              <a:rPr lang="en-US" sz="1250" dirty="0">
                <a:solidFill>
                  <a:srgbClr val="3A3F45"/>
                </a:solidFill>
                <a:latin typeface="Calibri" pitchFamily="34" charset="0"/>
                <a:ea typeface="Calibri" pitchFamily="34" charset="-122"/>
                <a:cs typeface="Calibri" pitchFamily="34" charset="-120"/>
              </a:rPr>
              <a:t>Tick Different chainage on right side: the right gets its own width, start, end, tapers and fillet radius.</a:t>
            </a:r>
            <a:endParaRPr lang="en-US" sz="1250" dirty="0"/>
          </a:p>
          <a:p>
            <a:pPr marL="152400" indent="-152400">
              <a:spcAft>
                <a:spcPts val="400"/>
              </a:spcAft>
              <a:buSzPct val="100000"/>
              <a:buChar char="•"/>
            </a:pPr>
            <a:r>
              <a:rPr lang="en-US" sz="1250" dirty="0">
                <a:solidFill>
                  <a:srgbClr val="3A3F45"/>
                </a:solidFill>
                <a:latin typeface="Calibri" pitchFamily="34" charset="0"/>
                <a:ea typeface="Calibri" pitchFamily="34" charset="-122"/>
                <a:cs typeface="Calibri" pitchFamily="34" charset="-120"/>
              </a:rPr>
              <a:t>Untick it and both sides use the same values.</a:t>
            </a:r>
            <a:endParaRPr lang="en-US" sz="1250" dirty="0"/>
          </a:p>
        </p:txBody>
      </p:sp>
      <p:sp>
        <p:nvSpPr>
          <p:cNvPr id="7" name="shape-964"/>
          <p:cNvSpPr/>
          <p:nvPr/>
        </p:nvSpPr>
        <p:spPr>
          <a:xfrm>
            <a:off x="6172200" y="1325880"/>
            <a:ext cx="5486400" cy="2331720"/>
          </a:xfrm>
          <a:prstGeom prst="roundRect">
            <a:avLst>
              <a:gd name="adj" fmla="val 3137"/>
            </a:avLst>
          </a:prstGeom>
          <a:solidFill>
            <a:srgbClr val="F4F5F7"/>
          </a:solidFill>
          <a:ln w="9525">
            <a:solidFill>
              <a:srgbClr val="E3E5E8"/>
            </a:solidFill>
            <a:prstDash val="solid"/>
          </a:ln>
        </p:spPr>
      </p:sp>
      <p:sp>
        <p:nvSpPr>
          <p:cNvPr id="8" name="text-965"/>
          <p:cNvSpPr txBox="1"/>
          <p:nvPr/>
        </p:nvSpPr>
        <p:spPr>
          <a:xfrm>
            <a:off x="6336792" y="1463040"/>
            <a:ext cx="5157216"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Taper type and match point</a:t>
            </a:r>
            <a:endParaRPr lang="en-US" sz="1300" dirty="0"/>
          </a:p>
        </p:txBody>
      </p:sp>
      <p:sp>
        <p:nvSpPr>
          <p:cNvPr id="9" name="text-966"/>
          <p:cNvSpPr txBox="1"/>
          <p:nvPr/>
        </p:nvSpPr>
        <p:spPr>
          <a:xfrm>
            <a:off x="6336792" y="1828800"/>
            <a:ext cx="5157216" cy="1719072"/>
          </a:xfrm>
          <a:prstGeom prst="rect">
            <a:avLst/>
          </a:prstGeom>
          <a:noFill/>
          <a:ln/>
        </p:spPr>
        <p:txBody>
          <a:bodyPr wrap="square" lIns="0" tIns="0" rIns="0" bIns="0" rtlCol="0" anchor="t"/>
          <a:lstStyle/>
          <a:p>
            <a:pPr marL="152400" indent="-152400">
              <a:spcAft>
                <a:spcPts val="400"/>
              </a:spcAft>
              <a:buSzPct val="100000"/>
              <a:buChar char="•"/>
            </a:pPr>
            <a:r>
              <a:rPr lang="en-US" sz="1250" b="1" dirty="0">
                <a:solidFill>
                  <a:srgbClr val="3A3F45"/>
                </a:solidFill>
                <a:latin typeface="Calibri" pitchFamily="34" charset="0"/>
                <a:ea typeface="Calibri" pitchFamily="34" charset="-122"/>
                <a:cs typeface="Calibri" pitchFamily="34" charset="-120"/>
              </a:rPr>
              <a:t>Straight (linear) taper: </a:t>
            </a:r>
            <a:pPr indent="0" marL="0">
              <a:spcAft>
                <a:spcPts val="400"/>
              </a:spcAft>
              <a:buNone/>
            </a:pPr>
            <a:r>
              <a:rPr lang="en-US" sz="1250" dirty="0">
                <a:solidFill>
                  <a:srgbClr val="3A3F45"/>
                </a:solidFill>
                <a:latin typeface="Calibri" pitchFamily="34" charset="0"/>
                <a:ea typeface="Calibri" pitchFamily="34" charset="-122"/>
                <a:cs typeface="Calibri" pitchFamily="34" charset="-120"/>
              </a:rPr>
              <a:t>straight line from old to new edge.</a:t>
            </a:r>
            <a:endParaRPr lang="en-US" sz="1250" dirty="0"/>
          </a:p>
          <a:p>
            <a:pPr marL="152400" indent="-152400">
              <a:spcAft>
                <a:spcPts val="400"/>
              </a:spcAft>
              <a:buSzPct val="100000"/>
              <a:buChar char="•"/>
            </a:pPr>
            <a:r>
              <a:rPr lang="en-US" sz="1250" b="1" dirty="0">
                <a:solidFill>
                  <a:srgbClr val="3A3F45"/>
                </a:solidFill>
                <a:latin typeface="Calibri" pitchFamily="34" charset="0"/>
                <a:ea typeface="Calibri" pitchFamily="34" charset="-122"/>
                <a:cs typeface="Calibri" pitchFamily="34" charset="-120"/>
              </a:rPr>
              <a:t>Curve (reverse-curve) taper: </a:t>
            </a:r>
            <a:pPr indent="0" marL="0">
              <a:spcAft>
                <a:spcPts val="400"/>
              </a:spcAft>
              <a:buNone/>
            </a:pPr>
            <a:r>
              <a:rPr lang="en-US" sz="1250" dirty="0">
                <a:solidFill>
                  <a:srgbClr val="3A3F45"/>
                </a:solidFill>
                <a:latin typeface="Calibri" pitchFamily="34" charset="0"/>
                <a:ea typeface="Calibri" pitchFamily="34" charset="-122"/>
                <a:cs typeface="Calibri" pitchFamily="34" charset="-120"/>
              </a:rPr>
              <a:t>smooth S-shape.</a:t>
            </a:r>
            <a:endParaRPr lang="en-US" sz="1250" dirty="0"/>
          </a:p>
          <a:p>
            <a:pPr marL="152400" indent="-152400">
              <a:spcAft>
                <a:spcPts val="400"/>
              </a:spcAft>
              <a:buSzPct val="100000"/>
              <a:buChar char="•"/>
            </a:pPr>
            <a:r>
              <a:rPr lang="en-US" sz="1250" b="1" dirty="0">
                <a:solidFill>
                  <a:srgbClr val="3A3F45"/>
                </a:solidFill>
                <a:latin typeface="Calibri" pitchFamily="34" charset="0"/>
                <a:ea typeface="Calibri" pitchFamily="34" charset="-122"/>
                <a:cs typeface="Calibri" pitchFamily="34" charset="-120"/>
              </a:rPr>
              <a:t>Fillet at match points: </a:t>
            </a:r>
            <a:pPr indent="0" marL="0">
              <a:spcAft>
                <a:spcPts val="400"/>
              </a:spcAft>
              <a:buNone/>
            </a:pPr>
            <a:r>
              <a:rPr lang="en-US" sz="1250" dirty="0">
                <a:solidFill>
                  <a:srgbClr val="3A3F45"/>
                </a:solidFill>
                <a:latin typeface="Calibri" pitchFamily="34" charset="0"/>
                <a:ea typeface="Calibri" pitchFamily="34" charset="-122"/>
                <a:cs typeface="Calibri" pitchFamily="34" charset="-120"/>
              </a:rPr>
              <a:t>rounds the joins with the fillet radius (labelled R=30).</a:t>
            </a:r>
            <a:endParaRPr lang="en-US" sz="1250" dirty="0"/>
          </a:p>
          <a:p>
            <a:pPr marL="152400" indent="-152400">
              <a:spcAft>
                <a:spcPts val="400"/>
              </a:spcAft>
              <a:buSzPct val="100000"/>
              <a:buChar char="•"/>
            </a:pPr>
            <a:r>
              <a:rPr lang="en-US" sz="1250" b="1" dirty="0">
                <a:solidFill>
                  <a:srgbClr val="3A3F45"/>
                </a:solidFill>
                <a:latin typeface="Calibri" pitchFamily="34" charset="0"/>
                <a:ea typeface="Calibri" pitchFamily="34" charset="-122"/>
                <a:cs typeface="Calibri" pitchFamily="34" charset="-120"/>
              </a:rPr>
              <a:t>Direct link: </a:t>
            </a:r>
            <a:pPr indent="0" marL="0">
              <a:spcAft>
                <a:spcPts val="400"/>
              </a:spcAft>
              <a:buNone/>
            </a:pPr>
            <a:r>
              <a:rPr lang="en-US" sz="1250" dirty="0">
                <a:solidFill>
                  <a:srgbClr val="3A3F45"/>
                </a:solidFill>
                <a:latin typeface="Calibri" pitchFamily="34" charset="0"/>
                <a:ea typeface="Calibri" pitchFamily="34" charset="-122"/>
                <a:cs typeface="Calibri" pitchFamily="34" charset="-120"/>
              </a:rPr>
              <a:t>sharp joins, no fillet.</a:t>
            </a:r>
            <a:endParaRPr lang="en-US" sz="1250" dirty="0"/>
          </a:p>
        </p:txBody>
      </p:sp>
      <p:sp>
        <p:nvSpPr>
          <p:cNvPr id="10" name="shape-967"/>
          <p:cNvSpPr/>
          <p:nvPr/>
        </p:nvSpPr>
        <p:spPr>
          <a:xfrm>
            <a:off x="502920" y="3794760"/>
            <a:ext cx="5486400" cy="2377440"/>
          </a:xfrm>
          <a:prstGeom prst="roundRect">
            <a:avLst>
              <a:gd name="adj" fmla="val 3077"/>
            </a:avLst>
          </a:prstGeom>
          <a:solidFill>
            <a:srgbClr val="F4F5F7"/>
          </a:solidFill>
          <a:ln w="9525">
            <a:solidFill>
              <a:srgbClr val="E3E5E8"/>
            </a:solidFill>
            <a:prstDash val="solid"/>
          </a:ln>
        </p:spPr>
      </p:sp>
      <p:sp>
        <p:nvSpPr>
          <p:cNvPr id="11" name="text-968"/>
          <p:cNvSpPr txBox="1"/>
          <p:nvPr/>
        </p:nvSpPr>
        <p:spPr>
          <a:xfrm>
            <a:off x="667512" y="3931920"/>
            <a:ext cx="5157216"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Rules that keep it inside the road</a:t>
            </a:r>
            <a:endParaRPr lang="en-US" sz="1300" dirty="0"/>
          </a:p>
        </p:txBody>
      </p:sp>
      <p:sp>
        <p:nvSpPr>
          <p:cNvPr id="12" name="text-969"/>
          <p:cNvSpPr txBox="1"/>
          <p:nvPr/>
        </p:nvSpPr>
        <p:spPr>
          <a:xfrm>
            <a:off x="667512" y="4297680"/>
            <a:ext cx="5157216" cy="1764792"/>
          </a:xfrm>
          <a:prstGeom prst="rect">
            <a:avLst/>
          </a:prstGeom>
          <a:noFill/>
          <a:ln/>
        </p:spPr>
        <p:txBody>
          <a:bodyPr wrap="square" lIns="0" tIns="0" rIns="0" bIns="0" rtlCol="0" anchor="t"/>
          <a:lstStyle/>
          <a:p>
            <a:pPr marL="152400" indent="-152400">
              <a:spcAft>
                <a:spcPts val="400"/>
              </a:spcAft>
              <a:buSzPct val="100000"/>
              <a:buChar char="•"/>
            </a:pPr>
            <a:r>
              <a:rPr lang="en-US" sz="1250" dirty="0">
                <a:solidFill>
                  <a:srgbClr val="3A3F45"/>
                </a:solidFill>
                <a:latin typeface="Calibri" pitchFamily="34" charset="0"/>
                <a:ea typeface="Calibri" pitchFamily="34" charset="-122"/>
                <a:cs typeface="Calibri" pitchFamily="34" charset="-120"/>
              </a:rPr>
              <a:t>Start – taper in must be at or after the road start.</a:t>
            </a:r>
            <a:endParaRPr lang="en-US" sz="1250" dirty="0"/>
          </a:p>
          <a:p>
            <a:pPr marL="152400" indent="-152400">
              <a:spcAft>
                <a:spcPts val="400"/>
              </a:spcAft>
              <a:buSzPct val="100000"/>
              <a:buChar char="•"/>
            </a:pPr>
            <a:r>
              <a:rPr lang="en-US" sz="1250" dirty="0">
                <a:solidFill>
                  <a:srgbClr val="3A3F45"/>
                </a:solidFill>
                <a:latin typeface="Calibri" pitchFamily="34" charset="0"/>
                <a:ea typeface="Calibri" pitchFamily="34" charset="-122"/>
                <a:cs typeface="Calibri" pitchFamily="34" charset="-120"/>
              </a:rPr>
              <a:t>End + taper out must be at or before the road end.</a:t>
            </a:r>
            <a:endParaRPr lang="en-US" sz="1250" dirty="0"/>
          </a:p>
          <a:p>
            <a:pPr marL="152400" indent="-152400">
              <a:spcAft>
                <a:spcPts val="400"/>
              </a:spcAft>
              <a:buSzPct val="100000"/>
              <a:buChar char="•"/>
            </a:pPr>
            <a:r>
              <a:rPr lang="en-US" sz="1250" dirty="0">
                <a:solidFill>
                  <a:srgbClr val="3A3F45"/>
                </a:solidFill>
                <a:latin typeface="Calibri" pitchFamily="34" charset="0"/>
                <a:ea typeface="Calibri" pitchFamily="34" charset="-122"/>
                <a:cs typeface="Calibri" pitchFamily="34" charset="-120"/>
              </a:rPr>
              <a:t>End must be larger than Start.</a:t>
            </a:r>
            <a:endParaRPr lang="en-US" sz="1250" dirty="0"/>
          </a:p>
          <a:p>
            <a:pPr marL="152400" indent="-152400">
              <a:spcAft>
                <a:spcPts val="400"/>
              </a:spcAft>
              <a:buSzPct val="100000"/>
              <a:buChar char="•"/>
            </a:pPr>
            <a:r>
              <a:rPr lang="en-US" sz="1250" dirty="0">
                <a:solidFill>
                  <a:srgbClr val="3A3F45"/>
                </a:solidFill>
                <a:latin typeface="Calibri" pitchFamily="34" charset="0"/>
                <a:ea typeface="Calibri" pitchFamily="34" charset="-122"/>
                <a:cs typeface="Calibri" pitchFamily="34" charset="-120"/>
              </a:rPr>
              <a:t>Keep junctions away from widened or tapered edges.</a:t>
            </a:r>
            <a:endParaRPr lang="en-US" sz="1250" dirty="0"/>
          </a:p>
        </p:txBody>
      </p:sp>
      <p:sp>
        <p:nvSpPr>
          <p:cNvPr id="13" name="shape-970"/>
          <p:cNvSpPr/>
          <p:nvPr/>
        </p:nvSpPr>
        <p:spPr>
          <a:xfrm>
            <a:off x="6172200" y="3794760"/>
            <a:ext cx="5486400" cy="2377440"/>
          </a:xfrm>
          <a:prstGeom prst="roundRect">
            <a:avLst>
              <a:gd name="adj" fmla="val 3077"/>
            </a:avLst>
          </a:prstGeom>
          <a:solidFill>
            <a:srgbClr val="F4F5F7"/>
          </a:solidFill>
          <a:ln w="9525">
            <a:solidFill>
              <a:srgbClr val="E3E5E8"/>
            </a:solidFill>
            <a:prstDash val="solid"/>
          </a:ln>
        </p:spPr>
      </p:sp>
      <p:sp>
        <p:nvSpPr>
          <p:cNvPr id="14" name="text-971"/>
          <p:cNvSpPr txBox="1"/>
          <p:nvPr/>
        </p:nvSpPr>
        <p:spPr>
          <a:xfrm>
            <a:off x="6336792" y="3931920"/>
            <a:ext cx="5157216" cy="292608"/>
          </a:xfrm>
          <a:prstGeom prst="rect">
            <a:avLst/>
          </a:prstGeom>
          <a:noFill/>
          <a:ln/>
        </p:spPr>
        <p:txBody>
          <a:bodyPr wrap="square" lIns="0" tIns="0" rIns="0" bIns="0" rtlCol="0" anchor="t"/>
          <a:lstStyle/>
          <a:p>
            <a:pPr indent="0" marL="0">
              <a:buNone/>
            </a:pPr>
            <a:r>
              <a:rPr lang="en-US" sz="1300" b="1" dirty="0">
                <a:solidFill>
                  <a:schemeClr val="tx1"/>
                </a:solidFill>
                <a:latin typeface="Calibri" pitchFamily="34" charset="0"/>
                <a:ea typeface="Calibri" pitchFamily="34" charset="-122"/>
                <a:cs typeface="Calibri" pitchFamily="34" charset="-120"/>
              </a:rPr>
              <a:t>Options at the bottom of the dialog</a:t>
            </a:r>
            <a:endParaRPr lang="en-US" sz="1300" dirty="0"/>
          </a:p>
        </p:txBody>
      </p:sp>
      <p:sp>
        <p:nvSpPr>
          <p:cNvPr id="15" name="text-972"/>
          <p:cNvSpPr txBox="1"/>
          <p:nvPr/>
        </p:nvSpPr>
        <p:spPr>
          <a:xfrm>
            <a:off x="6336792" y="4297680"/>
            <a:ext cx="5157216" cy="1764792"/>
          </a:xfrm>
          <a:prstGeom prst="rect">
            <a:avLst/>
          </a:prstGeom>
          <a:noFill/>
          <a:ln/>
        </p:spPr>
        <p:txBody>
          <a:bodyPr wrap="square" lIns="0" tIns="0" rIns="0" bIns="0" rtlCol="0" anchor="t"/>
          <a:lstStyle/>
          <a:p>
            <a:pPr marL="152400" indent="-152400">
              <a:spcAft>
                <a:spcPts val="400"/>
              </a:spcAft>
              <a:buSzPct val="100000"/>
              <a:buChar char="•"/>
            </a:pPr>
            <a:r>
              <a:rPr lang="en-US" sz="1250" b="1" dirty="0">
                <a:solidFill>
                  <a:srgbClr val="3A3F45"/>
                </a:solidFill>
                <a:latin typeface="Calibri" pitchFamily="34" charset="0"/>
                <a:ea typeface="Calibri" pitchFamily="34" charset="-122"/>
                <a:cs typeface="Calibri" pitchFamily="34" charset="-120"/>
              </a:rPr>
              <a:t>Move barricades to the new edge: </a:t>
            </a:r>
            <a:pPr indent="0" marL="0">
              <a:spcAft>
                <a:spcPts val="400"/>
              </a:spcAft>
              <a:buNone/>
            </a:pPr>
            <a:r>
              <a:rPr lang="en-US" sz="1250" dirty="0">
                <a:solidFill>
                  <a:srgbClr val="3A3F45"/>
                </a:solidFill>
                <a:latin typeface="Calibri" pitchFamily="34" charset="0"/>
                <a:ea typeface="Calibri" pitchFamily="34" charset="-122"/>
                <a:cs typeface="Calibri" pitchFamily="34" charset="-120"/>
              </a:rPr>
              <a:t>barricades, cones or kerb follow the new edge.</a:t>
            </a:r>
            <a:endParaRPr lang="en-US" sz="1250" dirty="0"/>
          </a:p>
          <a:p>
            <a:pPr marL="152400" indent="-152400">
              <a:spcAft>
                <a:spcPts val="400"/>
              </a:spcAft>
              <a:buSzPct val="100000"/>
              <a:buChar char="•"/>
            </a:pPr>
            <a:r>
              <a:rPr lang="en-US" sz="1250" b="1" dirty="0">
                <a:solidFill>
                  <a:srgbClr val="3A3F45"/>
                </a:solidFill>
                <a:latin typeface="Calibri" pitchFamily="34" charset="0"/>
                <a:ea typeface="Calibri" pitchFamily="34" charset="-122"/>
                <a:cs typeface="Calibri" pitchFamily="34" charset="-120"/>
              </a:rPr>
              <a:t>Lane arrow in the new lane: </a:t>
            </a:r>
            <a:pPr indent="0" marL="0">
              <a:spcAft>
                <a:spcPts val="400"/>
              </a:spcAft>
              <a:buNone/>
            </a:pPr>
            <a:r>
              <a:rPr lang="en-US" sz="1250" dirty="0">
                <a:solidFill>
                  <a:srgbClr val="3A3F45"/>
                </a:solidFill>
                <a:latin typeface="Calibri" pitchFamily="34" charset="0"/>
                <a:ea typeface="Calibri" pitchFamily="34" charset="-122"/>
                <a:cs typeface="Calibri" pitchFamily="34" charset="-120"/>
              </a:rPr>
              <a:t>white arrow in the widened lane.</a:t>
            </a:r>
            <a:endParaRPr lang="en-US" sz="1250" dirty="0"/>
          </a:p>
          <a:p>
            <a:pPr marL="152400" indent="-152400">
              <a:spcAft>
                <a:spcPts val="400"/>
              </a:spcAft>
              <a:buSzPct val="100000"/>
              <a:buChar char="•"/>
            </a:pPr>
            <a:r>
              <a:rPr lang="en-US" sz="1250" b="1" dirty="0">
                <a:solidFill>
                  <a:srgbClr val="3A3F45"/>
                </a:solidFill>
                <a:latin typeface="Calibri" pitchFamily="34" charset="0"/>
                <a:ea typeface="Calibri" pitchFamily="34" charset="-122"/>
                <a:cs typeface="Calibri" pitchFamily="34" charset="-120"/>
              </a:rPr>
              <a:t>Labels, width dimension, match points: </a:t>
            </a:r>
            <a:pPr indent="0" marL="0">
              <a:spcAft>
                <a:spcPts val="400"/>
              </a:spcAft>
              <a:buNone/>
            </a:pPr>
            <a:r>
              <a:rPr lang="en-US" sz="1250" dirty="0">
                <a:solidFill>
                  <a:srgbClr val="3A3F45"/>
                </a:solidFill>
                <a:latin typeface="Calibri" pitchFamily="34" charset="0"/>
                <a:ea typeface="Calibri" pitchFamily="34" charset="-122"/>
                <a:cs typeface="Calibri" pitchFamily="34" charset="-120"/>
              </a:rPr>
              <a:t>text on ROAD-WIDENING with chainages.</a:t>
            </a:r>
            <a:endParaRPr lang="en-US" sz="12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D  ·  RDT</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Road taper: change the width from a chainage onward</a:t>
            </a:r>
            <a:endParaRPr lang="en-US" sz="2600" dirty="0"/>
          </a:p>
        </p:txBody>
      </p:sp>
      <p:sp>
        <p:nvSpPr>
          <p:cNvPr id="4" name="shape-973"/>
          <p:cNvSpPr/>
          <p:nvPr/>
        </p:nvSpPr>
        <p:spPr>
          <a:xfrm>
            <a:off x="502920" y="1325880"/>
            <a:ext cx="329184" cy="329184"/>
          </a:xfrm>
          <a:prstGeom prst="ellipse">
            <a:avLst/>
          </a:prstGeom>
          <a:solidFill>
            <a:schemeClr val="accent1"/>
          </a:solidFill>
          <a:ln/>
        </p:spPr>
      </p:sp>
      <p:sp>
        <p:nvSpPr>
          <p:cNvPr id="5" name="text-974"/>
          <p:cNvSpPr txBox="1"/>
          <p:nvPr/>
        </p:nvSpPr>
        <p:spPr>
          <a:xfrm>
            <a:off x="502920" y="13258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975"/>
          <p:cNvSpPr txBox="1"/>
          <p:nvPr/>
        </p:nvSpPr>
        <p:spPr>
          <a:xfrm>
            <a:off x="978408" y="1307592"/>
            <a:ext cx="4370832" cy="7406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RDT, select the road CL</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The dialog shows the chainage range and the design width.</a:t>
            </a:r>
            <a:endParaRPr lang="en-US" sz="1200" dirty="0"/>
          </a:p>
        </p:txBody>
      </p:sp>
      <p:sp>
        <p:nvSpPr>
          <p:cNvPr id="7" name="shape-976"/>
          <p:cNvSpPr/>
          <p:nvPr/>
        </p:nvSpPr>
        <p:spPr>
          <a:xfrm>
            <a:off x="502920" y="2103120"/>
            <a:ext cx="329184" cy="329184"/>
          </a:xfrm>
          <a:prstGeom prst="ellipse">
            <a:avLst/>
          </a:prstGeom>
          <a:solidFill>
            <a:schemeClr val="accent1"/>
          </a:solidFill>
          <a:ln/>
        </p:spPr>
      </p:sp>
      <p:sp>
        <p:nvSpPr>
          <p:cNvPr id="8" name="text-977"/>
          <p:cNvSpPr txBox="1"/>
          <p:nvPr/>
        </p:nvSpPr>
        <p:spPr>
          <a:xfrm>
            <a:off x="502920" y="210312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978"/>
          <p:cNvSpPr txBox="1"/>
          <p:nvPr/>
        </p:nvSpPr>
        <p:spPr>
          <a:xfrm>
            <a:off x="978408" y="2084832"/>
            <a:ext cx="4370832" cy="7406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Side</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Left, Right or Both sides (default Both).</a:t>
            </a:r>
            <a:endParaRPr lang="en-US" sz="1200" dirty="0"/>
          </a:p>
        </p:txBody>
      </p:sp>
      <p:sp>
        <p:nvSpPr>
          <p:cNvPr id="10" name="shape-979"/>
          <p:cNvSpPr/>
          <p:nvPr/>
        </p:nvSpPr>
        <p:spPr>
          <a:xfrm>
            <a:off x="502920" y="2880360"/>
            <a:ext cx="329184" cy="329184"/>
          </a:xfrm>
          <a:prstGeom prst="ellipse">
            <a:avLst/>
          </a:prstGeom>
          <a:solidFill>
            <a:schemeClr val="accent1"/>
          </a:solidFill>
          <a:ln/>
        </p:spPr>
      </p:sp>
      <p:sp>
        <p:nvSpPr>
          <p:cNvPr id="11" name="text-980"/>
          <p:cNvSpPr txBox="1"/>
          <p:nvPr/>
        </p:nvSpPr>
        <p:spPr>
          <a:xfrm>
            <a:off x="502920" y="288036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981"/>
          <p:cNvSpPr txBox="1"/>
          <p:nvPr/>
        </p:nvSpPr>
        <p:spPr>
          <a:xfrm>
            <a:off x="978408" y="2862072"/>
            <a:ext cx="4370832" cy="7406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Taper start and end chainage</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Default 100 and 130: the width changes over these 30 m.</a:t>
            </a:r>
            <a:endParaRPr lang="en-US" sz="1200" dirty="0"/>
          </a:p>
        </p:txBody>
      </p:sp>
      <p:sp>
        <p:nvSpPr>
          <p:cNvPr id="13" name="shape-982"/>
          <p:cNvSpPr/>
          <p:nvPr/>
        </p:nvSpPr>
        <p:spPr>
          <a:xfrm>
            <a:off x="502920" y="3657600"/>
            <a:ext cx="329184" cy="329184"/>
          </a:xfrm>
          <a:prstGeom prst="ellipse">
            <a:avLst/>
          </a:prstGeom>
          <a:solidFill>
            <a:schemeClr val="accent1"/>
          </a:solidFill>
          <a:ln/>
        </p:spPr>
      </p:sp>
      <p:sp>
        <p:nvSpPr>
          <p:cNvPr id="14" name="text-983"/>
          <p:cNvSpPr txBox="1"/>
          <p:nvPr/>
        </p:nvSpPr>
        <p:spPr>
          <a:xfrm>
            <a:off x="502920" y="365760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984"/>
          <p:cNvSpPr txBox="1"/>
          <p:nvPr/>
        </p:nvSpPr>
        <p:spPr>
          <a:xfrm>
            <a:off x="978408" y="3639312"/>
            <a:ext cx="4370832" cy="7406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Edge shift per side (m)</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 = wider road, – = narrower road. +1.00 both sides makes 7.30 → 9.30 m.</a:t>
            </a:r>
            <a:endParaRPr lang="en-US" sz="1200" dirty="0"/>
          </a:p>
        </p:txBody>
      </p:sp>
      <p:sp>
        <p:nvSpPr>
          <p:cNvPr id="16" name="shape-985"/>
          <p:cNvSpPr/>
          <p:nvPr/>
        </p:nvSpPr>
        <p:spPr>
          <a:xfrm>
            <a:off x="502920" y="4434840"/>
            <a:ext cx="329184" cy="329184"/>
          </a:xfrm>
          <a:prstGeom prst="ellipse">
            <a:avLst/>
          </a:prstGeom>
          <a:solidFill>
            <a:schemeClr val="accent1"/>
          </a:solidFill>
          <a:ln/>
        </p:spPr>
      </p:sp>
      <p:sp>
        <p:nvSpPr>
          <p:cNvPr id="17" name="text-986"/>
          <p:cNvSpPr txBox="1"/>
          <p:nvPr/>
        </p:nvSpPr>
        <p:spPr>
          <a:xfrm>
            <a:off x="502920" y="443484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18" name="text-987"/>
          <p:cNvSpPr txBox="1"/>
          <p:nvPr/>
        </p:nvSpPr>
        <p:spPr>
          <a:xfrm>
            <a:off x="978408" y="4416552"/>
            <a:ext cx="4370832" cy="7406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Shape and options, OK</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Taper type, match point, fillet radius, barricades follow, labels.</a:t>
            </a:r>
            <a:endParaRPr lang="en-US" sz="1200" dirty="0"/>
          </a:p>
        </p:txBody>
      </p:sp>
      <p:sp>
        <p:nvSpPr>
          <p:cNvPr id="19" name="shape-988"/>
          <p:cNvSpPr/>
          <p:nvPr/>
        </p:nvSpPr>
        <p:spPr>
          <a:xfrm>
            <a:off x="5577840" y="1325880"/>
            <a:ext cx="6080760" cy="2377440"/>
          </a:xfrm>
          <a:prstGeom prst="roundRect">
            <a:avLst>
              <a:gd name="adj" fmla="val 3077"/>
            </a:avLst>
          </a:prstGeom>
          <a:solidFill>
            <a:srgbClr val="F4F5F7"/>
          </a:solidFill>
          <a:ln w="9525">
            <a:solidFill>
              <a:srgbClr val="E3E5E8"/>
            </a:solidFill>
            <a:prstDash val="solid"/>
          </a:ln>
        </p:spPr>
      </p:sp>
      <p:sp>
        <p:nvSpPr>
          <p:cNvPr id="20" name="text-989"/>
          <p:cNvSpPr txBox="1"/>
          <p:nvPr/>
        </p:nvSpPr>
        <p:spPr>
          <a:xfrm>
            <a:off x="5760720" y="1417320"/>
            <a:ext cx="4572000" cy="274320"/>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Edge shift +1.00 m both sides</a:t>
            </a:r>
            <a:endParaRPr lang="en-US" sz="1200" dirty="0"/>
          </a:p>
        </p:txBody>
      </p:sp>
      <p:sp>
        <p:nvSpPr>
          <p:cNvPr id="21" name="shape-990"/>
          <p:cNvSpPr/>
          <p:nvPr/>
        </p:nvSpPr>
        <p:spPr>
          <a:xfrm>
            <a:off x="5760720" y="2148840"/>
            <a:ext cx="2011680" cy="822960"/>
          </a:xfrm>
          <a:prstGeom prst="rect">
            <a:avLst/>
          </a:prstGeom>
          <a:solidFill>
            <a:schemeClr val="accent5"/>
          </a:solidFill>
          <a:ln/>
        </p:spPr>
      </p:sp>
      <p:sp>
        <p:nvSpPr>
          <p:cNvPr id="22" name="shape-991"/>
          <p:cNvSpPr/>
          <p:nvPr/>
        </p:nvSpPr>
        <p:spPr>
          <a:xfrm rot="16200000">
            <a:off x="7772400" y="1920240"/>
            <a:ext cx="1188720" cy="1280160"/>
          </a:xfrm>
          <a:prstGeom prst="trapezoid">
            <a:avLst/>
          </a:prstGeom>
          <a:solidFill>
            <a:schemeClr val="accent5"/>
          </a:solidFill>
          <a:ln/>
        </p:spPr>
      </p:sp>
      <p:sp>
        <p:nvSpPr>
          <p:cNvPr id="23" name="shape-992"/>
          <p:cNvSpPr/>
          <p:nvPr/>
        </p:nvSpPr>
        <p:spPr>
          <a:xfrm>
            <a:off x="8595360" y="1920240"/>
            <a:ext cx="2880360" cy="1280160"/>
          </a:xfrm>
          <a:prstGeom prst="rect">
            <a:avLst/>
          </a:prstGeom>
          <a:solidFill>
            <a:schemeClr val="accent5"/>
          </a:solidFill>
          <a:ln/>
        </p:spPr>
      </p:sp>
      <p:sp>
        <p:nvSpPr>
          <p:cNvPr id="24" name="shape-993"/>
          <p:cNvSpPr/>
          <p:nvPr/>
        </p:nvSpPr>
        <p:spPr>
          <a:xfrm>
            <a:off x="5760720" y="2560320"/>
            <a:ext cx="5715000" cy="0"/>
          </a:xfrm>
          <a:prstGeom prst="line">
            <a:avLst/>
          </a:prstGeom>
          <a:noFill/>
          <a:ln w="15875">
            <a:solidFill>
              <a:srgbClr val="FFFFFF"/>
            </a:solidFill>
            <a:prstDash val="dash"/>
          </a:ln>
        </p:spPr>
      </p:sp>
      <p:sp>
        <p:nvSpPr>
          <p:cNvPr id="25" name="text-994"/>
          <p:cNvSpPr txBox="1"/>
          <p:nvPr/>
        </p:nvSpPr>
        <p:spPr>
          <a:xfrm>
            <a:off x="6309360" y="2212848"/>
            <a:ext cx="731520" cy="228600"/>
          </a:xfrm>
          <a:prstGeom prst="rect">
            <a:avLst/>
          </a:prstGeom>
          <a:noFill/>
          <a:ln/>
        </p:spPr>
        <p:txBody>
          <a:bodyPr wrap="square" lIns="0" tIns="0" rIns="0" bIns="0" rtlCol="0" anchor="t"/>
          <a:lstStyle/>
          <a:p>
            <a:pPr indent="0" marL="0">
              <a:buNone/>
            </a:pPr>
            <a:r>
              <a:rPr lang="en-US" sz="1000" b="1" dirty="0">
                <a:solidFill>
                  <a:srgbClr val="FFFFFF"/>
                </a:solidFill>
                <a:latin typeface="Calibri" pitchFamily="34" charset="0"/>
                <a:ea typeface="Calibri" pitchFamily="34" charset="-122"/>
                <a:cs typeface="Calibri" pitchFamily="34" charset="-120"/>
              </a:rPr>
              <a:t>7.30</a:t>
            </a:r>
            <a:endParaRPr lang="en-US" sz="1000" dirty="0"/>
          </a:p>
        </p:txBody>
      </p:sp>
      <p:sp>
        <p:nvSpPr>
          <p:cNvPr id="26" name="text-995"/>
          <p:cNvSpPr txBox="1"/>
          <p:nvPr/>
        </p:nvSpPr>
        <p:spPr>
          <a:xfrm>
            <a:off x="9144000" y="1993392"/>
            <a:ext cx="2194560" cy="228600"/>
          </a:xfrm>
          <a:prstGeom prst="rect">
            <a:avLst/>
          </a:prstGeom>
          <a:noFill/>
          <a:ln/>
        </p:spPr>
        <p:txBody>
          <a:bodyPr wrap="square" lIns="0" tIns="0" rIns="0" bIns="0" rtlCol="0" anchor="t"/>
          <a:lstStyle/>
          <a:p>
            <a:pPr indent="0" marL="0">
              <a:buNone/>
            </a:pPr>
            <a:r>
              <a:rPr lang="en-US" sz="1000" b="1" dirty="0">
                <a:solidFill>
                  <a:srgbClr val="FFFFFF"/>
                </a:solidFill>
                <a:latin typeface="Calibri" pitchFamily="34" charset="0"/>
                <a:ea typeface="Calibri" pitchFamily="34" charset="-122"/>
                <a:cs typeface="Calibri" pitchFamily="34" charset="-120"/>
              </a:rPr>
              <a:t>9.30 to the road end</a:t>
            </a:r>
            <a:endParaRPr lang="en-US" sz="1000" dirty="0"/>
          </a:p>
        </p:txBody>
      </p:sp>
      <p:sp>
        <p:nvSpPr>
          <p:cNvPr id="27" name="text-996"/>
          <p:cNvSpPr txBox="1"/>
          <p:nvPr/>
        </p:nvSpPr>
        <p:spPr>
          <a:xfrm>
            <a:off x="7315200" y="3246120"/>
            <a:ext cx="1005840" cy="201168"/>
          </a:xfrm>
          <a:prstGeom prst="rect">
            <a:avLst/>
          </a:prstGeom>
          <a:noFill/>
          <a:ln/>
        </p:spPr>
        <p:txBody>
          <a:bodyPr wrap="square" lIns="0" tIns="0" rIns="0" bIns="0" rtlCol="0" anchor="t"/>
          <a:lstStyle/>
          <a:p>
            <a:pPr algn="ctr" indent="0" marL="0">
              <a:buNone/>
            </a:pPr>
            <a:r>
              <a:rPr lang="en-US" sz="900" b="1" dirty="0">
                <a:solidFill>
                  <a:schemeClr val="accent1"/>
                </a:solidFill>
                <a:latin typeface="Calibri" pitchFamily="34" charset="0"/>
                <a:ea typeface="Calibri" pitchFamily="34" charset="-122"/>
                <a:cs typeface="Calibri" pitchFamily="34" charset="-120"/>
              </a:rPr>
              <a:t>START 0+100</a:t>
            </a:r>
            <a:endParaRPr lang="en-US" sz="900" dirty="0"/>
          </a:p>
        </p:txBody>
      </p:sp>
      <p:sp>
        <p:nvSpPr>
          <p:cNvPr id="28" name="text-997"/>
          <p:cNvSpPr txBox="1"/>
          <p:nvPr/>
        </p:nvSpPr>
        <p:spPr>
          <a:xfrm>
            <a:off x="8229600" y="3246120"/>
            <a:ext cx="1005840" cy="201168"/>
          </a:xfrm>
          <a:prstGeom prst="rect">
            <a:avLst/>
          </a:prstGeom>
          <a:noFill/>
          <a:ln/>
        </p:spPr>
        <p:txBody>
          <a:bodyPr wrap="square" lIns="0" tIns="0" rIns="0" bIns="0" rtlCol="0" anchor="t"/>
          <a:lstStyle/>
          <a:p>
            <a:pPr algn="ctr" indent="0" marL="0">
              <a:buNone/>
            </a:pPr>
            <a:r>
              <a:rPr lang="en-US" sz="900" b="1" dirty="0">
                <a:solidFill>
                  <a:schemeClr val="accent1"/>
                </a:solidFill>
                <a:latin typeface="Calibri" pitchFamily="34" charset="0"/>
                <a:ea typeface="Calibri" pitchFamily="34" charset="-122"/>
                <a:cs typeface="Calibri" pitchFamily="34" charset="-120"/>
              </a:rPr>
              <a:t>END 0+130</a:t>
            </a:r>
            <a:endParaRPr lang="en-US" sz="900" dirty="0"/>
          </a:p>
        </p:txBody>
      </p:sp>
      <p:graphicFrame>
        <p:nvGraphicFramePr>
          <p:cNvPr id="26" name="table-998"/>
          <p:cNvGraphicFramePr>
            <a:graphicFrameLocks noGrp="1"/>
          </p:cNvGraphicFramePr>
          <p:nvPr>
            <p:extLst>
              <p:ext uri="{D42A27DB-BD31-4B8C-83A1-F6EECF244321}">
                <p14:modId xmlns:p14="http://schemas.microsoft.com/office/powerpoint/2010/main" val="1579011935"/>
              </p:ext>
            </p:extLst>
          </p:nvPr>
        </p:nvGraphicFramePr>
        <p:xfrm>
          <a:off x="5577840" y="3840480"/>
          <a:ext cx="6080760" cy="914400"/>
        </p:xfrm>
        <a:graphic>
          <a:graphicData uri="http://schemas.openxmlformats.org/drawingml/2006/table">
            <a:tbl>
              <a:tblPr/>
              <a:tblGrid>
                <a:gridCol w="2377440"/>
                <a:gridCol w="1188720"/>
                <a:gridCol w="2514600"/>
              </a:tblGrid>
              <a:tr h="329184">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Setting</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Default</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Notes</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Edge shift per side (m)</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+1.00</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 values narrow the road</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Different chainage on right</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Off</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Own start, end, shift, radius</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Taper type / match point</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Straight / fillet</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Fillet radius 30 m</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Barricades follow new edge</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On</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Cones and kerb too</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29184">
                <a:tc>
                  <a:txBody>
                    <a:bodyPr/>
                    <a:lstStyle/>
                    <a:p>
                      <a:pPr indent="0" marL="0">
                        <a:buNone/>
                      </a:pPr>
                      <a:r>
                        <a:rPr lang="en-US" sz="1000" b="1" dirty="0">
                          <a:solidFill>
                            <a:srgbClr val="1F2326"/>
                          </a:solidFill>
                          <a:latin typeface="Calibri" pitchFamily="34" charset="0"/>
                          <a:ea typeface="Calibri" pitchFamily="34" charset="-122"/>
                          <a:cs typeface="Calibri" pitchFamily="34" charset="-120"/>
                        </a:rPr>
                        <a:t>Labels and match points</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On</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00" dirty="0">
                          <a:solidFill>
                            <a:srgbClr val="1F2326"/>
                          </a:solidFill>
                          <a:latin typeface="Calibri" pitchFamily="34" charset="0"/>
                          <a:ea typeface="Calibri" pitchFamily="34" charset="-122"/>
                          <a:cs typeface="Calibri" pitchFamily="34" charset="-120"/>
                        </a:rPr>
                        <a:t>On ROAD-WIDENING</a:t>
                      </a:r>
                      <a:endParaRPr lang="en-US" sz="100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30" name="shape-999"/>
          <p:cNvSpPr/>
          <p:nvPr/>
        </p:nvSpPr>
        <p:spPr>
          <a:xfrm>
            <a:off x="502920" y="5349240"/>
            <a:ext cx="4846320" cy="822960"/>
          </a:xfrm>
          <a:prstGeom prst="roundRect">
            <a:avLst>
              <a:gd name="adj" fmla="val 8889"/>
            </a:avLst>
          </a:prstGeom>
          <a:solidFill>
            <a:srgbClr val="FFF6D6"/>
          </a:solidFill>
          <a:ln w="9525">
            <a:solidFill>
              <a:srgbClr val="F2D27A"/>
            </a:solidFill>
            <a:prstDash val="solid"/>
          </a:ln>
        </p:spPr>
      </p:sp>
      <p:sp>
        <p:nvSpPr>
          <p:cNvPr id="31" name="text-1000"/>
          <p:cNvSpPr txBox="1"/>
          <p:nvPr/>
        </p:nvSpPr>
        <p:spPr>
          <a:xfrm>
            <a:off x="649224" y="5422392"/>
            <a:ext cx="4553712" cy="676656"/>
          </a:xfrm>
          <a:prstGeom prst="rect">
            <a:avLst/>
          </a:prstGeom>
          <a:noFill/>
          <a:ln/>
        </p:spPr>
        <p:txBody>
          <a:bodyPr wrap="square" lIns="0" tIns="0" rIns="0" bIns="0" rtlCol="0" anchor="ctr"/>
          <a:lstStyle/>
          <a:p>
            <a:pPr indent="0" marL="0">
              <a:buNone/>
            </a:pPr>
            <a:r>
              <a:rPr lang="en-US" sz="1050" b="1" dirty="0">
                <a:solidFill>
                  <a:srgbClr val="A65F00"/>
                </a:solidFill>
                <a:latin typeface="Calibri" pitchFamily="34" charset="0"/>
                <a:ea typeface="Calibri" pitchFamily="34" charset="-122"/>
                <a:cs typeface="Calibri" pitchFamily="34" charset="-120"/>
              </a:rPr>
              <a:t>More tapers?  </a:t>
            </a:r>
            <a:pPr indent="0" marL="0">
              <a:buNone/>
            </a:pPr>
            <a:r>
              <a:rPr lang="en-US" sz="1050" dirty="0">
                <a:solidFill>
                  <a:srgbClr val="3A3F45"/>
                </a:solidFill>
                <a:latin typeface="Calibri" pitchFamily="34" charset="0"/>
                <a:ea typeface="Calibri" pitchFamily="34" charset="-122"/>
                <a:cs typeface="Calibri" pitchFamily="34" charset="-120"/>
              </a:rPr>
              <a:t>The new width continues to the road end. Run RDT again at another chainage to change it again (e.g. back to 7.30).</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E  ·  RDJ</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Junction / tie-in step by step</a:t>
            </a:r>
            <a:endParaRPr lang="en-US" sz="2600" dirty="0"/>
          </a:p>
        </p:txBody>
      </p:sp>
      <p:sp>
        <p:nvSpPr>
          <p:cNvPr id="4" name="shape-1001"/>
          <p:cNvSpPr/>
          <p:nvPr/>
        </p:nvSpPr>
        <p:spPr>
          <a:xfrm>
            <a:off x="502920" y="1325880"/>
            <a:ext cx="329184" cy="329184"/>
          </a:xfrm>
          <a:prstGeom prst="ellipse">
            <a:avLst/>
          </a:prstGeom>
          <a:solidFill>
            <a:schemeClr val="accent1"/>
          </a:solidFill>
          <a:ln/>
        </p:spPr>
      </p:sp>
      <p:sp>
        <p:nvSpPr>
          <p:cNvPr id="5" name="text-1002"/>
          <p:cNvSpPr txBox="1"/>
          <p:nvPr/>
        </p:nvSpPr>
        <p:spPr>
          <a:xfrm>
            <a:off x="502920" y="13258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1003"/>
          <p:cNvSpPr txBox="1"/>
          <p:nvPr/>
        </p:nvSpPr>
        <p:spPr>
          <a:xfrm>
            <a:off x="978408" y="1307592"/>
            <a:ext cx="5285232" cy="640080"/>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Build the main road first with RDP</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The branch uses your RDP settings for barricades, signs and chainage.</a:t>
            </a:r>
            <a:endParaRPr lang="en-US" sz="1200" dirty="0"/>
          </a:p>
        </p:txBody>
      </p:sp>
      <p:sp>
        <p:nvSpPr>
          <p:cNvPr id="7" name="shape-1004"/>
          <p:cNvSpPr/>
          <p:nvPr/>
        </p:nvSpPr>
        <p:spPr>
          <a:xfrm>
            <a:off x="502920" y="2002536"/>
            <a:ext cx="329184" cy="329184"/>
          </a:xfrm>
          <a:prstGeom prst="ellipse">
            <a:avLst/>
          </a:prstGeom>
          <a:solidFill>
            <a:schemeClr val="accent1"/>
          </a:solidFill>
          <a:ln/>
        </p:spPr>
      </p:sp>
      <p:sp>
        <p:nvSpPr>
          <p:cNvPr id="8" name="text-1005"/>
          <p:cNvSpPr txBox="1"/>
          <p:nvPr/>
        </p:nvSpPr>
        <p:spPr>
          <a:xfrm>
            <a:off x="502920" y="200253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1006"/>
          <p:cNvSpPr txBox="1"/>
          <p:nvPr/>
        </p:nvSpPr>
        <p:spPr>
          <a:xfrm>
            <a:off x="978408" y="1984248"/>
            <a:ext cx="5285232" cy="640080"/>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RDJ, select the MAIN road CL</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The Road Junction dialog opens and shows the main road range and width.</a:t>
            </a:r>
            <a:endParaRPr lang="en-US" sz="1200" dirty="0"/>
          </a:p>
        </p:txBody>
      </p:sp>
      <p:sp>
        <p:nvSpPr>
          <p:cNvPr id="10" name="shape-1007"/>
          <p:cNvSpPr/>
          <p:nvPr/>
        </p:nvSpPr>
        <p:spPr>
          <a:xfrm>
            <a:off x="502920" y="2679192"/>
            <a:ext cx="329184" cy="329184"/>
          </a:xfrm>
          <a:prstGeom prst="ellipse">
            <a:avLst/>
          </a:prstGeom>
          <a:solidFill>
            <a:schemeClr val="accent1"/>
          </a:solidFill>
          <a:ln/>
        </p:spPr>
      </p:sp>
      <p:sp>
        <p:nvSpPr>
          <p:cNvPr id="11" name="text-1008"/>
          <p:cNvSpPr txBox="1"/>
          <p:nvPr/>
        </p:nvSpPr>
        <p:spPr>
          <a:xfrm>
            <a:off x="502920" y="267919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1009"/>
          <p:cNvSpPr txBox="1"/>
          <p:nvPr/>
        </p:nvSpPr>
        <p:spPr>
          <a:xfrm>
            <a:off x="978408" y="2660904"/>
            <a:ext cx="5285232" cy="640080"/>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Joining road (branch)</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Branch name ROAD-02, width 7.30, Branch centre line: Draw new or Select existing.</a:t>
            </a:r>
            <a:endParaRPr lang="en-US" sz="1200" dirty="0"/>
          </a:p>
        </p:txBody>
      </p:sp>
      <p:sp>
        <p:nvSpPr>
          <p:cNvPr id="13" name="shape-1010"/>
          <p:cNvSpPr/>
          <p:nvPr/>
        </p:nvSpPr>
        <p:spPr>
          <a:xfrm>
            <a:off x="502920" y="3355848"/>
            <a:ext cx="329184" cy="329184"/>
          </a:xfrm>
          <a:prstGeom prst="ellipse">
            <a:avLst/>
          </a:prstGeom>
          <a:solidFill>
            <a:schemeClr val="accent1"/>
          </a:solidFill>
          <a:ln/>
        </p:spPr>
      </p:sp>
      <p:sp>
        <p:nvSpPr>
          <p:cNvPr id="14" name="text-1011"/>
          <p:cNvSpPr txBox="1"/>
          <p:nvPr/>
        </p:nvSpPr>
        <p:spPr>
          <a:xfrm>
            <a:off x="502920" y="335584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1012"/>
          <p:cNvSpPr txBox="1"/>
          <p:nvPr/>
        </p:nvSpPr>
        <p:spPr>
          <a:xfrm>
            <a:off x="978408" y="3337560"/>
            <a:ext cx="5285232" cy="640080"/>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Junction settings</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Corner radius 10, control STOP / GIVE WAY, corner treatment, turning-area markings.</a:t>
            </a:r>
            <a:endParaRPr lang="en-US" sz="1200" dirty="0"/>
          </a:p>
        </p:txBody>
      </p:sp>
      <p:sp>
        <p:nvSpPr>
          <p:cNvPr id="16" name="shape-1013"/>
          <p:cNvSpPr/>
          <p:nvPr/>
        </p:nvSpPr>
        <p:spPr>
          <a:xfrm>
            <a:off x="502920" y="4032504"/>
            <a:ext cx="329184" cy="329184"/>
          </a:xfrm>
          <a:prstGeom prst="ellipse">
            <a:avLst/>
          </a:prstGeom>
          <a:solidFill>
            <a:schemeClr val="accent1"/>
          </a:solidFill>
          <a:ln/>
        </p:spPr>
      </p:sp>
      <p:sp>
        <p:nvSpPr>
          <p:cNvPr id="17" name="text-1014"/>
          <p:cNvSpPr txBox="1"/>
          <p:nvPr/>
        </p:nvSpPr>
        <p:spPr>
          <a:xfrm>
            <a:off x="502920" y="403250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18" name="text-1015"/>
          <p:cNvSpPr txBox="1"/>
          <p:nvPr/>
        </p:nvSpPr>
        <p:spPr>
          <a:xfrm>
            <a:off x="978408" y="4014216"/>
            <a:ext cx="5285232" cy="640080"/>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Aux lane and island, then OK</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Auxiliary lane on the main road, splitter island on the branch.</a:t>
            </a:r>
            <a:endParaRPr lang="en-US" sz="1200" dirty="0"/>
          </a:p>
        </p:txBody>
      </p:sp>
      <p:sp>
        <p:nvSpPr>
          <p:cNvPr id="19" name="shape-1016"/>
          <p:cNvSpPr/>
          <p:nvPr/>
        </p:nvSpPr>
        <p:spPr>
          <a:xfrm>
            <a:off x="502920" y="4709160"/>
            <a:ext cx="329184" cy="329184"/>
          </a:xfrm>
          <a:prstGeom prst="ellipse">
            <a:avLst/>
          </a:prstGeom>
          <a:solidFill>
            <a:schemeClr val="accent1"/>
          </a:solidFill>
          <a:ln/>
        </p:spPr>
      </p:sp>
      <p:sp>
        <p:nvSpPr>
          <p:cNvPr id="20" name="text-1017"/>
          <p:cNvSpPr txBox="1"/>
          <p:nvPr/>
        </p:nvSpPr>
        <p:spPr>
          <a:xfrm>
            <a:off x="502920" y="470916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21" name="text-1018"/>
          <p:cNvSpPr txBox="1"/>
          <p:nvPr/>
        </p:nvSpPr>
        <p:spPr>
          <a:xfrm>
            <a:off x="978408" y="4690872"/>
            <a:ext cx="5285232" cy="640080"/>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Draw the branch CL</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First point ON the main road CL (snap Nearest), then draw outward and press Enter.</a:t>
            </a:r>
            <a:endParaRPr lang="en-US" sz="1200" dirty="0"/>
          </a:p>
        </p:txBody>
      </p:sp>
      <p:sp>
        <p:nvSpPr>
          <p:cNvPr id="22" name="shape-1019"/>
          <p:cNvSpPr/>
          <p:nvPr/>
        </p:nvSpPr>
        <p:spPr>
          <a:xfrm>
            <a:off x="502920" y="5385816"/>
            <a:ext cx="329184" cy="329184"/>
          </a:xfrm>
          <a:prstGeom prst="ellipse">
            <a:avLst/>
          </a:prstGeom>
          <a:solidFill>
            <a:schemeClr val="accent1"/>
          </a:solidFill>
          <a:ln/>
        </p:spPr>
      </p:sp>
      <p:sp>
        <p:nvSpPr>
          <p:cNvPr id="23" name="text-1020"/>
          <p:cNvSpPr txBox="1"/>
          <p:nvPr/>
        </p:nvSpPr>
        <p:spPr>
          <a:xfrm>
            <a:off x="502920" y="538581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7</a:t>
            </a:r>
            <a:endParaRPr lang="en-US" sz="1300" dirty="0"/>
          </a:p>
        </p:txBody>
      </p:sp>
      <p:sp>
        <p:nvSpPr>
          <p:cNvPr id="24" name="text-1021"/>
          <p:cNvSpPr txBox="1"/>
          <p:nvPr/>
        </p:nvSpPr>
        <p:spPr>
          <a:xfrm>
            <a:off x="978408" y="5367528"/>
            <a:ext cx="5285232" cy="640080"/>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Junction is built</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Branch road, main edges cut, kerb returns, corners, signs, markings, summary printed.</a:t>
            </a:r>
            <a:endParaRPr lang="en-US" sz="1200" dirty="0"/>
          </a:p>
        </p:txBody>
      </p:sp>
      <p:sp>
        <p:nvSpPr>
          <p:cNvPr id="25" name="shape-1022"/>
          <p:cNvSpPr/>
          <p:nvPr/>
        </p:nvSpPr>
        <p:spPr>
          <a:xfrm>
            <a:off x="6492240" y="1325880"/>
            <a:ext cx="5166360" cy="3703320"/>
          </a:xfrm>
          <a:prstGeom prst="roundRect">
            <a:avLst>
              <a:gd name="adj" fmla="val 1975"/>
            </a:avLst>
          </a:prstGeom>
          <a:solidFill>
            <a:srgbClr val="F4F5F7"/>
          </a:solidFill>
          <a:ln w="9525">
            <a:solidFill>
              <a:srgbClr val="E3E5E8"/>
            </a:solidFill>
            <a:prstDash val="solid"/>
          </a:ln>
        </p:spPr>
      </p:sp>
      <p:sp>
        <p:nvSpPr>
          <p:cNvPr id="26" name="shape-1023"/>
          <p:cNvSpPr/>
          <p:nvPr/>
        </p:nvSpPr>
        <p:spPr>
          <a:xfrm>
            <a:off x="8663940" y="1691640"/>
            <a:ext cx="822960" cy="1645920"/>
          </a:xfrm>
          <a:prstGeom prst="rect">
            <a:avLst/>
          </a:prstGeom>
          <a:solidFill>
            <a:schemeClr val="accent5"/>
          </a:solidFill>
          <a:ln/>
        </p:spPr>
      </p:sp>
      <p:sp>
        <p:nvSpPr>
          <p:cNvPr id="27" name="shape-1024"/>
          <p:cNvSpPr/>
          <p:nvPr/>
        </p:nvSpPr>
        <p:spPr>
          <a:xfrm>
            <a:off x="8161020" y="2834640"/>
            <a:ext cx="502920" cy="502920"/>
          </a:xfrm>
          <a:prstGeom prst="rect">
            <a:avLst/>
          </a:prstGeom>
          <a:solidFill>
            <a:schemeClr val="accent5"/>
          </a:solidFill>
          <a:ln/>
        </p:spPr>
      </p:sp>
      <p:sp>
        <p:nvSpPr>
          <p:cNvPr id="28" name="shape-1025"/>
          <p:cNvSpPr/>
          <p:nvPr/>
        </p:nvSpPr>
        <p:spPr>
          <a:xfrm>
            <a:off x="9486900" y="2834640"/>
            <a:ext cx="502920" cy="502920"/>
          </a:xfrm>
          <a:prstGeom prst="rect">
            <a:avLst/>
          </a:prstGeom>
          <a:solidFill>
            <a:schemeClr val="accent5"/>
          </a:solidFill>
          <a:ln/>
        </p:spPr>
      </p:sp>
      <p:sp>
        <p:nvSpPr>
          <p:cNvPr id="29" name="shape-1026"/>
          <p:cNvSpPr/>
          <p:nvPr/>
        </p:nvSpPr>
        <p:spPr>
          <a:xfrm>
            <a:off x="7658100" y="2331720"/>
            <a:ext cx="1005840" cy="1005840"/>
          </a:xfrm>
          <a:prstGeom prst="ellipse">
            <a:avLst/>
          </a:prstGeom>
          <a:solidFill>
            <a:srgbClr val="F4F5F7"/>
          </a:solidFill>
          <a:ln/>
        </p:spPr>
      </p:sp>
      <p:sp>
        <p:nvSpPr>
          <p:cNvPr id="30" name="shape-1027"/>
          <p:cNvSpPr/>
          <p:nvPr/>
        </p:nvSpPr>
        <p:spPr>
          <a:xfrm>
            <a:off x="9486900" y="2331720"/>
            <a:ext cx="1005840" cy="1005840"/>
          </a:xfrm>
          <a:prstGeom prst="ellipse">
            <a:avLst/>
          </a:prstGeom>
          <a:solidFill>
            <a:srgbClr val="F4F5F7"/>
          </a:solidFill>
          <a:ln/>
        </p:spPr>
      </p:sp>
      <p:sp>
        <p:nvSpPr>
          <p:cNvPr id="31" name="shape-1028"/>
          <p:cNvSpPr/>
          <p:nvPr/>
        </p:nvSpPr>
        <p:spPr>
          <a:xfrm>
            <a:off x="6766560" y="3337560"/>
            <a:ext cx="4617720" cy="822960"/>
          </a:xfrm>
          <a:prstGeom prst="rect">
            <a:avLst/>
          </a:prstGeom>
          <a:solidFill>
            <a:schemeClr val="accent5"/>
          </a:solidFill>
          <a:ln/>
        </p:spPr>
      </p:sp>
      <p:sp>
        <p:nvSpPr>
          <p:cNvPr id="32" name="shape-1029"/>
          <p:cNvSpPr/>
          <p:nvPr/>
        </p:nvSpPr>
        <p:spPr>
          <a:xfrm>
            <a:off x="6766560" y="3383280"/>
            <a:ext cx="4617720" cy="0"/>
          </a:xfrm>
          <a:prstGeom prst="line">
            <a:avLst/>
          </a:prstGeom>
          <a:noFill/>
          <a:ln w="15875">
            <a:solidFill>
              <a:schemeClr val="accent2"/>
            </a:solidFill>
            <a:prstDash val="solid"/>
          </a:ln>
        </p:spPr>
      </p:sp>
      <p:sp>
        <p:nvSpPr>
          <p:cNvPr id="33" name="shape-1030"/>
          <p:cNvSpPr/>
          <p:nvPr/>
        </p:nvSpPr>
        <p:spPr>
          <a:xfrm>
            <a:off x="6766560" y="4114800"/>
            <a:ext cx="4617720" cy="0"/>
          </a:xfrm>
          <a:prstGeom prst="line">
            <a:avLst/>
          </a:prstGeom>
          <a:noFill/>
          <a:ln w="15875">
            <a:solidFill>
              <a:schemeClr val="accent2"/>
            </a:solidFill>
            <a:prstDash val="solid"/>
          </a:ln>
        </p:spPr>
      </p:sp>
      <p:sp>
        <p:nvSpPr>
          <p:cNvPr id="34" name="shape-1031"/>
          <p:cNvSpPr/>
          <p:nvPr/>
        </p:nvSpPr>
        <p:spPr>
          <a:xfrm>
            <a:off x="6766560" y="3749040"/>
            <a:ext cx="4617720" cy="0"/>
          </a:xfrm>
          <a:prstGeom prst="line">
            <a:avLst/>
          </a:prstGeom>
          <a:noFill/>
          <a:ln w="19050">
            <a:solidFill>
              <a:srgbClr val="FFFFFF"/>
            </a:solidFill>
            <a:prstDash val="dash"/>
          </a:ln>
        </p:spPr>
      </p:sp>
      <p:sp>
        <p:nvSpPr>
          <p:cNvPr id="35" name="shape-1032"/>
          <p:cNvSpPr/>
          <p:nvPr/>
        </p:nvSpPr>
        <p:spPr>
          <a:xfrm>
            <a:off x="9075420" y="1737360"/>
            <a:ext cx="0" cy="2011680"/>
          </a:xfrm>
          <a:prstGeom prst="line">
            <a:avLst/>
          </a:prstGeom>
          <a:noFill/>
          <a:ln w="15875">
            <a:solidFill>
              <a:schemeClr val="accent2"/>
            </a:solidFill>
            <a:prstDash val="dash"/>
          </a:ln>
        </p:spPr>
      </p:sp>
      <p:sp>
        <p:nvSpPr>
          <p:cNvPr id="36" name="shape-1033"/>
          <p:cNvSpPr/>
          <p:nvPr/>
        </p:nvSpPr>
        <p:spPr>
          <a:xfrm>
            <a:off x="6766560" y="3182112"/>
            <a:ext cx="232410" cy="82296"/>
          </a:xfrm>
          <a:prstGeom prst="rect">
            <a:avLst/>
          </a:prstGeom>
          <a:solidFill>
            <a:schemeClr val="accent1"/>
          </a:solidFill>
          <a:ln w="7620">
            <a:solidFill>
              <a:srgbClr val="1F2326"/>
            </a:solidFill>
            <a:prstDash val="solid"/>
          </a:ln>
        </p:spPr>
      </p:sp>
      <p:sp>
        <p:nvSpPr>
          <p:cNvPr id="37" name="shape-1034"/>
          <p:cNvSpPr/>
          <p:nvPr/>
        </p:nvSpPr>
        <p:spPr>
          <a:xfrm>
            <a:off x="6998970" y="3182112"/>
            <a:ext cx="232410" cy="82296"/>
          </a:xfrm>
          <a:prstGeom prst="rect">
            <a:avLst/>
          </a:prstGeom>
          <a:solidFill>
            <a:srgbClr val="FFFFFF"/>
          </a:solidFill>
          <a:ln w="7620">
            <a:solidFill>
              <a:srgbClr val="1F2326"/>
            </a:solidFill>
            <a:prstDash val="solid"/>
          </a:ln>
        </p:spPr>
      </p:sp>
      <p:sp>
        <p:nvSpPr>
          <p:cNvPr id="38" name="shape-1035"/>
          <p:cNvSpPr/>
          <p:nvPr/>
        </p:nvSpPr>
        <p:spPr>
          <a:xfrm>
            <a:off x="7231380" y="3182112"/>
            <a:ext cx="232410" cy="82296"/>
          </a:xfrm>
          <a:prstGeom prst="rect">
            <a:avLst/>
          </a:prstGeom>
          <a:solidFill>
            <a:schemeClr val="accent1"/>
          </a:solidFill>
          <a:ln w="7620">
            <a:solidFill>
              <a:srgbClr val="1F2326"/>
            </a:solidFill>
            <a:prstDash val="solid"/>
          </a:ln>
        </p:spPr>
      </p:sp>
      <p:sp>
        <p:nvSpPr>
          <p:cNvPr id="39" name="shape-1036"/>
          <p:cNvSpPr/>
          <p:nvPr/>
        </p:nvSpPr>
        <p:spPr>
          <a:xfrm>
            <a:off x="7463790" y="3182112"/>
            <a:ext cx="232410" cy="82296"/>
          </a:xfrm>
          <a:prstGeom prst="rect">
            <a:avLst/>
          </a:prstGeom>
          <a:solidFill>
            <a:srgbClr val="FFFFFF"/>
          </a:solidFill>
          <a:ln w="7620">
            <a:solidFill>
              <a:srgbClr val="1F2326"/>
            </a:solidFill>
            <a:prstDash val="solid"/>
          </a:ln>
        </p:spPr>
      </p:sp>
      <p:sp>
        <p:nvSpPr>
          <p:cNvPr id="40" name="shape-1037"/>
          <p:cNvSpPr/>
          <p:nvPr/>
        </p:nvSpPr>
        <p:spPr>
          <a:xfrm>
            <a:off x="7696200" y="3182112"/>
            <a:ext cx="232410" cy="82296"/>
          </a:xfrm>
          <a:prstGeom prst="rect">
            <a:avLst/>
          </a:prstGeom>
          <a:solidFill>
            <a:schemeClr val="accent1"/>
          </a:solidFill>
          <a:ln w="7620">
            <a:solidFill>
              <a:srgbClr val="1F2326"/>
            </a:solidFill>
            <a:prstDash val="solid"/>
          </a:ln>
        </p:spPr>
      </p:sp>
      <p:sp>
        <p:nvSpPr>
          <p:cNvPr id="41" name="shape-1038"/>
          <p:cNvSpPr/>
          <p:nvPr/>
        </p:nvSpPr>
        <p:spPr>
          <a:xfrm>
            <a:off x="7928610" y="3182112"/>
            <a:ext cx="232410" cy="82296"/>
          </a:xfrm>
          <a:prstGeom prst="rect">
            <a:avLst/>
          </a:prstGeom>
          <a:solidFill>
            <a:srgbClr val="FFFFFF"/>
          </a:solidFill>
          <a:ln w="7620">
            <a:solidFill>
              <a:srgbClr val="1F2326"/>
            </a:solidFill>
            <a:prstDash val="solid"/>
          </a:ln>
        </p:spPr>
      </p:sp>
      <p:sp>
        <p:nvSpPr>
          <p:cNvPr id="42" name="shape-1039"/>
          <p:cNvSpPr/>
          <p:nvPr/>
        </p:nvSpPr>
        <p:spPr>
          <a:xfrm>
            <a:off x="9989820" y="3182112"/>
            <a:ext cx="232410" cy="82296"/>
          </a:xfrm>
          <a:prstGeom prst="rect">
            <a:avLst/>
          </a:prstGeom>
          <a:solidFill>
            <a:schemeClr val="accent1"/>
          </a:solidFill>
          <a:ln w="7620">
            <a:solidFill>
              <a:srgbClr val="1F2326"/>
            </a:solidFill>
            <a:prstDash val="solid"/>
          </a:ln>
        </p:spPr>
      </p:sp>
      <p:sp>
        <p:nvSpPr>
          <p:cNvPr id="43" name="shape-1040"/>
          <p:cNvSpPr/>
          <p:nvPr/>
        </p:nvSpPr>
        <p:spPr>
          <a:xfrm>
            <a:off x="10222230" y="3182112"/>
            <a:ext cx="232410" cy="82296"/>
          </a:xfrm>
          <a:prstGeom prst="rect">
            <a:avLst/>
          </a:prstGeom>
          <a:solidFill>
            <a:srgbClr val="FFFFFF"/>
          </a:solidFill>
          <a:ln w="7620">
            <a:solidFill>
              <a:srgbClr val="1F2326"/>
            </a:solidFill>
            <a:prstDash val="solid"/>
          </a:ln>
        </p:spPr>
      </p:sp>
      <p:sp>
        <p:nvSpPr>
          <p:cNvPr id="44" name="shape-1041"/>
          <p:cNvSpPr/>
          <p:nvPr/>
        </p:nvSpPr>
        <p:spPr>
          <a:xfrm>
            <a:off x="10454640" y="3182112"/>
            <a:ext cx="232410" cy="82296"/>
          </a:xfrm>
          <a:prstGeom prst="rect">
            <a:avLst/>
          </a:prstGeom>
          <a:solidFill>
            <a:schemeClr val="accent1"/>
          </a:solidFill>
          <a:ln w="7620">
            <a:solidFill>
              <a:srgbClr val="1F2326"/>
            </a:solidFill>
            <a:prstDash val="solid"/>
          </a:ln>
        </p:spPr>
      </p:sp>
      <p:sp>
        <p:nvSpPr>
          <p:cNvPr id="45" name="shape-1042"/>
          <p:cNvSpPr/>
          <p:nvPr/>
        </p:nvSpPr>
        <p:spPr>
          <a:xfrm>
            <a:off x="10687050" y="3182112"/>
            <a:ext cx="232410" cy="82296"/>
          </a:xfrm>
          <a:prstGeom prst="rect">
            <a:avLst/>
          </a:prstGeom>
          <a:solidFill>
            <a:srgbClr val="FFFFFF"/>
          </a:solidFill>
          <a:ln w="7620">
            <a:solidFill>
              <a:srgbClr val="1F2326"/>
            </a:solidFill>
            <a:prstDash val="solid"/>
          </a:ln>
        </p:spPr>
      </p:sp>
      <p:sp>
        <p:nvSpPr>
          <p:cNvPr id="46" name="shape-1043"/>
          <p:cNvSpPr/>
          <p:nvPr/>
        </p:nvSpPr>
        <p:spPr>
          <a:xfrm>
            <a:off x="10919460" y="3182112"/>
            <a:ext cx="232410" cy="82296"/>
          </a:xfrm>
          <a:prstGeom prst="rect">
            <a:avLst/>
          </a:prstGeom>
          <a:solidFill>
            <a:schemeClr val="accent1"/>
          </a:solidFill>
          <a:ln w="7620">
            <a:solidFill>
              <a:srgbClr val="1F2326"/>
            </a:solidFill>
            <a:prstDash val="solid"/>
          </a:ln>
        </p:spPr>
      </p:sp>
      <p:sp>
        <p:nvSpPr>
          <p:cNvPr id="47" name="shape-1044"/>
          <p:cNvSpPr/>
          <p:nvPr/>
        </p:nvSpPr>
        <p:spPr>
          <a:xfrm>
            <a:off x="11151870" y="3182112"/>
            <a:ext cx="232410" cy="82296"/>
          </a:xfrm>
          <a:prstGeom prst="rect">
            <a:avLst/>
          </a:prstGeom>
          <a:solidFill>
            <a:srgbClr val="FFFFFF"/>
          </a:solidFill>
          <a:ln w="7620">
            <a:solidFill>
              <a:srgbClr val="1F2326"/>
            </a:solidFill>
            <a:prstDash val="solid"/>
          </a:ln>
        </p:spPr>
      </p:sp>
      <p:sp>
        <p:nvSpPr>
          <p:cNvPr id="48" name="shape-1045"/>
          <p:cNvSpPr/>
          <p:nvPr/>
        </p:nvSpPr>
        <p:spPr>
          <a:xfrm>
            <a:off x="8508492" y="1691640"/>
            <a:ext cx="82296" cy="228600"/>
          </a:xfrm>
          <a:prstGeom prst="rect">
            <a:avLst/>
          </a:prstGeom>
          <a:solidFill>
            <a:schemeClr val="accent1"/>
          </a:solidFill>
          <a:ln w="7620">
            <a:solidFill>
              <a:srgbClr val="1F2326"/>
            </a:solidFill>
            <a:prstDash val="solid"/>
          </a:ln>
        </p:spPr>
      </p:sp>
      <p:sp>
        <p:nvSpPr>
          <p:cNvPr id="49" name="shape-1046"/>
          <p:cNvSpPr/>
          <p:nvPr/>
        </p:nvSpPr>
        <p:spPr>
          <a:xfrm>
            <a:off x="8508492" y="1920240"/>
            <a:ext cx="82296" cy="228600"/>
          </a:xfrm>
          <a:prstGeom prst="rect">
            <a:avLst/>
          </a:prstGeom>
          <a:solidFill>
            <a:srgbClr val="FFFFFF"/>
          </a:solidFill>
          <a:ln w="7620">
            <a:solidFill>
              <a:srgbClr val="1F2326"/>
            </a:solidFill>
            <a:prstDash val="solid"/>
          </a:ln>
        </p:spPr>
      </p:sp>
      <p:sp>
        <p:nvSpPr>
          <p:cNvPr id="50" name="shape-1047"/>
          <p:cNvSpPr/>
          <p:nvPr/>
        </p:nvSpPr>
        <p:spPr>
          <a:xfrm>
            <a:off x="8508492" y="2148840"/>
            <a:ext cx="82296" cy="228600"/>
          </a:xfrm>
          <a:prstGeom prst="rect">
            <a:avLst/>
          </a:prstGeom>
          <a:solidFill>
            <a:schemeClr val="accent1"/>
          </a:solidFill>
          <a:ln w="7620">
            <a:solidFill>
              <a:srgbClr val="1F2326"/>
            </a:solidFill>
            <a:prstDash val="solid"/>
          </a:ln>
        </p:spPr>
      </p:sp>
      <p:sp>
        <p:nvSpPr>
          <p:cNvPr id="51" name="shape-1048"/>
          <p:cNvSpPr/>
          <p:nvPr/>
        </p:nvSpPr>
        <p:spPr>
          <a:xfrm>
            <a:off x="8508492" y="2377440"/>
            <a:ext cx="82296" cy="228600"/>
          </a:xfrm>
          <a:prstGeom prst="rect">
            <a:avLst/>
          </a:prstGeom>
          <a:solidFill>
            <a:srgbClr val="FFFFFF"/>
          </a:solidFill>
          <a:ln w="7620">
            <a:solidFill>
              <a:srgbClr val="1F2326"/>
            </a:solidFill>
            <a:prstDash val="solid"/>
          </a:ln>
        </p:spPr>
      </p:sp>
      <p:sp>
        <p:nvSpPr>
          <p:cNvPr id="52" name="shape-1049"/>
          <p:cNvSpPr/>
          <p:nvPr/>
        </p:nvSpPr>
        <p:spPr>
          <a:xfrm>
            <a:off x="8508492" y="2606040"/>
            <a:ext cx="82296" cy="228600"/>
          </a:xfrm>
          <a:prstGeom prst="rect">
            <a:avLst/>
          </a:prstGeom>
          <a:solidFill>
            <a:schemeClr val="accent1"/>
          </a:solidFill>
          <a:ln w="7620">
            <a:solidFill>
              <a:srgbClr val="1F2326"/>
            </a:solidFill>
            <a:prstDash val="solid"/>
          </a:ln>
        </p:spPr>
      </p:sp>
      <p:sp>
        <p:nvSpPr>
          <p:cNvPr id="53" name="shape-1050"/>
          <p:cNvSpPr/>
          <p:nvPr/>
        </p:nvSpPr>
        <p:spPr>
          <a:xfrm>
            <a:off x="9560052" y="1691640"/>
            <a:ext cx="82296" cy="228600"/>
          </a:xfrm>
          <a:prstGeom prst="rect">
            <a:avLst/>
          </a:prstGeom>
          <a:solidFill>
            <a:schemeClr val="accent1"/>
          </a:solidFill>
          <a:ln w="7620">
            <a:solidFill>
              <a:srgbClr val="1F2326"/>
            </a:solidFill>
            <a:prstDash val="solid"/>
          </a:ln>
        </p:spPr>
      </p:sp>
      <p:sp>
        <p:nvSpPr>
          <p:cNvPr id="54" name="shape-1051"/>
          <p:cNvSpPr/>
          <p:nvPr/>
        </p:nvSpPr>
        <p:spPr>
          <a:xfrm>
            <a:off x="9560052" y="1920240"/>
            <a:ext cx="82296" cy="228600"/>
          </a:xfrm>
          <a:prstGeom prst="rect">
            <a:avLst/>
          </a:prstGeom>
          <a:solidFill>
            <a:srgbClr val="FFFFFF"/>
          </a:solidFill>
          <a:ln w="7620">
            <a:solidFill>
              <a:srgbClr val="1F2326"/>
            </a:solidFill>
            <a:prstDash val="solid"/>
          </a:ln>
        </p:spPr>
      </p:sp>
      <p:sp>
        <p:nvSpPr>
          <p:cNvPr id="55" name="shape-1052"/>
          <p:cNvSpPr/>
          <p:nvPr/>
        </p:nvSpPr>
        <p:spPr>
          <a:xfrm>
            <a:off x="9560052" y="2148840"/>
            <a:ext cx="82296" cy="228600"/>
          </a:xfrm>
          <a:prstGeom prst="rect">
            <a:avLst/>
          </a:prstGeom>
          <a:solidFill>
            <a:schemeClr val="accent1"/>
          </a:solidFill>
          <a:ln w="7620">
            <a:solidFill>
              <a:srgbClr val="1F2326"/>
            </a:solidFill>
            <a:prstDash val="solid"/>
          </a:ln>
        </p:spPr>
      </p:sp>
      <p:sp>
        <p:nvSpPr>
          <p:cNvPr id="56" name="shape-1053"/>
          <p:cNvSpPr/>
          <p:nvPr/>
        </p:nvSpPr>
        <p:spPr>
          <a:xfrm>
            <a:off x="9560052" y="2377440"/>
            <a:ext cx="82296" cy="228600"/>
          </a:xfrm>
          <a:prstGeom prst="rect">
            <a:avLst/>
          </a:prstGeom>
          <a:solidFill>
            <a:srgbClr val="FFFFFF"/>
          </a:solidFill>
          <a:ln w="7620">
            <a:solidFill>
              <a:srgbClr val="1F2326"/>
            </a:solidFill>
            <a:prstDash val="solid"/>
          </a:ln>
        </p:spPr>
      </p:sp>
      <p:sp>
        <p:nvSpPr>
          <p:cNvPr id="57" name="shape-1054"/>
          <p:cNvSpPr/>
          <p:nvPr/>
        </p:nvSpPr>
        <p:spPr>
          <a:xfrm>
            <a:off x="9560052" y="2606040"/>
            <a:ext cx="82296" cy="228600"/>
          </a:xfrm>
          <a:prstGeom prst="rect">
            <a:avLst/>
          </a:prstGeom>
          <a:solidFill>
            <a:schemeClr val="accent1"/>
          </a:solidFill>
          <a:ln w="7620">
            <a:solidFill>
              <a:srgbClr val="1F2326"/>
            </a:solidFill>
            <a:prstDash val="solid"/>
          </a:ln>
        </p:spPr>
      </p:sp>
      <p:sp>
        <p:nvSpPr>
          <p:cNvPr id="58" name="shape-1055"/>
          <p:cNvSpPr/>
          <p:nvPr/>
        </p:nvSpPr>
        <p:spPr>
          <a:xfrm rot="5940000">
            <a:off x="8631915" y="2882179"/>
            <a:ext cx="178106" cy="82296"/>
          </a:xfrm>
          <a:prstGeom prst="rect">
            <a:avLst/>
          </a:prstGeom>
          <a:solidFill>
            <a:schemeClr val="accent1"/>
          </a:solidFill>
          <a:ln w="6350">
            <a:solidFill>
              <a:srgbClr val="1F2326"/>
            </a:solidFill>
            <a:prstDash val="solid"/>
          </a:ln>
        </p:spPr>
      </p:sp>
      <p:sp>
        <p:nvSpPr>
          <p:cNvPr id="59" name="shape-1056"/>
          <p:cNvSpPr/>
          <p:nvPr/>
        </p:nvSpPr>
        <p:spPr>
          <a:xfrm rot="7020000">
            <a:off x="8577104" y="3050872"/>
            <a:ext cx="178106" cy="82296"/>
          </a:xfrm>
          <a:prstGeom prst="rect">
            <a:avLst/>
          </a:prstGeom>
          <a:solidFill>
            <a:srgbClr val="FFFFFF"/>
          </a:solidFill>
          <a:ln w="6350">
            <a:solidFill>
              <a:srgbClr val="1F2326"/>
            </a:solidFill>
            <a:prstDash val="solid"/>
          </a:ln>
        </p:spPr>
      </p:sp>
      <p:sp>
        <p:nvSpPr>
          <p:cNvPr id="60" name="shape-1057"/>
          <p:cNvSpPr/>
          <p:nvPr/>
        </p:nvSpPr>
        <p:spPr>
          <a:xfrm rot="8100000">
            <a:off x="8472846" y="3194371"/>
            <a:ext cx="178106" cy="82296"/>
          </a:xfrm>
          <a:prstGeom prst="rect">
            <a:avLst/>
          </a:prstGeom>
          <a:solidFill>
            <a:schemeClr val="accent1"/>
          </a:solidFill>
          <a:ln w="6350">
            <a:solidFill>
              <a:srgbClr val="1F2326"/>
            </a:solidFill>
            <a:prstDash val="solid"/>
          </a:ln>
        </p:spPr>
      </p:sp>
      <p:sp>
        <p:nvSpPr>
          <p:cNvPr id="61" name="shape-1058"/>
          <p:cNvSpPr/>
          <p:nvPr/>
        </p:nvSpPr>
        <p:spPr>
          <a:xfrm rot="9180000">
            <a:off x="8329347" y="3298629"/>
            <a:ext cx="178106" cy="82296"/>
          </a:xfrm>
          <a:prstGeom prst="rect">
            <a:avLst/>
          </a:prstGeom>
          <a:solidFill>
            <a:srgbClr val="FFFFFF"/>
          </a:solidFill>
          <a:ln w="6350">
            <a:solidFill>
              <a:srgbClr val="1F2326"/>
            </a:solidFill>
            <a:prstDash val="solid"/>
          </a:ln>
        </p:spPr>
      </p:sp>
      <p:sp>
        <p:nvSpPr>
          <p:cNvPr id="62" name="shape-1059"/>
          <p:cNvSpPr/>
          <p:nvPr/>
        </p:nvSpPr>
        <p:spPr>
          <a:xfrm rot="10260000">
            <a:off x="8160654" y="3353440"/>
            <a:ext cx="178106" cy="82296"/>
          </a:xfrm>
          <a:prstGeom prst="rect">
            <a:avLst/>
          </a:prstGeom>
          <a:solidFill>
            <a:schemeClr val="accent1"/>
          </a:solidFill>
          <a:ln w="6350">
            <a:solidFill>
              <a:srgbClr val="1F2326"/>
            </a:solidFill>
            <a:prstDash val="solid"/>
          </a:ln>
        </p:spPr>
      </p:sp>
      <p:sp>
        <p:nvSpPr>
          <p:cNvPr id="63" name="shape-1060"/>
          <p:cNvSpPr/>
          <p:nvPr/>
        </p:nvSpPr>
        <p:spPr>
          <a:xfrm rot="-5940000">
            <a:off x="9340819" y="2882179"/>
            <a:ext cx="178106" cy="82296"/>
          </a:xfrm>
          <a:prstGeom prst="rect">
            <a:avLst/>
          </a:prstGeom>
          <a:solidFill>
            <a:schemeClr val="accent1"/>
          </a:solidFill>
          <a:ln w="6350">
            <a:solidFill>
              <a:srgbClr val="1F2326"/>
            </a:solidFill>
            <a:prstDash val="solid"/>
          </a:ln>
        </p:spPr>
      </p:sp>
      <p:sp>
        <p:nvSpPr>
          <p:cNvPr id="64" name="shape-1061"/>
          <p:cNvSpPr/>
          <p:nvPr/>
        </p:nvSpPr>
        <p:spPr>
          <a:xfrm rot="-7020000">
            <a:off x="9395631" y="3050872"/>
            <a:ext cx="178106" cy="82296"/>
          </a:xfrm>
          <a:prstGeom prst="rect">
            <a:avLst/>
          </a:prstGeom>
          <a:solidFill>
            <a:srgbClr val="FFFFFF"/>
          </a:solidFill>
          <a:ln w="6350">
            <a:solidFill>
              <a:srgbClr val="1F2326"/>
            </a:solidFill>
            <a:prstDash val="solid"/>
          </a:ln>
        </p:spPr>
      </p:sp>
      <p:sp>
        <p:nvSpPr>
          <p:cNvPr id="65" name="shape-1062"/>
          <p:cNvSpPr/>
          <p:nvPr/>
        </p:nvSpPr>
        <p:spPr>
          <a:xfrm rot="-8100000">
            <a:off x="9499889" y="3194371"/>
            <a:ext cx="178106" cy="82296"/>
          </a:xfrm>
          <a:prstGeom prst="rect">
            <a:avLst/>
          </a:prstGeom>
          <a:solidFill>
            <a:schemeClr val="accent1"/>
          </a:solidFill>
          <a:ln w="6350">
            <a:solidFill>
              <a:srgbClr val="1F2326"/>
            </a:solidFill>
            <a:prstDash val="solid"/>
          </a:ln>
        </p:spPr>
      </p:sp>
      <p:sp>
        <p:nvSpPr>
          <p:cNvPr id="66" name="shape-1063"/>
          <p:cNvSpPr/>
          <p:nvPr/>
        </p:nvSpPr>
        <p:spPr>
          <a:xfrm rot="-9180000">
            <a:off x="9643387" y="3298629"/>
            <a:ext cx="178106" cy="82296"/>
          </a:xfrm>
          <a:prstGeom prst="rect">
            <a:avLst/>
          </a:prstGeom>
          <a:solidFill>
            <a:srgbClr val="FFFFFF"/>
          </a:solidFill>
          <a:ln w="6350">
            <a:solidFill>
              <a:srgbClr val="1F2326"/>
            </a:solidFill>
            <a:prstDash val="solid"/>
          </a:ln>
        </p:spPr>
      </p:sp>
      <p:sp>
        <p:nvSpPr>
          <p:cNvPr id="67" name="shape-1064"/>
          <p:cNvSpPr/>
          <p:nvPr/>
        </p:nvSpPr>
        <p:spPr>
          <a:xfrm rot="-10260000">
            <a:off x="9812080" y="3353440"/>
            <a:ext cx="178106" cy="82296"/>
          </a:xfrm>
          <a:prstGeom prst="rect">
            <a:avLst/>
          </a:prstGeom>
          <a:solidFill>
            <a:schemeClr val="accent1"/>
          </a:solidFill>
          <a:ln w="6350">
            <a:solidFill>
              <a:srgbClr val="1F2326"/>
            </a:solidFill>
            <a:prstDash val="solid"/>
          </a:ln>
        </p:spPr>
      </p:sp>
      <p:sp>
        <p:nvSpPr>
          <p:cNvPr id="68" name="shape-1065"/>
          <p:cNvSpPr/>
          <p:nvPr/>
        </p:nvSpPr>
        <p:spPr>
          <a:xfrm>
            <a:off x="9692640" y="1828800"/>
            <a:ext cx="384048" cy="384048"/>
          </a:xfrm>
          <a:prstGeom prst="octagon">
            <a:avLst/>
          </a:prstGeom>
          <a:solidFill>
            <a:schemeClr val="accent1"/>
          </a:solidFill>
          <a:ln w="19050">
            <a:solidFill>
              <a:srgbClr val="FFFFFF"/>
            </a:solidFill>
            <a:prstDash val="solid"/>
          </a:ln>
        </p:spPr>
      </p:sp>
      <p:sp>
        <p:nvSpPr>
          <p:cNvPr id="69" name="text-1066"/>
          <p:cNvSpPr txBox="1"/>
          <p:nvPr/>
        </p:nvSpPr>
        <p:spPr>
          <a:xfrm>
            <a:off x="9692640" y="1828800"/>
            <a:ext cx="384048" cy="384048"/>
          </a:xfrm>
          <a:prstGeom prst="rect">
            <a:avLst/>
          </a:prstGeom>
          <a:noFill/>
          <a:ln/>
        </p:spPr>
        <p:txBody>
          <a:bodyPr wrap="square" lIns="0" tIns="0" rIns="0" bIns="0" rtlCol="0" anchor="ctr"/>
          <a:lstStyle/>
          <a:p>
            <a:pPr algn="ctr" indent="0" marL="0">
              <a:buNone/>
            </a:pPr>
            <a:r>
              <a:rPr lang="en-US" sz="600" b="1" dirty="0">
                <a:solidFill>
                  <a:srgbClr val="FFFFFF"/>
                </a:solidFill>
                <a:latin typeface="Arial" pitchFamily="34" charset="0"/>
                <a:ea typeface="Arial" pitchFamily="34" charset="-122"/>
                <a:cs typeface="Arial" pitchFamily="34" charset="-120"/>
              </a:rPr>
              <a:t>STOP</a:t>
            </a:r>
            <a:endParaRPr lang="en-US" sz="600" dirty="0"/>
          </a:p>
        </p:txBody>
      </p:sp>
      <p:sp>
        <p:nvSpPr>
          <p:cNvPr id="70" name="text-1067"/>
          <p:cNvSpPr txBox="1"/>
          <p:nvPr/>
        </p:nvSpPr>
        <p:spPr>
          <a:xfrm>
            <a:off x="8229600" y="1463040"/>
            <a:ext cx="914400" cy="201168"/>
          </a:xfrm>
          <a:prstGeom prst="rect">
            <a:avLst/>
          </a:prstGeom>
          <a:noFill/>
          <a:ln/>
        </p:spPr>
        <p:txBody>
          <a:bodyPr wrap="square" lIns="0" tIns="0" rIns="0" bIns="0" rtlCol="0" anchor="t"/>
          <a:lstStyle/>
          <a:p>
            <a:pPr indent="0" marL="0">
              <a:buNone/>
            </a:pPr>
            <a:r>
              <a:rPr lang="en-US" sz="900" b="1" dirty="0">
                <a:solidFill>
                  <a:schemeClr val="tx1"/>
                </a:solidFill>
                <a:latin typeface="Calibri" pitchFamily="34" charset="0"/>
                <a:ea typeface="Calibri" pitchFamily="34" charset="-122"/>
                <a:cs typeface="Calibri" pitchFamily="34" charset="-120"/>
              </a:rPr>
              <a:t>ROAD-02</a:t>
            </a:r>
            <a:endParaRPr lang="en-US" sz="900" dirty="0"/>
          </a:p>
        </p:txBody>
      </p:sp>
      <p:sp>
        <p:nvSpPr>
          <p:cNvPr id="71" name="text-1068"/>
          <p:cNvSpPr txBox="1"/>
          <p:nvPr/>
        </p:nvSpPr>
        <p:spPr>
          <a:xfrm>
            <a:off x="6812280" y="4251960"/>
            <a:ext cx="1828800" cy="201168"/>
          </a:xfrm>
          <a:prstGeom prst="rect">
            <a:avLst/>
          </a:prstGeom>
          <a:noFill/>
          <a:ln/>
        </p:spPr>
        <p:txBody>
          <a:bodyPr wrap="square" lIns="0" tIns="0" rIns="0" bIns="0" rtlCol="0" anchor="t"/>
          <a:lstStyle/>
          <a:p>
            <a:pPr indent="0" marL="0">
              <a:buNone/>
            </a:pPr>
            <a:r>
              <a:rPr lang="en-US" sz="900" b="1" dirty="0">
                <a:solidFill>
                  <a:schemeClr val="tx1"/>
                </a:solidFill>
                <a:latin typeface="Calibri" pitchFamily="34" charset="0"/>
                <a:ea typeface="Calibri" pitchFamily="34" charset="-122"/>
                <a:cs typeface="Calibri" pitchFamily="34" charset="-120"/>
              </a:rPr>
              <a:t>ROAD-01 (main)</a:t>
            </a:r>
            <a:endParaRPr lang="en-US" sz="900" dirty="0"/>
          </a:p>
        </p:txBody>
      </p:sp>
      <p:sp>
        <p:nvSpPr>
          <p:cNvPr id="72" name="text-1069"/>
          <p:cNvSpPr txBox="1"/>
          <p:nvPr/>
        </p:nvSpPr>
        <p:spPr>
          <a:xfrm>
            <a:off x="8001000" y="2697480"/>
            <a:ext cx="457200" cy="182880"/>
          </a:xfrm>
          <a:prstGeom prst="rect">
            <a:avLst/>
          </a:prstGeom>
          <a:noFill/>
          <a:ln/>
        </p:spPr>
        <p:txBody>
          <a:bodyPr wrap="square" lIns="0" tIns="0" rIns="0" bIns="0" rtlCol="0" anchor="t"/>
          <a:lstStyle/>
          <a:p>
            <a:pPr indent="0" marL="0">
              <a:buNone/>
            </a:pPr>
            <a:r>
              <a:rPr lang="en-US" sz="850" b="1" dirty="0">
                <a:solidFill>
                  <a:schemeClr val="accent6"/>
                </a:solidFill>
                <a:latin typeface="Calibri" pitchFamily="34" charset="0"/>
                <a:ea typeface="Calibri" pitchFamily="34" charset="-122"/>
                <a:cs typeface="Calibri" pitchFamily="34" charset="-120"/>
              </a:rPr>
              <a:t>R=10</a:t>
            </a:r>
            <a:endParaRPr lang="en-US" sz="850" dirty="0"/>
          </a:p>
        </p:txBody>
      </p:sp>
      <p:sp>
        <p:nvSpPr>
          <p:cNvPr id="73" name="text-1070"/>
          <p:cNvSpPr txBox="1"/>
          <p:nvPr/>
        </p:nvSpPr>
        <p:spPr>
          <a:xfrm>
            <a:off x="9692640" y="2697480"/>
            <a:ext cx="457200" cy="182880"/>
          </a:xfrm>
          <a:prstGeom prst="rect">
            <a:avLst/>
          </a:prstGeom>
          <a:noFill/>
          <a:ln/>
        </p:spPr>
        <p:txBody>
          <a:bodyPr wrap="square" lIns="0" tIns="0" rIns="0" bIns="0" rtlCol="0" anchor="t"/>
          <a:lstStyle/>
          <a:p>
            <a:pPr indent="0" marL="0">
              <a:buNone/>
            </a:pPr>
            <a:r>
              <a:rPr lang="en-US" sz="850" b="1" dirty="0">
                <a:solidFill>
                  <a:schemeClr val="accent6"/>
                </a:solidFill>
                <a:latin typeface="Calibri" pitchFamily="34" charset="0"/>
                <a:ea typeface="Calibri" pitchFamily="34" charset="-122"/>
                <a:cs typeface="Calibri" pitchFamily="34" charset="-120"/>
              </a:rPr>
              <a:t>R=10</a:t>
            </a:r>
            <a:endParaRPr lang="en-US" sz="850" dirty="0"/>
          </a:p>
        </p:txBody>
      </p:sp>
      <p:sp>
        <p:nvSpPr>
          <p:cNvPr id="74" name="shape-1071"/>
          <p:cNvSpPr/>
          <p:nvPr/>
        </p:nvSpPr>
        <p:spPr>
          <a:xfrm>
            <a:off x="9020556" y="3694176"/>
            <a:ext cx="109728" cy="109728"/>
          </a:xfrm>
          <a:prstGeom prst="ellipse">
            <a:avLst/>
          </a:prstGeom>
          <a:solidFill>
            <a:schemeClr val="accent1"/>
          </a:solidFill>
          <a:ln/>
        </p:spPr>
      </p:sp>
      <p:sp>
        <p:nvSpPr>
          <p:cNvPr id="75" name="text-1072"/>
          <p:cNvSpPr txBox="1"/>
          <p:nvPr/>
        </p:nvSpPr>
        <p:spPr>
          <a:xfrm>
            <a:off x="9189720" y="3794760"/>
            <a:ext cx="2194560" cy="228600"/>
          </a:xfrm>
          <a:prstGeom prst="rect">
            <a:avLst/>
          </a:prstGeom>
          <a:noFill/>
          <a:ln/>
        </p:spPr>
        <p:txBody>
          <a:bodyPr wrap="square" lIns="0" tIns="0" rIns="0" bIns="0" rtlCol="0" anchor="t"/>
          <a:lstStyle/>
          <a:p>
            <a:pPr indent="0" marL="0">
              <a:buNone/>
            </a:pPr>
            <a:r>
              <a:rPr lang="en-US" sz="850" b="1" dirty="0">
                <a:solidFill>
                  <a:srgbClr val="FFFFFF"/>
                </a:solidFill>
                <a:latin typeface="Calibri" pitchFamily="34" charset="0"/>
                <a:ea typeface="Calibri" pitchFamily="34" charset="-122"/>
                <a:cs typeface="Calibri" pitchFamily="34" charset="-120"/>
              </a:rPr>
              <a:t>start the branch here, ON the main CL</a:t>
            </a:r>
            <a:endParaRPr lang="en-US" sz="850" dirty="0"/>
          </a:p>
        </p:txBody>
      </p:sp>
      <p:sp>
        <p:nvSpPr>
          <p:cNvPr id="76" name="shape-1073"/>
          <p:cNvSpPr/>
          <p:nvPr/>
        </p:nvSpPr>
        <p:spPr>
          <a:xfrm>
            <a:off x="6492240" y="5166360"/>
            <a:ext cx="5166360" cy="1005840"/>
          </a:xfrm>
          <a:prstGeom prst="roundRect">
            <a:avLst>
              <a:gd name="adj" fmla="val 7273"/>
            </a:avLst>
          </a:prstGeom>
          <a:solidFill>
            <a:srgbClr val="FFF6D6"/>
          </a:solidFill>
          <a:ln w="9525">
            <a:solidFill>
              <a:srgbClr val="F2D27A"/>
            </a:solidFill>
            <a:prstDash val="solid"/>
          </a:ln>
        </p:spPr>
      </p:sp>
      <p:sp>
        <p:nvSpPr>
          <p:cNvPr id="77" name="text-1074"/>
          <p:cNvSpPr txBox="1"/>
          <p:nvPr/>
        </p:nvSpPr>
        <p:spPr>
          <a:xfrm>
            <a:off x="6638544" y="5239512"/>
            <a:ext cx="4873752" cy="859536"/>
          </a:xfrm>
          <a:prstGeom prst="rect">
            <a:avLst/>
          </a:prstGeom>
          <a:noFill/>
          <a:ln/>
        </p:spPr>
        <p:txBody>
          <a:bodyPr wrap="square" lIns="0" tIns="0" rIns="0" bIns="0" rtlCol="0" anchor="ctr"/>
          <a:lstStyle/>
          <a:p>
            <a:pPr indent="0" marL="0">
              <a:buNone/>
            </a:pPr>
            <a:r>
              <a:rPr lang="en-US" sz="1050" b="1" dirty="0">
                <a:solidFill>
                  <a:srgbClr val="A65F00"/>
                </a:solidFill>
                <a:latin typeface="Calibri" pitchFamily="34" charset="0"/>
                <a:ea typeface="Calibri" pitchFamily="34" charset="-122"/>
                <a:cs typeface="Calibri" pitchFamily="34" charset="-120"/>
              </a:rPr>
              <a:t>Crossroads?  </a:t>
            </a:r>
            <a:pPr indent="0" marL="0">
              <a:buNone/>
            </a:pPr>
            <a:r>
              <a:rPr lang="en-US" sz="1050" dirty="0">
                <a:solidFill>
                  <a:srgbClr val="3A3F45"/>
                </a:solidFill>
                <a:latin typeface="Calibri" pitchFamily="34" charset="0"/>
                <a:ea typeface="Calibri" pitchFamily="34" charset="-122"/>
                <a:cs typeface="Calibri" pitchFamily="34" charset="-120"/>
              </a:rPr>
              <a:t>Run RDJ once for each side at the same chainage. Several branches (J1, J2 ...) can join the same main road.</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E  ·  RDJ</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Road Junction dialog: every setting</a:t>
            </a:r>
            <a:endParaRPr lang="en-US" sz="2600" dirty="0"/>
          </a:p>
        </p:txBody>
      </p:sp>
      <p:graphicFrame>
        <p:nvGraphicFramePr>
          <p:cNvPr id="28" name="table-1075"/>
          <p:cNvGraphicFramePr>
            <a:graphicFrameLocks noGrp="1"/>
          </p:cNvGraphicFramePr>
          <p:nvPr>
            <p:extLst>
              <p:ext uri="{D42A27DB-BD31-4B8C-83A1-F6EECF244321}">
                <p14:modId xmlns:p14="http://schemas.microsoft.com/office/powerpoint/2010/main" val="1579011935"/>
              </p:ext>
            </p:extLst>
          </p:nvPr>
        </p:nvGraphicFramePr>
        <p:xfrm>
          <a:off x="502920" y="1298448"/>
          <a:ext cx="11155680" cy="914400"/>
        </p:xfrm>
        <a:graphic>
          <a:graphicData uri="http://schemas.openxmlformats.org/drawingml/2006/table">
            <a:tbl>
              <a:tblPr/>
              <a:tblGrid>
                <a:gridCol w="2743200"/>
                <a:gridCol w="2834640"/>
                <a:gridCol w="5577840"/>
              </a:tblGrid>
              <a:tr h="36576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Options  (default)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it does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Branch road name / ID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ROAD-02</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Name of the joining road (labels, report).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Branch road width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7.30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Carriageway width of the branch.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Branch centre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Draw new (from main road CL)  /  Select existing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Draw after OK, or click a line that starts on the main CL.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Corner (kerb return) radius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Radius of both kerb returns.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Control on the branch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STOP  /  GIVE WAY  /  No sign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Sign and L7 stop line or L8 give-way line on the branch.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Edge treatment around the corners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Places a treatment along both kerb returns.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6576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Corner treatment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Same as main road  /  Barricades  /  Traffic cones  /  Kerb stone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NEW in 3.3: choose what goes around the corners (slide 28).</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Road markings in the turning area</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L5/3 across the mouth, L2A approach, turn arrow, STOP / triangle.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Add auxiliary lane (two taper lines)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Extra lane on the main road at the junction.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Lane width  /  long  /  short  /  storage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3.65  /  60  /  30  /  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Width, approach taper (long), departure taper (short), storage length.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65760">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Island  /  width  /  length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No island / Kerbed / Painted,  1.5  /  15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Splitter island on the branch.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HOW TO  ·  RDJ</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How to add barricades, cones or kerb stone at junction corners</a:t>
            </a:r>
            <a:endParaRPr lang="en-US" sz="2600" dirty="0"/>
          </a:p>
        </p:txBody>
      </p:sp>
      <p:sp>
        <p:nvSpPr>
          <p:cNvPr id="4" name="shape-1076"/>
          <p:cNvSpPr/>
          <p:nvPr/>
        </p:nvSpPr>
        <p:spPr>
          <a:xfrm>
            <a:off x="502920" y="1325880"/>
            <a:ext cx="2670048" cy="3063240"/>
          </a:xfrm>
          <a:prstGeom prst="roundRect">
            <a:avLst>
              <a:gd name="adj" fmla="val 2740"/>
            </a:avLst>
          </a:prstGeom>
          <a:solidFill>
            <a:srgbClr val="F4F5F7"/>
          </a:solidFill>
          <a:ln w="9525">
            <a:solidFill>
              <a:srgbClr val="E3E5E8"/>
            </a:solidFill>
            <a:prstDash val="solid"/>
          </a:ln>
        </p:spPr>
      </p:sp>
      <p:sp>
        <p:nvSpPr>
          <p:cNvPr id="5" name="text-1077"/>
          <p:cNvSpPr txBox="1"/>
          <p:nvPr/>
        </p:nvSpPr>
        <p:spPr>
          <a:xfrm>
            <a:off x="640080" y="1417320"/>
            <a:ext cx="2395728" cy="274320"/>
          </a:xfrm>
          <a:prstGeom prst="rect">
            <a:avLst/>
          </a:prstGeom>
          <a:noFill/>
          <a:ln/>
        </p:spPr>
        <p:txBody>
          <a:bodyPr wrap="square" lIns="0" tIns="0" rIns="0" bIns="0" rtlCol="0" anchor="t"/>
          <a:lstStyle/>
          <a:p>
            <a:pPr indent="0" marL="0">
              <a:buNone/>
            </a:pPr>
            <a:r>
              <a:rPr lang="en-US" sz="1250" b="1" dirty="0">
                <a:solidFill>
                  <a:schemeClr val="tx1"/>
                </a:solidFill>
                <a:latin typeface="Calibri" pitchFamily="34" charset="0"/>
                <a:ea typeface="Calibri" pitchFamily="34" charset="-122"/>
                <a:cs typeface="Calibri" pitchFamily="34" charset="-120"/>
              </a:rPr>
              <a:t>Same as main road</a:t>
            </a:r>
            <a:endParaRPr lang="en-US" sz="1250" dirty="0"/>
          </a:p>
        </p:txBody>
      </p:sp>
      <p:sp>
        <p:nvSpPr>
          <p:cNvPr id="6" name="shape-1078"/>
          <p:cNvSpPr/>
          <p:nvPr/>
        </p:nvSpPr>
        <p:spPr>
          <a:xfrm>
            <a:off x="1426464" y="1783080"/>
            <a:ext cx="822960" cy="1645920"/>
          </a:xfrm>
          <a:prstGeom prst="rect">
            <a:avLst/>
          </a:prstGeom>
          <a:solidFill>
            <a:schemeClr val="accent5"/>
          </a:solidFill>
          <a:ln/>
        </p:spPr>
      </p:sp>
      <p:sp>
        <p:nvSpPr>
          <p:cNvPr id="7" name="shape-1079"/>
          <p:cNvSpPr/>
          <p:nvPr/>
        </p:nvSpPr>
        <p:spPr>
          <a:xfrm>
            <a:off x="1042416" y="3044952"/>
            <a:ext cx="384048" cy="384048"/>
          </a:xfrm>
          <a:prstGeom prst="rect">
            <a:avLst/>
          </a:prstGeom>
          <a:solidFill>
            <a:schemeClr val="accent5"/>
          </a:solidFill>
          <a:ln/>
        </p:spPr>
      </p:sp>
      <p:sp>
        <p:nvSpPr>
          <p:cNvPr id="8" name="shape-1080"/>
          <p:cNvSpPr/>
          <p:nvPr/>
        </p:nvSpPr>
        <p:spPr>
          <a:xfrm>
            <a:off x="2249424" y="3044952"/>
            <a:ext cx="384048" cy="384048"/>
          </a:xfrm>
          <a:prstGeom prst="rect">
            <a:avLst/>
          </a:prstGeom>
          <a:solidFill>
            <a:schemeClr val="accent5"/>
          </a:solidFill>
          <a:ln/>
        </p:spPr>
      </p:sp>
      <p:sp>
        <p:nvSpPr>
          <p:cNvPr id="9" name="shape-1081"/>
          <p:cNvSpPr/>
          <p:nvPr/>
        </p:nvSpPr>
        <p:spPr>
          <a:xfrm>
            <a:off x="658368" y="2660904"/>
            <a:ext cx="768096" cy="768096"/>
          </a:xfrm>
          <a:prstGeom prst="ellipse">
            <a:avLst/>
          </a:prstGeom>
          <a:solidFill>
            <a:srgbClr val="F4F5F7"/>
          </a:solidFill>
          <a:ln/>
        </p:spPr>
      </p:sp>
      <p:sp>
        <p:nvSpPr>
          <p:cNvPr id="10" name="shape-1082"/>
          <p:cNvSpPr/>
          <p:nvPr/>
        </p:nvSpPr>
        <p:spPr>
          <a:xfrm>
            <a:off x="2249424" y="2660904"/>
            <a:ext cx="768096" cy="768096"/>
          </a:xfrm>
          <a:prstGeom prst="ellipse">
            <a:avLst/>
          </a:prstGeom>
          <a:solidFill>
            <a:srgbClr val="F4F5F7"/>
          </a:solidFill>
          <a:ln/>
        </p:spPr>
      </p:sp>
      <p:sp>
        <p:nvSpPr>
          <p:cNvPr id="11" name="shape-1083"/>
          <p:cNvSpPr/>
          <p:nvPr/>
        </p:nvSpPr>
        <p:spPr>
          <a:xfrm>
            <a:off x="685800" y="3429000"/>
            <a:ext cx="2304288" cy="822960"/>
          </a:xfrm>
          <a:prstGeom prst="rect">
            <a:avLst/>
          </a:prstGeom>
          <a:solidFill>
            <a:schemeClr val="accent5"/>
          </a:solidFill>
          <a:ln/>
        </p:spPr>
      </p:sp>
      <p:sp>
        <p:nvSpPr>
          <p:cNvPr id="12" name="shape-1084"/>
          <p:cNvSpPr/>
          <p:nvPr/>
        </p:nvSpPr>
        <p:spPr>
          <a:xfrm>
            <a:off x="685800" y="3474720"/>
            <a:ext cx="2304288" cy="0"/>
          </a:xfrm>
          <a:prstGeom prst="line">
            <a:avLst/>
          </a:prstGeom>
          <a:noFill/>
          <a:ln w="15875">
            <a:solidFill>
              <a:schemeClr val="accent2"/>
            </a:solidFill>
            <a:prstDash val="solid"/>
          </a:ln>
        </p:spPr>
      </p:sp>
      <p:sp>
        <p:nvSpPr>
          <p:cNvPr id="13" name="shape-1085"/>
          <p:cNvSpPr/>
          <p:nvPr/>
        </p:nvSpPr>
        <p:spPr>
          <a:xfrm>
            <a:off x="685800" y="4206240"/>
            <a:ext cx="2304288" cy="0"/>
          </a:xfrm>
          <a:prstGeom prst="line">
            <a:avLst/>
          </a:prstGeom>
          <a:noFill/>
          <a:ln w="15875">
            <a:solidFill>
              <a:schemeClr val="accent2"/>
            </a:solidFill>
            <a:prstDash val="solid"/>
          </a:ln>
        </p:spPr>
      </p:sp>
      <p:sp>
        <p:nvSpPr>
          <p:cNvPr id="14" name="shape-1086"/>
          <p:cNvSpPr/>
          <p:nvPr/>
        </p:nvSpPr>
        <p:spPr>
          <a:xfrm>
            <a:off x="685800" y="3840480"/>
            <a:ext cx="2304288" cy="0"/>
          </a:xfrm>
          <a:prstGeom prst="line">
            <a:avLst/>
          </a:prstGeom>
          <a:noFill/>
          <a:ln w="19050">
            <a:solidFill>
              <a:srgbClr val="FFFFFF"/>
            </a:solidFill>
            <a:prstDash val="dash"/>
          </a:ln>
        </p:spPr>
      </p:sp>
      <p:sp>
        <p:nvSpPr>
          <p:cNvPr id="15" name="shape-1087"/>
          <p:cNvSpPr/>
          <p:nvPr/>
        </p:nvSpPr>
        <p:spPr>
          <a:xfrm>
            <a:off x="1837944" y="1828800"/>
            <a:ext cx="0" cy="2011680"/>
          </a:xfrm>
          <a:prstGeom prst="line">
            <a:avLst/>
          </a:prstGeom>
          <a:noFill/>
          <a:ln w="15875">
            <a:solidFill>
              <a:schemeClr val="accent2"/>
            </a:solidFill>
            <a:prstDash val="dash"/>
          </a:ln>
        </p:spPr>
      </p:sp>
      <p:sp>
        <p:nvSpPr>
          <p:cNvPr id="16" name="shape-1088"/>
          <p:cNvSpPr/>
          <p:nvPr/>
        </p:nvSpPr>
        <p:spPr>
          <a:xfrm>
            <a:off x="685800" y="3273552"/>
            <a:ext cx="59436" cy="82296"/>
          </a:xfrm>
          <a:prstGeom prst="rect">
            <a:avLst/>
          </a:prstGeom>
          <a:solidFill>
            <a:schemeClr val="accent1"/>
          </a:solidFill>
          <a:ln w="7620">
            <a:solidFill>
              <a:srgbClr val="1F2326"/>
            </a:solidFill>
            <a:prstDash val="solid"/>
          </a:ln>
        </p:spPr>
      </p:sp>
      <p:sp>
        <p:nvSpPr>
          <p:cNvPr id="17" name="shape-1089"/>
          <p:cNvSpPr/>
          <p:nvPr/>
        </p:nvSpPr>
        <p:spPr>
          <a:xfrm>
            <a:off x="745236" y="3273552"/>
            <a:ext cx="59436" cy="82296"/>
          </a:xfrm>
          <a:prstGeom prst="rect">
            <a:avLst/>
          </a:prstGeom>
          <a:solidFill>
            <a:srgbClr val="FFFFFF"/>
          </a:solidFill>
          <a:ln w="7620">
            <a:solidFill>
              <a:srgbClr val="1F2326"/>
            </a:solidFill>
            <a:prstDash val="solid"/>
          </a:ln>
        </p:spPr>
      </p:sp>
      <p:sp>
        <p:nvSpPr>
          <p:cNvPr id="18" name="shape-1090"/>
          <p:cNvSpPr/>
          <p:nvPr/>
        </p:nvSpPr>
        <p:spPr>
          <a:xfrm>
            <a:off x="804672" y="3273552"/>
            <a:ext cx="59436" cy="82296"/>
          </a:xfrm>
          <a:prstGeom prst="rect">
            <a:avLst/>
          </a:prstGeom>
          <a:solidFill>
            <a:schemeClr val="accent1"/>
          </a:solidFill>
          <a:ln w="7620">
            <a:solidFill>
              <a:srgbClr val="1F2326"/>
            </a:solidFill>
            <a:prstDash val="solid"/>
          </a:ln>
        </p:spPr>
      </p:sp>
      <p:sp>
        <p:nvSpPr>
          <p:cNvPr id="19" name="shape-1091"/>
          <p:cNvSpPr/>
          <p:nvPr/>
        </p:nvSpPr>
        <p:spPr>
          <a:xfrm>
            <a:off x="864108" y="3273552"/>
            <a:ext cx="59436" cy="82296"/>
          </a:xfrm>
          <a:prstGeom prst="rect">
            <a:avLst/>
          </a:prstGeom>
          <a:solidFill>
            <a:srgbClr val="FFFFFF"/>
          </a:solidFill>
          <a:ln w="7620">
            <a:solidFill>
              <a:srgbClr val="1F2326"/>
            </a:solidFill>
            <a:prstDash val="solid"/>
          </a:ln>
        </p:spPr>
      </p:sp>
      <p:sp>
        <p:nvSpPr>
          <p:cNvPr id="20" name="shape-1092"/>
          <p:cNvSpPr/>
          <p:nvPr/>
        </p:nvSpPr>
        <p:spPr>
          <a:xfrm>
            <a:off x="923544" y="3273552"/>
            <a:ext cx="59436" cy="82296"/>
          </a:xfrm>
          <a:prstGeom prst="rect">
            <a:avLst/>
          </a:prstGeom>
          <a:solidFill>
            <a:schemeClr val="accent1"/>
          </a:solidFill>
          <a:ln w="7620">
            <a:solidFill>
              <a:srgbClr val="1F2326"/>
            </a:solidFill>
            <a:prstDash val="solid"/>
          </a:ln>
        </p:spPr>
      </p:sp>
      <p:sp>
        <p:nvSpPr>
          <p:cNvPr id="21" name="shape-1093"/>
          <p:cNvSpPr/>
          <p:nvPr/>
        </p:nvSpPr>
        <p:spPr>
          <a:xfrm>
            <a:off x="982980" y="3273552"/>
            <a:ext cx="59436" cy="82296"/>
          </a:xfrm>
          <a:prstGeom prst="rect">
            <a:avLst/>
          </a:prstGeom>
          <a:solidFill>
            <a:srgbClr val="FFFFFF"/>
          </a:solidFill>
          <a:ln w="7620">
            <a:solidFill>
              <a:srgbClr val="1F2326"/>
            </a:solidFill>
            <a:prstDash val="solid"/>
          </a:ln>
        </p:spPr>
      </p:sp>
      <p:sp>
        <p:nvSpPr>
          <p:cNvPr id="22" name="shape-1094"/>
          <p:cNvSpPr/>
          <p:nvPr/>
        </p:nvSpPr>
        <p:spPr>
          <a:xfrm>
            <a:off x="2633472" y="3273552"/>
            <a:ext cx="59436" cy="82296"/>
          </a:xfrm>
          <a:prstGeom prst="rect">
            <a:avLst/>
          </a:prstGeom>
          <a:solidFill>
            <a:schemeClr val="accent1"/>
          </a:solidFill>
          <a:ln w="7620">
            <a:solidFill>
              <a:srgbClr val="1F2326"/>
            </a:solidFill>
            <a:prstDash val="solid"/>
          </a:ln>
        </p:spPr>
      </p:sp>
      <p:sp>
        <p:nvSpPr>
          <p:cNvPr id="23" name="shape-1095"/>
          <p:cNvSpPr/>
          <p:nvPr/>
        </p:nvSpPr>
        <p:spPr>
          <a:xfrm>
            <a:off x="2692908" y="3273552"/>
            <a:ext cx="59436" cy="82296"/>
          </a:xfrm>
          <a:prstGeom prst="rect">
            <a:avLst/>
          </a:prstGeom>
          <a:solidFill>
            <a:srgbClr val="FFFFFF"/>
          </a:solidFill>
          <a:ln w="7620">
            <a:solidFill>
              <a:srgbClr val="1F2326"/>
            </a:solidFill>
            <a:prstDash val="solid"/>
          </a:ln>
        </p:spPr>
      </p:sp>
      <p:sp>
        <p:nvSpPr>
          <p:cNvPr id="24" name="shape-1096"/>
          <p:cNvSpPr/>
          <p:nvPr/>
        </p:nvSpPr>
        <p:spPr>
          <a:xfrm>
            <a:off x="2752344" y="3273552"/>
            <a:ext cx="59436" cy="82296"/>
          </a:xfrm>
          <a:prstGeom prst="rect">
            <a:avLst/>
          </a:prstGeom>
          <a:solidFill>
            <a:schemeClr val="accent1"/>
          </a:solidFill>
          <a:ln w="7620">
            <a:solidFill>
              <a:srgbClr val="1F2326"/>
            </a:solidFill>
            <a:prstDash val="solid"/>
          </a:ln>
        </p:spPr>
      </p:sp>
      <p:sp>
        <p:nvSpPr>
          <p:cNvPr id="25" name="shape-1097"/>
          <p:cNvSpPr/>
          <p:nvPr/>
        </p:nvSpPr>
        <p:spPr>
          <a:xfrm>
            <a:off x="2811780" y="3273552"/>
            <a:ext cx="59436" cy="82296"/>
          </a:xfrm>
          <a:prstGeom prst="rect">
            <a:avLst/>
          </a:prstGeom>
          <a:solidFill>
            <a:srgbClr val="FFFFFF"/>
          </a:solidFill>
          <a:ln w="7620">
            <a:solidFill>
              <a:srgbClr val="1F2326"/>
            </a:solidFill>
            <a:prstDash val="solid"/>
          </a:ln>
        </p:spPr>
      </p:sp>
      <p:sp>
        <p:nvSpPr>
          <p:cNvPr id="26" name="shape-1098"/>
          <p:cNvSpPr/>
          <p:nvPr/>
        </p:nvSpPr>
        <p:spPr>
          <a:xfrm>
            <a:off x="2871216" y="3273552"/>
            <a:ext cx="59436" cy="82296"/>
          </a:xfrm>
          <a:prstGeom prst="rect">
            <a:avLst/>
          </a:prstGeom>
          <a:solidFill>
            <a:schemeClr val="accent1"/>
          </a:solidFill>
          <a:ln w="7620">
            <a:solidFill>
              <a:srgbClr val="1F2326"/>
            </a:solidFill>
            <a:prstDash val="solid"/>
          </a:ln>
        </p:spPr>
      </p:sp>
      <p:sp>
        <p:nvSpPr>
          <p:cNvPr id="27" name="shape-1099"/>
          <p:cNvSpPr/>
          <p:nvPr/>
        </p:nvSpPr>
        <p:spPr>
          <a:xfrm>
            <a:off x="2930652" y="3273552"/>
            <a:ext cx="59436" cy="82296"/>
          </a:xfrm>
          <a:prstGeom prst="rect">
            <a:avLst/>
          </a:prstGeom>
          <a:solidFill>
            <a:srgbClr val="FFFFFF"/>
          </a:solidFill>
          <a:ln w="7620">
            <a:solidFill>
              <a:srgbClr val="1F2326"/>
            </a:solidFill>
            <a:prstDash val="solid"/>
          </a:ln>
        </p:spPr>
      </p:sp>
      <p:sp>
        <p:nvSpPr>
          <p:cNvPr id="28" name="shape-1100"/>
          <p:cNvSpPr/>
          <p:nvPr/>
        </p:nvSpPr>
        <p:spPr>
          <a:xfrm>
            <a:off x="1271016" y="1783080"/>
            <a:ext cx="82296" cy="252374"/>
          </a:xfrm>
          <a:prstGeom prst="rect">
            <a:avLst/>
          </a:prstGeom>
          <a:solidFill>
            <a:schemeClr val="accent1"/>
          </a:solidFill>
          <a:ln w="7620">
            <a:solidFill>
              <a:srgbClr val="1F2326"/>
            </a:solidFill>
            <a:prstDash val="solid"/>
          </a:ln>
        </p:spPr>
      </p:sp>
      <p:sp>
        <p:nvSpPr>
          <p:cNvPr id="29" name="shape-1101"/>
          <p:cNvSpPr/>
          <p:nvPr/>
        </p:nvSpPr>
        <p:spPr>
          <a:xfrm>
            <a:off x="1271016" y="2035454"/>
            <a:ext cx="82296" cy="252374"/>
          </a:xfrm>
          <a:prstGeom prst="rect">
            <a:avLst/>
          </a:prstGeom>
          <a:solidFill>
            <a:srgbClr val="FFFFFF"/>
          </a:solidFill>
          <a:ln w="7620">
            <a:solidFill>
              <a:srgbClr val="1F2326"/>
            </a:solidFill>
            <a:prstDash val="solid"/>
          </a:ln>
        </p:spPr>
      </p:sp>
      <p:sp>
        <p:nvSpPr>
          <p:cNvPr id="30" name="shape-1102"/>
          <p:cNvSpPr/>
          <p:nvPr/>
        </p:nvSpPr>
        <p:spPr>
          <a:xfrm>
            <a:off x="1271016" y="2287829"/>
            <a:ext cx="82296" cy="252374"/>
          </a:xfrm>
          <a:prstGeom prst="rect">
            <a:avLst/>
          </a:prstGeom>
          <a:solidFill>
            <a:schemeClr val="accent1"/>
          </a:solidFill>
          <a:ln w="7620">
            <a:solidFill>
              <a:srgbClr val="1F2326"/>
            </a:solidFill>
            <a:prstDash val="solid"/>
          </a:ln>
        </p:spPr>
      </p:sp>
      <p:sp>
        <p:nvSpPr>
          <p:cNvPr id="31" name="shape-1103"/>
          <p:cNvSpPr/>
          <p:nvPr/>
        </p:nvSpPr>
        <p:spPr>
          <a:xfrm>
            <a:off x="1271016" y="2540203"/>
            <a:ext cx="82296" cy="252374"/>
          </a:xfrm>
          <a:prstGeom prst="rect">
            <a:avLst/>
          </a:prstGeom>
          <a:solidFill>
            <a:srgbClr val="FFFFFF"/>
          </a:solidFill>
          <a:ln w="7620">
            <a:solidFill>
              <a:srgbClr val="1F2326"/>
            </a:solidFill>
            <a:prstDash val="solid"/>
          </a:ln>
        </p:spPr>
      </p:sp>
      <p:sp>
        <p:nvSpPr>
          <p:cNvPr id="32" name="shape-1104"/>
          <p:cNvSpPr/>
          <p:nvPr/>
        </p:nvSpPr>
        <p:spPr>
          <a:xfrm>
            <a:off x="1271016" y="2792578"/>
            <a:ext cx="82296" cy="252374"/>
          </a:xfrm>
          <a:prstGeom prst="rect">
            <a:avLst/>
          </a:prstGeom>
          <a:solidFill>
            <a:schemeClr val="accent1"/>
          </a:solidFill>
          <a:ln w="7620">
            <a:solidFill>
              <a:srgbClr val="1F2326"/>
            </a:solidFill>
            <a:prstDash val="solid"/>
          </a:ln>
        </p:spPr>
      </p:sp>
      <p:sp>
        <p:nvSpPr>
          <p:cNvPr id="33" name="shape-1105"/>
          <p:cNvSpPr/>
          <p:nvPr/>
        </p:nvSpPr>
        <p:spPr>
          <a:xfrm>
            <a:off x="2322576" y="1783080"/>
            <a:ext cx="82296" cy="252374"/>
          </a:xfrm>
          <a:prstGeom prst="rect">
            <a:avLst/>
          </a:prstGeom>
          <a:solidFill>
            <a:schemeClr val="accent1"/>
          </a:solidFill>
          <a:ln w="7620">
            <a:solidFill>
              <a:srgbClr val="1F2326"/>
            </a:solidFill>
            <a:prstDash val="solid"/>
          </a:ln>
        </p:spPr>
      </p:sp>
      <p:sp>
        <p:nvSpPr>
          <p:cNvPr id="34" name="shape-1106"/>
          <p:cNvSpPr/>
          <p:nvPr/>
        </p:nvSpPr>
        <p:spPr>
          <a:xfrm>
            <a:off x="2322576" y="2035454"/>
            <a:ext cx="82296" cy="252374"/>
          </a:xfrm>
          <a:prstGeom prst="rect">
            <a:avLst/>
          </a:prstGeom>
          <a:solidFill>
            <a:srgbClr val="FFFFFF"/>
          </a:solidFill>
          <a:ln w="7620">
            <a:solidFill>
              <a:srgbClr val="1F2326"/>
            </a:solidFill>
            <a:prstDash val="solid"/>
          </a:ln>
        </p:spPr>
      </p:sp>
      <p:sp>
        <p:nvSpPr>
          <p:cNvPr id="35" name="shape-1107"/>
          <p:cNvSpPr/>
          <p:nvPr/>
        </p:nvSpPr>
        <p:spPr>
          <a:xfrm>
            <a:off x="2322576" y="2287829"/>
            <a:ext cx="82296" cy="252374"/>
          </a:xfrm>
          <a:prstGeom prst="rect">
            <a:avLst/>
          </a:prstGeom>
          <a:solidFill>
            <a:schemeClr val="accent1"/>
          </a:solidFill>
          <a:ln w="7620">
            <a:solidFill>
              <a:srgbClr val="1F2326"/>
            </a:solidFill>
            <a:prstDash val="solid"/>
          </a:ln>
        </p:spPr>
      </p:sp>
      <p:sp>
        <p:nvSpPr>
          <p:cNvPr id="36" name="shape-1108"/>
          <p:cNvSpPr/>
          <p:nvPr/>
        </p:nvSpPr>
        <p:spPr>
          <a:xfrm>
            <a:off x="2322576" y="2540203"/>
            <a:ext cx="82296" cy="252374"/>
          </a:xfrm>
          <a:prstGeom prst="rect">
            <a:avLst/>
          </a:prstGeom>
          <a:solidFill>
            <a:srgbClr val="FFFFFF"/>
          </a:solidFill>
          <a:ln w="7620">
            <a:solidFill>
              <a:srgbClr val="1F2326"/>
            </a:solidFill>
            <a:prstDash val="solid"/>
          </a:ln>
        </p:spPr>
      </p:sp>
      <p:sp>
        <p:nvSpPr>
          <p:cNvPr id="37" name="shape-1109"/>
          <p:cNvSpPr/>
          <p:nvPr/>
        </p:nvSpPr>
        <p:spPr>
          <a:xfrm>
            <a:off x="2322576" y="2792578"/>
            <a:ext cx="82296" cy="252374"/>
          </a:xfrm>
          <a:prstGeom prst="rect">
            <a:avLst/>
          </a:prstGeom>
          <a:solidFill>
            <a:schemeClr val="accent1"/>
          </a:solidFill>
          <a:ln w="7620">
            <a:solidFill>
              <a:srgbClr val="1F2326"/>
            </a:solidFill>
            <a:prstDash val="solid"/>
          </a:ln>
        </p:spPr>
      </p:sp>
      <p:sp>
        <p:nvSpPr>
          <p:cNvPr id="38" name="shape-1110"/>
          <p:cNvSpPr/>
          <p:nvPr/>
        </p:nvSpPr>
        <p:spPr>
          <a:xfrm rot="5940000">
            <a:off x="1414575" y="3073895"/>
            <a:ext cx="140761" cy="82296"/>
          </a:xfrm>
          <a:prstGeom prst="rect">
            <a:avLst/>
          </a:prstGeom>
          <a:solidFill>
            <a:schemeClr val="accent1"/>
          </a:solidFill>
          <a:ln w="6350">
            <a:solidFill>
              <a:srgbClr val="1F2326"/>
            </a:solidFill>
            <a:prstDash val="solid"/>
          </a:ln>
        </p:spPr>
      </p:sp>
      <p:sp>
        <p:nvSpPr>
          <p:cNvPr id="39" name="shape-1111"/>
          <p:cNvSpPr/>
          <p:nvPr/>
        </p:nvSpPr>
        <p:spPr>
          <a:xfrm rot="7020000">
            <a:off x="1371256" y="3207217"/>
            <a:ext cx="140761" cy="82296"/>
          </a:xfrm>
          <a:prstGeom prst="rect">
            <a:avLst/>
          </a:prstGeom>
          <a:solidFill>
            <a:srgbClr val="FFFFFF"/>
          </a:solidFill>
          <a:ln w="6350">
            <a:solidFill>
              <a:srgbClr val="1F2326"/>
            </a:solidFill>
            <a:prstDash val="solid"/>
          </a:ln>
        </p:spPr>
      </p:sp>
      <p:sp>
        <p:nvSpPr>
          <p:cNvPr id="40" name="shape-1112"/>
          <p:cNvSpPr/>
          <p:nvPr/>
        </p:nvSpPr>
        <p:spPr>
          <a:xfrm rot="8100000">
            <a:off x="1288859" y="3320627"/>
            <a:ext cx="140761" cy="82296"/>
          </a:xfrm>
          <a:prstGeom prst="rect">
            <a:avLst/>
          </a:prstGeom>
          <a:solidFill>
            <a:schemeClr val="accent1"/>
          </a:solidFill>
          <a:ln w="6350">
            <a:solidFill>
              <a:srgbClr val="1F2326"/>
            </a:solidFill>
            <a:prstDash val="solid"/>
          </a:ln>
        </p:spPr>
      </p:sp>
      <p:sp>
        <p:nvSpPr>
          <p:cNvPr id="41" name="shape-1113"/>
          <p:cNvSpPr/>
          <p:nvPr/>
        </p:nvSpPr>
        <p:spPr>
          <a:xfrm rot="9180000">
            <a:off x="1175449" y="3403025"/>
            <a:ext cx="140761" cy="82296"/>
          </a:xfrm>
          <a:prstGeom prst="rect">
            <a:avLst/>
          </a:prstGeom>
          <a:solidFill>
            <a:srgbClr val="FFFFFF"/>
          </a:solidFill>
          <a:ln w="6350">
            <a:solidFill>
              <a:srgbClr val="1F2326"/>
            </a:solidFill>
            <a:prstDash val="solid"/>
          </a:ln>
        </p:spPr>
      </p:sp>
      <p:sp>
        <p:nvSpPr>
          <p:cNvPr id="42" name="shape-1114"/>
          <p:cNvSpPr/>
          <p:nvPr/>
        </p:nvSpPr>
        <p:spPr>
          <a:xfrm rot="10260000">
            <a:off x="1042127" y="3446344"/>
            <a:ext cx="140761" cy="82296"/>
          </a:xfrm>
          <a:prstGeom prst="rect">
            <a:avLst/>
          </a:prstGeom>
          <a:solidFill>
            <a:schemeClr val="accent1"/>
          </a:solidFill>
          <a:ln w="6350">
            <a:solidFill>
              <a:srgbClr val="1F2326"/>
            </a:solidFill>
            <a:prstDash val="solid"/>
          </a:ln>
        </p:spPr>
      </p:sp>
      <p:sp>
        <p:nvSpPr>
          <p:cNvPr id="43" name="shape-1115"/>
          <p:cNvSpPr/>
          <p:nvPr/>
        </p:nvSpPr>
        <p:spPr>
          <a:xfrm rot="-5940000">
            <a:off x="2120552" y="3073895"/>
            <a:ext cx="140761" cy="82296"/>
          </a:xfrm>
          <a:prstGeom prst="rect">
            <a:avLst/>
          </a:prstGeom>
          <a:solidFill>
            <a:schemeClr val="accent1"/>
          </a:solidFill>
          <a:ln w="6350">
            <a:solidFill>
              <a:srgbClr val="1F2326"/>
            </a:solidFill>
            <a:prstDash val="solid"/>
          </a:ln>
        </p:spPr>
      </p:sp>
      <p:sp>
        <p:nvSpPr>
          <p:cNvPr id="44" name="shape-1116"/>
          <p:cNvSpPr/>
          <p:nvPr/>
        </p:nvSpPr>
        <p:spPr>
          <a:xfrm rot="-7020000">
            <a:off x="2163871" y="3207217"/>
            <a:ext cx="140761" cy="82296"/>
          </a:xfrm>
          <a:prstGeom prst="rect">
            <a:avLst/>
          </a:prstGeom>
          <a:solidFill>
            <a:srgbClr val="FFFFFF"/>
          </a:solidFill>
          <a:ln w="6350">
            <a:solidFill>
              <a:srgbClr val="1F2326"/>
            </a:solidFill>
            <a:prstDash val="solid"/>
          </a:ln>
        </p:spPr>
      </p:sp>
      <p:sp>
        <p:nvSpPr>
          <p:cNvPr id="45" name="shape-1117"/>
          <p:cNvSpPr/>
          <p:nvPr/>
        </p:nvSpPr>
        <p:spPr>
          <a:xfrm rot="-8100000">
            <a:off x="2246268" y="3320627"/>
            <a:ext cx="140761" cy="82296"/>
          </a:xfrm>
          <a:prstGeom prst="rect">
            <a:avLst/>
          </a:prstGeom>
          <a:solidFill>
            <a:schemeClr val="accent1"/>
          </a:solidFill>
          <a:ln w="6350">
            <a:solidFill>
              <a:srgbClr val="1F2326"/>
            </a:solidFill>
            <a:prstDash val="solid"/>
          </a:ln>
        </p:spPr>
      </p:sp>
      <p:sp>
        <p:nvSpPr>
          <p:cNvPr id="46" name="shape-1118"/>
          <p:cNvSpPr/>
          <p:nvPr/>
        </p:nvSpPr>
        <p:spPr>
          <a:xfrm rot="-9180000">
            <a:off x="2359678" y="3403025"/>
            <a:ext cx="140761" cy="82296"/>
          </a:xfrm>
          <a:prstGeom prst="rect">
            <a:avLst/>
          </a:prstGeom>
          <a:solidFill>
            <a:srgbClr val="FFFFFF"/>
          </a:solidFill>
          <a:ln w="6350">
            <a:solidFill>
              <a:srgbClr val="1F2326"/>
            </a:solidFill>
            <a:prstDash val="solid"/>
          </a:ln>
        </p:spPr>
      </p:sp>
      <p:sp>
        <p:nvSpPr>
          <p:cNvPr id="47" name="shape-1119"/>
          <p:cNvSpPr/>
          <p:nvPr/>
        </p:nvSpPr>
        <p:spPr>
          <a:xfrm rot="-10260000">
            <a:off x="2493000" y="3446344"/>
            <a:ext cx="140761" cy="82296"/>
          </a:xfrm>
          <a:prstGeom prst="rect">
            <a:avLst/>
          </a:prstGeom>
          <a:solidFill>
            <a:schemeClr val="accent1"/>
          </a:solidFill>
          <a:ln w="6350">
            <a:solidFill>
              <a:srgbClr val="1F2326"/>
            </a:solidFill>
            <a:prstDash val="solid"/>
          </a:ln>
        </p:spPr>
      </p:sp>
      <p:sp>
        <p:nvSpPr>
          <p:cNvPr id="48" name="shape-1120"/>
          <p:cNvSpPr/>
          <p:nvPr/>
        </p:nvSpPr>
        <p:spPr>
          <a:xfrm>
            <a:off x="3319272" y="1325880"/>
            <a:ext cx="2670048" cy="3063240"/>
          </a:xfrm>
          <a:prstGeom prst="roundRect">
            <a:avLst>
              <a:gd name="adj" fmla="val 2740"/>
            </a:avLst>
          </a:prstGeom>
          <a:solidFill>
            <a:srgbClr val="F4F5F7"/>
          </a:solidFill>
          <a:ln w="9525">
            <a:solidFill>
              <a:srgbClr val="E3E5E8"/>
            </a:solidFill>
            <a:prstDash val="solid"/>
          </a:ln>
        </p:spPr>
      </p:sp>
      <p:sp>
        <p:nvSpPr>
          <p:cNvPr id="49" name="text-1121"/>
          <p:cNvSpPr txBox="1"/>
          <p:nvPr/>
        </p:nvSpPr>
        <p:spPr>
          <a:xfrm>
            <a:off x="3456432" y="1417320"/>
            <a:ext cx="2395728" cy="274320"/>
          </a:xfrm>
          <a:prstGeom prst="rect">
            <a:avLst/>
          </a:prstGeom>
          <a:noFill/>
          <a:ln/>
        </p:spPr>
        <p:txBody>
          <a:bodyPr wrap="square" lIns="0" tIns="0" rIns="0" bIns="0" rtlCol="0" anchor="t"/>
          <a:lstStyle/>
          <a:p>
            <a:pPr indent="0" marL="0">
              <a:buNone/>
            </a:pPr>
            <a:r>
              <a:rPr lang="en-US" sz="1250" b="1" dirty="0">
                <a:solidFill>
                  <a:schemeClr val="accent1"/>
                </a:solidFill>
                <a:latin typeface="Calibri" pitchFamily="34" charset="0"/>
                <a:ea typeface="Calibri" pitchFamily="34" charset="-122"/>
                <a:cs typeface="Calibri" pitchFamily="34" charset="-120"/>
              </a:rPr>
              <a:t>Barricades</a:t>
            </a:r>
            <a:endParaRPr lang="en-US" sz="1250" dirty="0"/>
          </a:p>
        </p:txBody>
      </p:sp>
      <p:sp>
        <p:nvSpPr>
          <p:cNvPr id="50" name="shape-1122"/>
          <p:cNvSpPr/>
          <p:nvPr/>
        </p:nvSpPr>
        <p:spPr>
          <a:xfrm>
            <a:off x="4242816" y="1783080"/>
            <a:ext cx="822960" cy="1645920"/>
          </a:xfrm>
          <a:prstGeom prst="rect">
            <a:avLst/>
          </a:prstGeom>
          <a:solidFill>
            <a:schemeClr val="accent5"/>
          </a:solidFill>
          <a:ln/>
        </p:spPr>
      </p:sp>
      <p:sp>
        <p:nvSpPr>
          <p:cNvPr id="51" name="shape-1123"/>
          <p:cNvSpPr/>
          <p:nvPr/>
        </p:nvSpPr>
        <p:spPr>
          <a:xfrm>
            <a:off x="3858768" y="3044952"/>
            <a:ext cx="384048" cy="384048"/>
          </a:xfrm>
          <a:prstGeom prst="rect">
            <a:avLst/>
          </a:prstGeom>
          <a:solidFill>
            <a:schemeClr val="accent5"/>
          </a:solidFill>
          <a:ln/>
        </p:spPr>
      </p:sp>
      <p:sp>
        <p:nvSpPr>
          <p:cNvPr id="52" name="shape-1124"/>
          <p:cNvSpPr/>
          <p:nvPr/>
        </p:nvSpPr>
        <p:spPr>
          <a:xfrm>
            <a:off x="5065776" y="3044952"/>
            <a:ext cx="384048" cy="384048"/>
          </a:xfrm>
          <a:prstGeom prst="rect">
            <a:avLst/>
          </a:prstGeom>
          <a:solidFill>
            <a:schemeClr val="accent5"/>
          </a:solidFill>
          <a:ln/>
        </p:spPr>
      </p:sp>
      <p:sp>
        <p:nvSpPr>
          <p:cNvPr id="53" name="shape-1125"/>
          <p:cNvSpPr/>
          <p:nvPr/>
        </p:nvSpPr>
        <p:spPr>
          <a:xfrm>
            <a:off x="3474720" y="2660904"/>
            <a:ext cx="768096" cy="768096"/>
          </a:xfrm>
          <a:prstGeom prst="ellipse">
            <a:avLst/>
          </a:prstGeom>
          <a:solidFill>
            <a:srgbClr val="F4F5F7"/>
          </a:solidFill>
          <a:ln/>
        </p:spPr>
      </p:sp>
      <p:sp>
        <p:nvSpPr>
          <p:cNvPr id="54" name="shape-1126"/>
          <p:cNvSpPr/>
          <p:nvPr/>
        </p:nvSpPr>
        <p:spPr>
          <a:xfrm>
            <a:off x="5065776" y="2660904"/>
            <a:ext cx="768096" cy="768096"/>
          </a:xfrm>
          <a:prstGeom prst="ellipse">
            <a:avLst/>
          </a:prstGeom>
          <a:solidFill>
            <a:srgbClr val="F4F5F7"/>
          </a:solidFill>
          <a:ln/>
        </p:spPr>
      </p:sp>
      <p:sp>
        <p:nvSpPr>
          <p:cNvPr id="55" name="shape-1127"/>
          <p:cNvSpPr/>
          <p:nvPr/>
        </p:nvSpPr>
        <p:spPr>
          <a:xfrm>
            <a:off x="3502152" y="3429000"/>
            <a:ext cx="2304288" cy="822960"/>
          </a:xfrm>
          <a:prstGeom prst="rect">
            <a:avLst/>
          </a:prstGeom>
          <a:solidFill>
            <a:schemeClr val="accent5"/>
          </a:solidFill>
          <a:ln/>
        </p:spPr>
      </p:sp>
      <p:sp>
        <p:nvSpPr>
          <p:cNvPr id="56" name="shape-1128"/>
          <p:cNvSpPr/>
          <p:nvPr/>
        </p:nvSpPr>
        <p:spPr>
          <a:xfrm>
            <a:off x="3502152" y="3474720"/>
            <a:ext cx="2304288" cy="0"/>
          </a:xfrm>
          <a:prstGeom prst="line">
            <a:avLst/>
          </a:prstGeom>
          <a:noFill/>
          <a:ln w="15875">
            <a:solidFill>
              <a:schemeClr val="accent2"/>
            </a:solidFill>
            <a:prstDash val="solid"/>
          </a:ln>
        </p:spPr>
      </p:sp>
      <p:sp>
        <p:nvSpPr>
          <p:cNvPr id="57" name="shape-1129"/>
          <p:cNvSpPr/>
          <p:nvPr/>
        </p:nvSpPr>
        <p:spPr>
          <a:xfrm>
            <a:off x="3502152" y="4206240"/>
            <a:ext cx="2304288" cy="0"/>
          </a:xfrm>
          <a:prstGeom prst="line">
            <a:avLst/>
          </a:prstGeom>
          <a:noFill/>
          <a:ln w="15875">
            <a:solidFill>
              <a:schemeClr val="accent2"/>
            </a:solidFill>
            <a:prstDash val="solid"/>
          </a:ln>
        </p:spPr>
      </p:sp>
      <p:sp>
        <p:nvSpPr>
          <p:cNvPr id="58" name="shape-1130"/>
          <p:cNvSpPr/>
          <p:nvPr/>
        </p:nvSpPr>
        <p:spPr>
          <a:xfrm>
            <a:off x="3502152" y="3840480"/>
            <a:ext cx="2304288" cy="0"/>
          </a:xfrm>
          <a:prstGeom prst="line">
            <a:avLst/>
          </a:prstGeom>
          <a:noFill/>
          <a:ln w="19050">
            <a:solidFill>
              <a:srgbClr val="FFFFFF"/>
            </a:solidFill>
            <a:prstDash val="dash"/>
          </a:ln>
        </p:spPr>
      </p:sp>
      <p:sp>
        <p:nvSpPr>
          <p:cNvPr id="59" name="shape-1131"/>
          <p:cNvSpPr/>
          <p:nvPr/>
        </p:nvSpPr>
        <p:spPr>
          <a:xfrm>
            <a:off x="4654296" y="1828800"/>
            <a:ext cx="0" cy="2011680"/>
          </a:xfrm>
          <a:prstGeom prst="line">
            <a:avLst/>
          </a:prstGeom>
          <a:noFill/>
          <a:ln w="15875">
            <a:solidFill>
              <a:schemeClr val="accent2"/>
            </a:solidFill>
            <a:prstDash val="dash"/>
          </a:ln>
        </p:spPr>
      </p:sp>
      <p:sp>
        <p:nvSpPr>
          <p:cNvPr id="60" name="shape-1132"/>
          <p:cNvSpPr/>
          <p:nvPr/>
        </p:nvSpPr>
        <p:spPr>
          <a:xfrm>
            <a:off x="3502152" y="3273552"/>
            <a:ext cx="59436" cy="82296"/>
          </a:xfrm>
          <a:prstGeom prst="rect">
            <a:avLst/>
          </a:prstGeom>
          <a:solidFill>
            <a:schemeClr val="accent1"/>
          </a:solidFill>
          <a:ln w="7620">
            <a:solidFill>
              <a:srgbClr val="1F2326"/>
            </a:solidFill>
            <a:prstDash val="solid"/>
          </a:ln>
        </p:spPr>
      </p:sp>
      <p:sp>
        <p:nvSpPr>
          <p:cNvPr id="61" name="shape-1133"/>
          <p:cNvSpPr/>
          <p:nvPr/>
        </p:nvSpPr>
        <p:spPr>
          <a:xfrm>
            <a:off x="3561588" y="3273552"/>
            <a:ext cx="59436" cy="82296"/>
          </a:xfrm>
          <a:prstGeom prst="rect">
            <a:avLst/>
          </a:prstGeom>
          <a:solidFill>
            <a:srgbClr val="FFFFFF"/>
          </a:solidFill>
          <a:ln w="7620">
            <a:solidFill>
              <a:srgbClr val="1F2326"/>
            </a:solidFill>
            <a:prstDash val="solid"/>
          </a:ln>
        </p:spPr>
      </p:sp>
      <p:sp>
        <p:nvSpPr>
          <p:cNvPr id="62" name="shape-1134"/>
          <p:cNvSpPr/>
          <p:nvPr/>
        </p:nvSpPr>
        <p:spPr>
          <a:xfrm>
            <a:off x="3621024" y="3273552"/>
            <a:ext cx="59436" cy="82296"/>
          </a:xfrm>
          <a:prstGeom prst="rect">
            <a:avLst/>
          </a:prstGeom>
          <a:solidFill>
            <a:schemeClr val="accent1"/>
          </a:solidFill>
          <a:ln w="7620">
            <a:solidFill>
              <a:srgbClr val="1F2326"/>
            </a:solidFill>
            <a:prstDash val="solid"/>
          </a:ln>
        </p:spPr>
      </p:sp>
      <p:sp>
        <p:nvSpPr>
          <p:cNvPr id="63" name="shape-1135"/>
          <p:cNvSpPr/>
          <p:nvPr/>
        </p:nvSpPr>
        <p:spPr>
          <a:xfrm>
            <a:off x="3680460" y="3273552"/>
            <a:ext cx="59436" cy="82296"/>
          </a:xfrm>
          <a:prstGeom prst="rect">
            <a:avLst/>
          </a:prstGeom>
          <a:solidFill>
            <a:srgbClr val="FFFFFF"/>
          </a:solidFill>
          <a:ln w="7620">
            <a:solidFill>
              <a:srgbClr val="1F2326"/>
            </a:solidFill>
            <a:prstDash val="solid"/>
          </a:ln>
        </p:spPr>
      </p:sp>
      <p:sp>
        <p:nvSpPr>
          <p:cNvPr id="64" name="shape-1136"/>
          <p:cNvSpPr/>
          <p:nvPr/>
        </p:nvSpPr>
        <p:spPr>
          <a:xfrm>
            <a:off x="3739896" y="3273552"/>
            <a:ext cx="59436" cy="82296"/>
          </a:xfrm>
          <a:prstGeom prst="rect">
            <a:avLst/>
          </a:prstGeom>
          <a:solidFill>
            <a:schemeClr val="accent1"/>
          </a:solidFill>
          <a:ln w="7620">
            <a:solidFill>
              <a:srgbClr val="1F2326"/>
            </a:solidFill>
            <a:prstDash val="solid"/>
          </a:ln>
        </p:spPr>
      </p:sp>
      <p:sp>
        <p:nvSpPr>
          <p:cNvPr id="65" name="shape-1137"/>
          <p:cNvSpPr/>
          <p:nvPr/>
        </p:nvSpPr>
        <p:spPr>
          <a:xfrm>
            <a:off x="3799332" y="3273552"/>
            <a:ext cx="59436" cy="82296"/>
          </a:xfrm>
          <a:prstGeom prst="rect">
            <a:avLst/>
          </a:prstGeom>
          <a:solidFill>
            <a:srgbClr val="FFFFFF"/>
          </a:solidFill>
          <a:ln w="7620">
            <a:solidFill>
              <a:srgbClr val="1F2326"/>
            </a:solidFill>
            <a:prstDash val="solid"/>
          </a:ln>
        </p:spPr>
      </p:sp>
      <p:sp>
        <p:nvSpPr>
          <p:cNvPr id="66" name="shape-1138"/>
          <p:cNvSpPr/>
          <p:nvPr/>
        </p:nvSpPr>
        <p:spPr>
          <a:xfrm>
            <a:off x="5449824" y="3273552"/>
            <a:ext cx="59436" cy="82296"/>
          </a:xfrm>
          <a:prstGeom prst="rect">
            <a:avLst/>
          </a:prstGeom>
          <a:solidFill>
            <a:schemeClr val="accent1"/>
          </a:solidFill>
          <a:ln w="7620">
            <a:solidFill>
              <a:srgbClr val="1F2326"/>
            </a:solidFill>
            <a:prstDash val="solid"/>
          </a:ln>
        </p:spPr>
      </p:sp>
      <p:sp>
        <p:nvSpPr>
          <p:cNvPr id="67" name="shape-1139"/>
          <p:cNvSpPr/>
          <p:nvPr/>
        </p:nvSpPr>
        <p:spPr>
          <a:xfrm>
            <a:off x="5509260" y="3273552"/>
            <a:ext cx="59436" cy="82296"/>
          </a:xfrm>
          <a:prstGeom prst="rect">
            <a:avLst/>
          </a:prstGeom>
          <a:solidFill>
            <a:srgbClr val="FFFFFF"/>
          </a:solidFill>
          <a:ln w="7620">
            <a:solidFill>
              <a:srgbClr val="1F2326"/>
            </a:solidFill>
            <a:prstDash val="solid"/>
          </a:ln>
        </p:spPr>
      </p:sp>
      <p:sp>
        <p:nvSpPr>
          <p:cNvPr id="68" name="shape-1140"/>
          <p:cNvSpPr/>
          <p:nvPr/>
        </p:nvSpPr>
        <p:spPr>
          <a:xfrm>
            <a:off x="5568696" y="3273552"/>
            <a:ext cx="59436" cy="82296"/>
          </a:xfrm>
          <a:prstGeom prst="rect">
            <a:avLst/>
          </a:prstGeom>
          <a:solidFill>
            <a:schemeClr val="accent1"/>
          </a:solidFill>
          <a:ln w="7620">
            <a:solidFill>
              <a:srgbClr val="1F2326"/>
            </a:solidFill>
            <a:prstDash val="solid"/>
          </a:ln>
        </p:spPr>
      </p:sp>
      <p:sp>
        <p:nvSpPr>
          <p:cNvPr id="69" name="shape-1141"/>
          <p:cNvSpPr/>
          <p:nvPr/>
        </p:nvSpPr>
        <p:spPr>
          <a:xfrm>
            <a:off x="5628132" y="3273552"/>
            <a:ext cx="59436" cy="82296"/>
          </a:xfrm>
          <a:prstGeom prst="rect">
            <a:avLst/>
          </a:prstGeom>
          <a:solidFill>
            <a:srgbClr val="FFFFFF"/>
          </a:solidFill>
          <a:ln w="7620">
            <a:solidFill>
              <a:srgbClr val="1F2326"/>
            </a:solidFill>
            <a:prstDash val="solid"/>
          </a:ln>
        </p:spPr>
      </p:sp>
      <p:sp>
        <p:nvSpPr>
          <p:cNvPr id="70" name="shape-1142"/>
          <p:cNvSpPr/>
          <p:nvPr/>
        </p:nvSpPr>
        <p:spPr>
          <a:xfrm>
            <a:off x="5687568" y="3273552"/>
            <a:ext cx="59436" cy="82296"/>
          </a:xfrm>
          <a:prstGeom prst="rect">
            <a:avLst/>
          </a:prstGeom>
          <a:solidFill>
            <a:schemeClr val="accent1"/>
          </a:solidFill>
          <a:ln w="7620">
            <a:solidFill>
              <a:srgbClr val="1F2326"/>
            </a:solidFill>
            <a:prstDash val="solid"/>
          </a:ln>
        </p:spPr>
      </p:sp>
      <p:sp>
        <p:nvSpPr>
          <p:cNvPr id="71" name="shape-1143"/>
          <p:cNvSpPr/>
          <p:nvPr/>
        </p:nvSpPr>
        <p:spPr>
          <a:xfrm>
            <a:off x="5747004" y="3273552"/>
            <a:ext cx="59436" cy="82296"/>
          </a:xfrm>
          <a:prstGeom prst="rect">
            <a:avLst/>
          </a:prstGeom>
          <a:solidFill>
            <a:srgbClr val="FFFFFF"/>
          </a:solidFill>
          <a:ln w="7620">
            <a:solidFill>
              <a:srgbClr val="1F2326"/>
            </a:solidFill>
            <a:prstDash val="solid"/>
          </a:ln>
        </p:spPr>
      </p:sp>
      <p:sp>
        <p:nvSpPr>
          <p:cNvPr id="72" name="shape-1144"/>
          <p:cNvSpPr/>
          <p:nvPr/>
        </p:nvSpPr>
        <p:spPr>
          <a:xfrm>
            <a:off x="4087368" y="1783080"/>
            <a:ext cx="82296" cy="252374"/>
          </a:xfrm>
          <a:prstGeom prst="rect">
            <a:avLst/>
          </a:prstGeom>
          <a:solidFill>
            <a:schemeClr val="accent1"/>
          </a:solidFill>
          <a:ln w="7620">
            <a:solidFill>
              <a:srgbClr val="1F2326"/>
            </a:solidFill>
            <a:prstDash val="solid"/>
          </a:ln>
        </p:spPr>
      </p:sp>
      <p:sp>
        <p:nvSpPr>
          <p:cNvPr id="73" name="shape-1145"/>
          <p:cNvSpPr/>
          <p:nvPr/>
        </p:nvSpPr>
        <p:spPr>
          <a:xfrm>
            <a:off x="4087368" y="2035454"/>
            <a:ext cx="82296" cy="252374"/>
          </a:xfrm>
          <a:prstGeom prst="rect">
            <a:avLst/>
          </a:prstGeom>
          <a:solidFill>
            <a:srgbClr val="FFFFFF"/>
          </a:solidFill>
          <a:ln w="7620">
            <a:solidFill>
              <a:srgbClr val="1F2326"/>
            </a:solidFill>
            <a:prstDash val="solid"/>
          </a:ln>
        </p:spPr>
      </p:sp>
      <p:sp>
        <p:nvSpPr>
          <p:cNvPr id="74" name="shape-1146"/>
          <p:cNvSpPr/>
          <p:nvPr/>
        </p:nvSpPr>
        <p:spPr>
          <a:xfrm>
            <a:off x="4087368" y="2287829"/>
            <a:ext cx="82296" cy="252374"/>
          </a:xfrm>
          <a:prstGeom prst="rect">
            <a:avLst/>
          </a:prstGeom>
          <a:solidFill>
            <a:schemeClr val="accent1"/>
          </a:solidFill>
          <a:ln w="7620">
            <a:solidFill>
              <a:srgbClr val="1F2326"/>
            </a:solidFill>
            <a:prstDash val="solid"/>
          </a:ln>
        </p:spPr>
      </p:sp>
      <p:sp>
        <p:nvSpPr>
          <p:cNvPr id="75" name="shape-1147"/>
          <p:cNvSpPr/>
          <p:nvPr/>
        </p:nvSpPr>
        <p:spPr>
          <a:xfrm>
            <a:off x="4087368" y="2540203"/>
            <a:ext cx="82296" cy="252374"/>
          </a:xfrm>
          <a:prstGeom prst="rect">
            <a:avLst/>
          </a:prstGeom>
          <a:solidFill>
            <a:srgbClr val="FFFFFF"/>
          </a:solidFill>
          <a:ln w="7620">
            <a:solidFill>
              <a:srgbClr val="1F2326"/>
            </a:solidFill>
            <a:prstDash val="solid"/>
          </a:ln>
        </p:spPr>
      </p:sp>
      <p:sp>
        <p:nvSpPr>
          <p:cNvPr id="76" name="shape-1148"/>
          <p:cNvSpPr/>
          <p:nvPr/>
        </p:nvSpPr>
        <p:spPr>
          <a:xfrm>
            <a:off x="4087368" y="2792578"/>
            <a:ext cx="82296" cy="252374"/>
          </a:xfrm>
          <a:prstGeom prst="rect">
            <a:avLst/>
          </a:prstGeom>
          <a:solidFill>
            <a:schemeClr val="accent1"/>
          </a:solidFill>
          <a:ln w="7620">
            <a:solidFill>
              <a:srgbClr val="1F2326"/>
            </a:solidFill>
            <a:prstDash val="solid"/>
          </a:ln>
        </p:spPr>
      </p:sp>
      <p:sp>
        <p:nvSpPr>
          <p:cNvPr id="77" name="shape-1149"/>
          <p:cNvSpPr/>
          <p:nvPr/>
        </p:nvSpPr>
        <p:spPr>
          <a:xfrm>
            <a:off x="5138928" y="1783080"/>
            <a:ext cx="82296" cy="252374"/>
          </a:xfrm>
          <a:prstGeom prst="rect">
            <a:avLst/>
          </a:prstGeom>
          <a:solidFill>
            <a:schemeClr val="accent1"/>
          </a:solidFill>
          <a:ln w="7620">
            <a:solidFill>
              <a:srgbClr val="1F2326"/>
            </a:solidFill>
            <a:prstDash val="solid"/>
          </a:ln>
        </p:spPr>
      </p:sp>
      <p:sp>
        <p:nvSpPr>
          <p:cNvPr id="78" name="shape-1150"/>
          <p:cNvSpPr/>
          <p:nvPr/>
        </p:nvSpPr>
        <p:spPr>
          <a:xfrm>
            <a:off x="5138928" y="2035454"/>
            <a:ext cx="82296" cy="252374"/>
          </a:xfrm>
          <a:prstGeom prst="rect">
            <a:avLst/>
          </a:prstGeom>
          <a:solidFill>
            <a:srgbClr val="FFFFFF"/>
          </a:solidFill>
          <a:ln w="7620">
            <a:solidFill>
              <a:srgbClr val="1F2326"/>
            </a:solidFill>
            <a:prstDash val="solid"/>
          </a:ln>
        </p:spPr>
      </p:sp>
      <p:sp>
        <p:nvSpPr>
          <p:cNvPr id="79" name="shape-1151"/>
          <p:cNvSpPr/>
          <p:nvPr/>
        </p:nvSpPr>
        <p:spPr>
          <a:xfrm>
            <a:off x="5138928" y="2287829"/>
            <a:ext cx="82296" cy="252374"/>
          </a:xfrm>
          <a:prstGeom prst="rect">
            <a:avLst/>
          </a:prstGeom>
          <a:solidFill>
            <a:schemeClr val="accent1"/>
          </a:solidFill>
          <a:ln w="7620">
            <a:solidFill>
              <a:srgbClr val="1F2326"/>
            </a:solidFill>
            <a:prstDash val="solid"/>
          </a:ln>
        </p:spPr>
      </p:sp>
      <p:sp>
        <p:nvSpPr>
          <p:cNvPr id="80" name="shape-1152"/>
          <p:cNvSpPr/>
          <p:nvPr/>
        </p:nvSpPr>
        <p:spPr>
          <a:xfrm>
            <a:off x="5138928" y="2540203"/>
            <a:ext cx="82296" cy="252374"/>
          </a:xfrm>
          <a:prstGeom prst="rect">
            <a:avLst/>
          </a:prstGeom>
          <a:solidFill>
            <a:srgbClr val="FFFFFF"/>
          </a:solidFill>
          <a:ln w="7620">
            <a:solidFill>
              <a:srgbClr val="1F2326"/>
            </a:solidFill>
            <a:prstDash val="solid"/>
          </a:ln>
        </p:spPr>
      </p:sp>
      <p:sp>
        <p:nvSpPr>
          <p:cNvPr id="81" name="shape-1153"/>
          <p:cNvSpPr/>
          <p:nvPr/>
        </p:nvSpPr>
        <p:spPr>
          <a:xfrm>
            <a:off x="5138928" y="2792578"/>
            <a:ext cx="82296" cy="252374"/>
          </a:xfrm>
          <a:prstGeom prst="rect">
            <a:avLst/>
          </a:prstGeom>
          <a:solidFill>
            <a:schemeClr val="accent1"/>
          </a:solidFill>
          <a:ln w="7620">
            <a:solidFill>
              <a:srgbClr val="1F2326"/>
            </a:solidFill>
            <a:prstDash val="solid"/>
          </a:ln>
        </p:spPr>
      </p:sp>
      <p:sp>
        <p:nvSpPr>
          <p:cNvPr id="82" name="shape-1154"/>
          <p:cNvSpPr/>
          <p:nvPr/>
        </p:nvSpPr>
        <p:spPr>
          <a:xfrm rot="5940000">
            <a:off x="4230927" y="3073895"/>
            <a:ext cx="140761" cy="82296"/>
          </a:xfrm>
          <a:prstGeom prst="rect">
            <a:avLst/>
          </a:prstGeom>
          <a:solidFill>
            <a:schemeClr val="accent1"/>
          </a:solidFill>
          <a:ln w="6350">
            <a:solidFill>
              <a:srgbClr val="1F2326"/>
            </a:solidFill>
            <a:prstDash val="solid"/>
          </a:ln>
        </p:spPr>
      </p:sp>
      <p:sp>
        <p:nvSpPr>
          <p:cNvPr id="83" name="shape-1155"/>
          <p:cNvSpPr/>
          <p:nvPr/>
        </p:nvSpPr>
        <p:spPr>
          <a:xfrm rot="7020000">
            <a:off x="4187608" y="3207217"/>
            <a:ext cx="140761" cy="82296"/>
          </a:xfrm>
          <a:prstGeom prst="rect">
            <a:avLst/>
          </a:prstGeom>
          <a:solidFill>
            <a:srgbClr val="FFFFFF"/>
          </a:solidFill>
          <a:ln w="6350">
            <a:solidFill>
              <a:srgbClr val="1F2326"/>
            </a:solidFill>
            <a:prstDash val="solid"/>
          </a:ln>
        </p:spPr>
      </p:sp>
      <p:sp>
        <p:nvSpPr>
          <p:cNvPr id="84" name="shape-1156"/>
          <p:cNvSpPr/>
          <p:nvPr/>
        </p:nvSpPr>
        <p:spPr>
          <a:xfrm rot="8100000">
            <a:off x="4105211" y="3320627"/>
            <a:ext cx="140761" cy="82296"/>
          </a:xfrm>
          <a:prstGeom prst="rect">
            <a:avLst/>
          </a:prstGeom>
          <a:solidFill>
            <a:schemeClr val="accent1"/>
          </a:solidFill>
          <a:ln w="6350">
            <a:solidFill>
              <a:srgbClr val="1F2326"/>
            </a:solidFill>
            <a:prstDash val="solid"/>
          </a:ln>
        </p:spPr>
      </p:sp>
      <p:sp>
        <p:nvSpPr>
          <p:cNvPr id="85" name="shape-1157"/>
          <p:cNvSpPr/>
          <p:nvPr/>
        </p:nvSpPr>
        <p:spPr>
          <a:xfrm rot="9180000">
            <a:off x="3991801" y="3403025"/>
            <a:ext cx="140761" cy="82296"/>
          </a:xfrm>
          <a:prstGeom prst="rect">
            <a:avLst/>
          </a:prstGeom>
          <a:solidFill>
            <a:srgbClr val="FFFFFF"/>
          </a:solidFill>
          <a:ln w="6350">
            <a:solidFill>
              <a:srgbClr val="1F2326"/>
            </a:solidFill>
            <a:prstDash val="solid"/>
          </a:ln>
        </p:spPr>
      </p:sp>
      <p:sp>
        <p:nvSpPr>
          <p:cNvPr id="86" name="shape-1158"/>
          <p:cNvSpPr/>
          <p:nvPr/>
        </p:nvSpPr>
        <p:spPr>
          <a:xfrm rot="10260000">
            <a:off x="3858479" y="3446344"/>
            <a:ext cx="140761" cy="82296"/>
          </a:xfrm>
          <a:prstGeom prst="rect">
            <a:avLst/>
          </a:prstGeom>
          <a:solidFill>
            <a:schemeClr val="accent1"/>
          </a:solidFill>
          <a:ln w="6350">
            <a:solidFill>
              <a:srgbClr val="1F2326"/>
            </a:solidFill>
            <a:prstDash val="solid"/>
          </a:ln>
        </p:spPr>
      </p:sp>
      <p:sp>
        <p:nvSpPr>
          <p:cNvPr id="87" name="shape-1159"/>
          <p:cNvSpPr/>
          <p:nvPr/>
        </p:nvSpPr>
        <p:spPr>
          <a:xfrm rot="-5940000">
            <a:off x="4936904" y="3073895"/>
            <a:ext cx="140761" cy="82296"/>
          </a:xfrm>
          <a:prstGeom prst="rect">
            <a:avLst/>
          </a:prstGeom>
          <a:solidFill>
            <a:schemeClr val="accent1"/>
          </a:solidFill>
          <a:ln w="6350">
            <a:solidFill>
              <a:srgbClr val="1F2326"/>
            </a:solidFill>
            <a:prstDash val="solid"/>
          </a:ln>
        </p:spPr>
      </p:sp>
      <p:sp>
        <p:nvSpPr>
          <p:cNvPr id="88" name="shape-1160"/>
          <p:cNvSpPr/>
          <p:nvPr/>
        </p:nvSpPr>
        <p:spPr>
          <a:xfrm rot="-7020000">
            <a:off x="4980223" y="3207217"/>
            <a:ext cx="140761" cy="82296"/>
          </a:xfrm>
          <a:prstGeom prst="rect">
            <a:avLst/>
          </a:prstGeom>
          <a:solidFill>
            <a:srgbClr val="FFFFFF"/>
          </a:solidFill>
          <a:ln w="6350">
            <a:solidFill>
              <a:srgbClr val="1F2326"/>
            </a:solidFill>
            <a:prstDash val="solid"/>
          </a:ln>
        </p:spPr>
      </p:sp>
      <p:sp>
        <p:nvSpPr>
          <p:cNvPr id="89" name="shape-1161"/>
          <p:cNvSpPr/>
          <p:nvPr/>
        </p:nvSpPr>
        <p:spPr>
          <a:xfrm rot="-8100000">
            <a:off x="5062620" y="3320627"/>
            <a:ext cx="140761" cy="82296"/>
          </a:xfrm>
          <a:prstGeom prst="rect">
            <a:avLst/>
          </a:prstGeom>
          <a:solidFill>
            <a:schemeClr val="accent1"/>
          </a:solidFill>
          <a:ln w="6350">
            <a:solidFill>
              <a:srgbClr val="1F2326"/>
            </a:solidFill>
            <a:prstDash val="solid"/>
          </a:ln>
        </p:spPr>
      </p:sp>
      <p:sp>
        <p:nvSpPr>
          <p:cNvPr id="90" name="shape-1162"/>
          <p:cNvSpPr/>
          <p:nvPr/>
        </p:nvSpPr>
        <p:spPr>
          <a:xfrm rot="-9180000">
            <a:off x="5176030" y="3403025"/>
            <a:ext cx="140761" cy="82296"/>
          </a:xfrm>
          <a:prstGeom prst="rect">
            <a:avLst/>
          </a:prstGeom>
          <a:solidFill>
            <a:srgbClr val="FFFFFF"/>
          </a:solidFill>
          <a:ln w="6350">
            <a:solidFill>
              <a:srgbClr val="1F2326"/>
            </a:solidFill>
            <a:prstDash val="solid"/>
          </a:ln>
        </p:spPr>
      </p:sp>
      <p:sp>
        <p:nvSpPr>
          <p:cNvPr id="91" name="shape-1163"/>
          <p:cNvSpPr/>
          <p:nvPr/>
        </p:nvSpPr>
        <p:spPr>
          <a:xfrm rot="-10260000">
            <a:off x="5309352" y="3446344"/>
            <a:ext cx="140761" cy="82296"/>
          </a:xfrm>
          <a:prstGeom prst="rect">
            <a:avLst/>
          </a:prstGeom>
          <a:solidFill>
            <a:schemeClr val="accent1"/>
          </a:solidFill>
          <a:ln w="6350">
            <a:solidFill>
              <a:srgbClr val="1F2326"/>
            </a:solidFill>
            <a:prstDash val="solid"/>
          </a:ln>
        </p:spPr>
      </p:sp>
      <p:sp>
        <p:nvSpPr>
          <p:cNvPr id="92" name="shape-1164"/>
          <p:cNvSpPr/>
          <p:nvPr/>
        </p:nvSpPr>
        <p:spPr>
          <a:xfrm>
            <a:off x="6135624" y="1325880"/>
            <a:ext cx="2670048" cy="3063240"/>
          </a:xfrm>
          <a:prstGeom prst="roundRect">
            <a:avLst>
              <a:gd name="adj" fmla="val 2740"/>
            </a:avLst>
          </a:prstGeom>
          <a:solidFill>
            <a:srgbClr val="F4F5F7"/>
          </a:solidFill>
          <a:ln w="9525">
            <a:solidFill>
              <a:srgbClr val="E3E5E8"/>
            </a:solidFill>
            <a:prstDash val="solid"/>
          </a:ln>
        </p:spPr>
      </p:sp>
      <p:sp>
        <p:nvSpPr>
          <p:cNvPr id="93" name="text-1165"/>
          <p:cNvSpPr txBox="1"/>
          <p:nvPr/>
        </p:nvSpPr>
        <p:spPr>
          <a:xfrm>
            <a:off x="6272784" y="1417320"/>
            <a:ext cx="2395728" cy="274320"/>
          </a:xfrm>
          <a:prstGeom prst="rect">
            <a:avLst/>
          </a:prstGeom>
          <a:noFill/>
          <a:ln/>
        </p:spPr>
        <p:txBody>
          <a:bodyPr wrap="square" lIns="0" tIns="0" rIns="0" bIns="0" rtlCol="0" anchor="t"/>
          <a:lstStyle/>
          <a:p>
            <a:pPr indent="0" marL="0">
              <a:buNone/>
            </a:pPr>
            <a:r>
              <a:rPr lang="en-US" sz="1250" b="1" dirty="0">
                <a:solidFill>
                  <a:schemeClr val="accent1"/>
                </a:solidFill>
                <a:latin typeface="Calibri" pitchFamily="34" charset="0"/>
                <a:ea typeface="Calibri" pitchFamily="34" charset="-122"/>
                <a:cs typeface="Calibri" pitchFamily="34" charset="-120"/>
              </a:rPr>
              <a:t>Traffic cones</a:t>
            </a:r>
            <a:endParaRPr lang="en-US" sz="1250" dirty="0"/>
          </a:p>
        </p:txBody>
      </p:sp>
      <p:sp>
        <p:nvSpPr>
          <p:cNvPr id="94" name="shape-1166"/>
          <p:cNvSpPr/>
          <p:nvPr/>
        </p:nvSpPr>
        <p:spPr>
          <a:xfrm>
            <a:off x="7059168" y="1783080"/>
            <a:ext cx="822960" cy="1645920"/>
          </a:xfrm>
          <a:prstGeom prst="rect">
            <a:avLst/>
          </a:prstGeom>
          <a:solidFill>
            <a:schemeClr val="accent5"/>
          </a:solidFill>
          <a:ln/>
        </p:spPr>
      </p:sp>
      <p:sp>
        <p:nvSpPr>
          <p:cNvPr id="95" name="shape-1167"/>
          <p:cNvSpPr/>
          <p:nvPr/>
        </p:nvSpPr>
        <p:spPr>
          <a:xfrm>
            <a:off x="6675120" y="3044952"/>
            <a:ext cx="384048" cy="384048"/>
          </a:xfrm>
          <a:prstGeom prst="rect">
            <a:avLst/>
          </a:prstGeom>
          <a:solidFill>
            <a:schemeClr val="accent5"/>
          </a:solidFill>
          <a:ln/>
        </p:spPr>
      </p:sp>
      <p:sp>
        <p:nvSpPr>
          <p:cNvPr id="96" name="shape-1168"/>
          <p:cNvSpPr/>
          <p:nvPr/>
        </p:nvSpPr>
        <p:spPr>
          <a:xfrm>
            <a:off x="7882128" y="3044952"/>
            <a:ext cx="384048" cy="384048"/>
          </a:xfrm>
          <a:prstGeom prst="rect">
            <a:avLst/>
          </a:prstGeom>
          <a:solidFill>
            <a:schemeClr val="accent5"/>
          </a:solidFill>
          <a:ln/>
        </p:spPr>
      </p:sp>
      <p:sp>
        <p:nvSpPr>
          <p:cNvPr id="97" name="shape-1169"/>
          <p:cNvSpPr/>
          <p:nvPr/>
        </p:nvSpPr>
        <p:spPr>
          <a:xfrm>
            <a:off x="6291072" y="2660904"/>
            <a:ext cx="768096" cy="768096"/>
          </a:xfrm>
          <a:prstGeom prst="ellipse">
            <a:avLst/>
          </a:prstGeom>
          <a:solidFill>
            <a:srgbClr val="F4F5F7"/>
          </a:solidFill>
          <a:ln/>
        </p:spPr>
      </p:sp>
      <p:sp>
        <p:nvSpPr>
          <p:cNvPr id="98" name="shape-1170"/>
          <p:cNvSpPr/>
          <p:nvPr/>
        </p:nvSpPr>
        <p:spPr>
          <a:xfrm>
            <a:off x="7882128" y="2660904"/>
            <a:ext cx="768096" cy="768096"/>
          </a:xfrm>
          <a:prstGeom prst="ellipse">
            <a:avLst/>
          </a:prstGeom>
          <a:solidFill>
            <a:srgbClr val="F4F5F7"/>
          </a:solidFill>
          <a:ln/>
        </p:spPr>
      </p:sp>
      <p:sp>
        <p:nvSpPr>
          <p:cNvPr id="99" name="shape-1171"/>
          <p:cNvSpPr/>
          <p:nvPr/>
        </p:nvSpPr>
        <p:spPr>
          <a:xfrm>
            <a:off x="6318504" y="3429000"/>
            <a:ext cx="2304288" cy="822960"/>
          </a:xfrm>
          <a:prstGeom prst="rect">
            <a:avLst/>
          </a:prstGeom>
          <a:solidFill>
            <a:schemeClr val="accent5"/>
          </a:solidFill>
          <a:ln/>
        </p:spPr>
      </p:sp>
      <p:sp>
        <p:nvSpPr>
          <p:cNvPr id="100" name="shape-1172"/>
          <p:cNvSpPr/>
          <p:nvPr/>
        </p:nvSpPr>
        <p:spPr>
          <a:xfrm>
            <a:off x="6318504" y="3474720"/>
            <a:ext cx="2304288" cy="0"/>
          </a:xfrm>
          <a:prstGeom prst="line">
            <a:avLst/>
          </a:prstGeom>
          <a:noFill/>
          <a:ln w="15875">
            <a:solidFill>
              <a:schemeClr val="accent2"/>
            </a:solidFill>
            <a:prstDash val="solid"/>
          </a:ln>
        </p:spPr>
      </p:sp>
      <p:sp>
        <p:nvSpPr>
          <p:cNvPr id="101" name="shape-1173"/>
          <p:cNvSpPr/>
          <p:nvPr/>
        </p:nvSpPr>
        <p:spPr>
          <a:xfrm>
            <a:off x="6318504" y="4206240"/>
            <a:ext cx="2304288" cy="0"/>
          </a:xfrm>
          <a:prstGeom prst="line">
            <a:avLst/>
          </a:prstGeom>
          <a:noFill/>
          <a:ln w="15875">
            <a:solidFill>
              <a:schemeClr val="accent2"/>
            </a:solidFill>
            <a:prstDash val="solid"/>
          </a:ln>
        </p:spPr>
      </p:sp>
      <p:sp>
        <p:nvSpPr>
          <p:cNvPr id="102" name="shape-1174"/>
          <p:cNvSpPr/>
          <p:nvPr/>
        </p:nvSpPr>
        <p:spPr>
          <a:xfrm>
            <a:off x="6318504" y="3840480"/>
            <a:ext cx="2304288" cy="0"/>
          </a:xfrm>
          <a:prstGeom prst="line">
            <a:avLst/>
          </a:prstGeom>
          <a:noFill/>
          <a:ln w="19050">
            <a:solidFill>
              <a:srgbClr val="FFFFFF"/>
            </a:solidFill>
            <a:prstDash val="dash"/>
          </a:ln>
        </p:spPr>
      </p:sp>
      <p:sp>
        <p:nvSpPr>
          <p:cNvPr id="103" name="shape-1175"/>
          <p:cNvSpPr/>
          <p:nvPr/>
        </p:nvSpPr>
        <p:spPr>
          <a:xfrm>
            <a:off x="7470648" y="1828800"/>
            <a:ext cx="0" cy="2011680"/>
          </a:xfrm>
          <a:prstGeom prst="line">
            <a:avLst/>
          </a:prstGeom>
          <a:noFill/>
          <a:ln w="15875">
            <a:solidFill>
              <a:schemeClr val="accent2"/>
            </a:solidFill>
            <a:prstDash val="dash"/>
          </a:ln>
        </p:spPr>
      </p:sp>
      <p:sp>
        <p:nvSpPr>
          <p:cNvPr id="104" name="shape-1176"/>
          <p:cNvSpPr/>
          <p:nvPr/>
        </p:nvSpPr>
        <p:spPr>
          <a:xfrm>
            <a:off x="6368796" y="3296412"/>
            <a:ext cx="82296" cy="82296"/>
          </a:xfrm>
          <a:prstGeom prst="ellipse">
            <a:avLst/>
          </a:prstGeom>
          <a:solidFill>
            <a:schemeClr val="accent1"/>
          </a:solidFill>
          <a:ln w="5080">
            <a:solidFill>
              <a:srgbClr val="1F2326"/>
            </a:solidFill>
            <a:prstDash val="solid"/>
          </a:ln>
        </p:spPr>
      </p:sp>
      <p:sp>
        <p:nvSpPr>
          <p:cNvPr id="105" name="shape-1177"/>
          <p:cNvSpPr/>
          <p:nvPr/>
        </p:nvSpPr>
        <p:spPr>
          <a:xfrm>
            <a:off x="6385255" y="3312871"/>
            <a:ext cx="49378" cy="49378"/>
          </a:xfrm>
          <a:prstGeom prst="ellipse">
            <a:avLst/>
          </a:prstGeom>
          <a:solidFill>
            <a:srgbClr val="FFFFFF"/>
          </a:solidFill>
          <a:ln/>
        </p:spPr>
      </p:sp>
      <p:sp>
        <p:nvSpPr>
          <p:cNvPr id="106" name="shape-1178"/>
          <p:cNvSpPr/>
          <p:nvPr/>
        </p:nvSpPr>
        <p:spPr>
          <a:xfrm>
            <a:off x="6396777" y="3324393"/>
            <a:ext cx="26335" cy="26335"/>
          </a:xfrm>
          <a:prstGeom prst="ellipse">
            <a:avLst/>
          </a:prstGeom>
          <a:solidFill>
            <a:schemeClr val="accent1"/>
          </a:solidFill>
          <a:ln/>
        </p:spPr>
      </p:sp>
      <p:sp>
        <p:nvSpPr>
          <p:cNvPr id="107" name="shape-1179"/>
          <p:cNvSpPr/>
          <p:nvPr/>
        </p:nvSpPr>
        <p:spPr>
          <a:xfrm>
            <a:off x="6394399" y="3296412"/>
            <a:ext cx="82296" cy="82296"/>
          </a:xfrm>
          <a:prstGeom prst="ellipse">
            <a:avLst/>
          </a:prstGeom>
          <a:solidFill>
            <a:schemeClr val="accent1"/>
          </a:solidFill>
          <a:ln w="5080">
            <a:solidFill>
              <a:srgbClr val="1F2326"/>
            </a:solidFill>
            <a:prstDash val="solid"/>
          </a:ln>
        </p:spPr>
      </p:sp>
      <p:sp>
        <p:nvSpPr>
          <p:cNvPr id="108" name="shape-1180"/>
          <p:cNvSpPr/>
          <p:nvPr/>
        </p:nvSpPr>
        <p:spPr>
          <a:xfrm>
            <a:off x="6410858" y="3312871"/>
            <a:ext cx="49378" cy="49378"/>
          </a:xfrm>
          <a:prstGeom prst="ellipse">
            <a:avLst/>
          </a:prstGeom>
          <a:solidFill>
            <a:srgbClr val="FFFFFF"/>
          </a:solidFill>
          <a:ln/>
        </p:spPr>
      </p:sp>
      <p:sp>
        <p:nvSpPr>
          <p:cNvPr id="109" name="shape-1181"/>
          <p:cNvSpPr/>
          <p:nvPr/>
        </p:nvSpPr>
        <p:spPr>
          <a:xfrm>
            <a:off x="6422380" y="3324393"/>
            <a:ext cx="26335" cy="26335"/>
          </a:xfrm>
          <a:prstGeom prst="ellipse">
            <a:avLst/>
          </a:prstGeom>
          <a:solidFill>
            <a:schemeClr val="accent1"/>
          </a:solidFill>
          <a:ln/>
        </p:spPr>
      </p:sp>
      <p:sp>
        <p:nvSpPr>
          <p:cNvPr id="110" name="shape-1182"/>
          <p:cNvSpPr/>
          <p:nvPr/>
        </p:nvSpPr>
        <p:spPr>
          <a:xfrm>
            <a:off x="6420002" y="3296412"/>
            <a:ext cx="82296" cy="82296"/>
          </a:xfrm>
          <a:prstGeom prst="ellipse">
            <a:avLst/>
          </a:prstGeom>
          <a:solidFill>
            <a:schemeClr val="accent1"/>
          </a:solidFill>
          <a:ln w="5080">
            <a:solidFill>
              <a:srgbClr val="1F2326"/>
            </a:solidFill>
            <a:prstDash val="solid"/>
          </a:ln>
        </p:spPr>
      </p:sp>
      <p:sp>
        <p:nvSpPr>
          <p:cNvPr id="111" name="shape-1183"/>
          <p:cNvSpPr/>
          <p:nvPr/>
        </p:nvSpPr>
        <p:spPr>
          <a:xfrm>
            <a:off x="6436462" y="3312871"/>
            <a:ext cx="49378" cy="49378"/>
          </a:xfrm>
          <a:prstGeom prst="ellipse">
            <a:avLst/>
          </a:prstGeom>
          <a:solidFill>
            <a:srgbClr val="FFFFFF"/>
          </a:solidFill>
          <a:ln/>
        </p:spPr>
      </p:sp>
      <p:sp>
        <p:nvSpPr>
          <p:cNvPr id="112" name="shape-1184"/>
          <p:cNvSpPr/>
          <p:nvPr/>
        </p:nvSpPr>
        <p:spPr>
          <a:xfrm>
            <a:off x="6447983" y="3324393"/>
            <a:ext cx="26335" cy="26335"/>
          </a:xfrm>
          <a:prstGeom prst="ellipse">
            <a:avLst/>
          </a:prstGeom>
          <a:solidFill>
            <a:schemeClr val="accent1"/>
          </a:solidFill>
          <a:ln/>
        </p:spPr>
      </p:sp>
      <p:sp>
        <p:nvSpPr>
          <p:cNvPr id="113" name="shape-1185"/>
          <p:cNvSpPr/>
          <p:nvPr/>
        </p:nvSpPr>
        <p:spPr>
          <a:xfrm>
            <a:off x="6445606" y="3296412"/>
            <a:ext cx="82296" cy="82296"/>
          </a:xfrm>
          <a:prstGeom prst="ellipse">
            <a:avLst/>
          </a:prstGeom>
          <a:solidFill>
            <a:schemeClr val="accent1"/>
          </a:solidFill>
          <a:ln w="5080">
            <a:solidFill>
              <a:srgbClr val="1F2326"/>
            </a:solidFill>
            <a:prstDash val="solid"/>
          </a:ln>
        </p:spPr>
      </p:sp>
      <p:sp>
        <p:nvSpPr>
          <p:cNvPr id="114" name="shape-1186"/>
          <p:cNvSpPr/>
          <p:nvPr/>
        </p:nvSpPr>
        <p:spPr>
          <a:xfrm>
            <a:off x="6462065" y="3312871"/>
            <a:ext cx="49378" cy="49378"/>
          </a:xfrm>
          <a:prstGeom prst="ellipse">
            <a:avLst/>
          </a:prstGeom>
          <a:solidFill>
            <a:srgbClr val="FFFFFF"/>
          </a:solidFill>
          <a:ln/>
        </p:spPr>
      </p:sp>
      <p:sp>
        <p:nvSpPr>
          <p:cNvPr id="115" name="shape-1187"/>
          <p:cNvSpPr/>
          <p:nvPr/>
        </p:nvSpPr>
        <p:spPr>
          <a:xfrm>
            <a:off x="6473586" y="3324393"/>
            <a:ext cx="26335" cy="26335"/>
          </a:xfrm>
          <a:prstGeom prst="ellipse">
            <a:avLst/>
          </a:prstGeom>
          <a:solidFill>
            <a:schemeClr val="accent1"/>
          </a:solidFill>
          <a:ln/>
        </p:spPr>
      </p:sp>
      <p:sp>
        <p:nvSpPr>
          <p:cNvPr id="116" name="shape-1188"/>
          <p:cNvSpPr/>
          <p:nvPr/>
        </p:nvSpPr>
        <p:spPr>
          <a:xfrm>
            <a:off x="6471209" y="3296412"/>
            <a:ext cx="82296" cy="82296"/>
          </a:xfrm>
          <a:prstGeom prst="ellipse">
            <a:avLst/>
          </a:prstGeom>
          <a:solidFill>
            <a:schemeClr val="accent1"/>
          </a:solidFill>
          <a:ln w="5080">
            <a:solidFill>
              <a:srgbClr val="1F2326"/>
            </a:solidFill>
            <a:prstDash val="solid"/>
          </a:ln>
        </p:spPr>
      </p:sp>
      <p:sp>
        <p:nvSpPr>
          <p:cNvPr id="117" name="shape-1189"/>
          <p:cNvSpPr/>
          <p:nvPr/>
        </p:nvSpPr>
        <p:spPr>
          <a:xfrm>
            <a:off x="6487668" y="3312871"/>
            <a:ext cx="49378" cy="49378"/>
          </a:xfrm>
          <a:prstGeom prst="ellipse">
            <a:avLst/>
          </a:prstGeom>
          <a:solidFill>
            <a:srgbClr val="FFFFFF"/>
          </a:solidFill>
          <a:ln/>
        </p:spPr>
      </p:sp>
      <p:sp>
        <p:nvSpPr>
          <p:cNvPr id="118" name="shape-1190"/>
          <p:cNvSpPr/>
          <p:nvPr/>
        </p:nvSpPr>
        <p:spPr>
          <a:xfrm>
            <a:off x="6499189" y="3324393"/>
            <a:ext cx="26335" cy="26335"/>
          </a:xfrm>
          <a:prstGeom prst="ellipse">
            <a:avLst/>
          </a:prstGeom>
          <a:solidFill>
            <a:schemeClr val="accent1"/>
          </a:solidFill>
          <a:ln/>
        </p:spPr>
      </p:sp>
      <p:sp>
        <p:nvSpPr>
          <p:cNvPr id="119" name="shape-1191"/>
          <p:cNvSpPr/>
          <p:nvPr/>
        </p:nvSpPr>
        <p:spPr>
          <a:xfrm>
            <a:off x="6496812" y="3296412"/>
            <a:ext cx="82296" cy="82296"/>
          </a:xfrm>
          <a:prstGeom prst="ellipse">
            <a:avLst/>
          </a:prstGeom>
          <a:solidFill>
            <a:schemeClr val="accent1"/>
          </a:solidFill>
          <a:ln w="5080">
            <a:solidFill>
              <a:srgbClr val="1F2326"/>
            </a:solidFill>
            <a:prstDash val="solid"/>
          </a:ln>
        </p:spPr>
      </p:sp>
      <p:sp>
        <p:nvSpPr>
          <p:cNvPr id="120" name="shape-1192"/>
          <p:cNvSpPr/>
          <p:nvPr/>
        </p:nvSpPr>
        <p:spPr>
          <a:xfrm>
            <a:off x="6513271" y="3312871"/>
            <a:ext cx="49378" cy="49378"/>
          </a:xfrm>
          <a:prstGeom prst="ellipse">
            <a:avLst/>
          </a:prstGeom>
          <a:solidFill>
            <a:srgbClr val="FFFFFF"/>
          </a:solidFill>
          <a:ln/>
        </p:spPr>
      </p:sp>
      <p:sp>
        <p:nvSpPr>
          <p:cNvPr id="121" name="shape-1193"/>
          <p:cNvSpPr/>
          <p:nvPr/>
        </p:nvSpPr>
        <p:spPr>
          <a:xfrm>
            <a:off x="6524793" y="3324393"/>
            <a:ext cx="26335" cy="26335"/>
          </a:xfrm>
          <a:prstGeom prst="ellipse">
            <a:avLst/>
          </a:prstGeom>
          <a:solidFill>
            <a:schemeClr val="accent1"/>
          </a:solidFill>
          <a:ln/>
        </p:spPr>
      </p:sp>
      <p:sp>
        <p:nvSpPr>
          <p:cNvPr id="122" name="shape-1194"/>
          <p:cNvSpPr/>
          <p:nvPr/>
        </p:nvSpPr>
        <p:spPr>
          <a:xfrm>
            <a:off x="8362188" y="3296412"/>
            <a:ext cx="82296" cy="82296"/>
          </a:xfrm>
          <a:prstGeom prst="ellipse">
            <a:avLst/>
          </a:prstGeom>
          <a:solidFill>
            <a:schemeClr val="accent1"/>
          </a:solidFill>
          <a:ln w="5080">
            <a:solidFill>
              <a:srgbClr val="1F2326"/>
            </a:solidFill>
            <a:prstDash val="solid"/>
          </a:ln>
        </p:spPr>
      </p:sp>
      <p:sp>
        <p:nvSpPr>
          <p:cNvPr id="123" name="shape-1195"/>
          <p:cNvSpPr/>
          <p:nvPr/>
        </p:nvSpPr>
        <p:spPr>
          <a:xfrm>
            <a:off x="8378647" y="3312871"/>
            <a:ext cx="49378" cy="49378"/>
          </a:xfrm>
          <a:prstGeom prst="ellipse">
            <a:avLst/>
          </a:prstGeom>
          <a:solidFill>
            <a:srgbClr val="FFFFFF"/>
          </a:solidFill>
          <a:ln/>
        </p:spPr>
      </p:sp>
      <p:sp>
        <p:nvSpPr>
          <p:cNvPr id="124" name="shape-1196"/>
          <p:cNvSpPr/>
          <p:nvPr/>
        </p:nvSpPr>
        <p:spPr>
          <a:xfrm>
            <a:off x="8390169" y="3324393"/>
            <a:ext cx="26335" cy="26335"/>
          </a:xfrm>
          <a:prstGeom prst="ellipse">
            <a:avLst/>
          </a:prstGeom>
          <a:solidFill>
            <a:schemeClr val="accent1"/>
          </a:solidFill>
          <a:ln/>
        </p:spPr>
      </p:sp>
      <p:sp>
        <p:nvSpPr>
          <p:cNvPr id="125" name="shape-1197"/>
          <p:cNvSpPr/>
          <p:nvPr/>
        </p:nvSpPr>
        <p:spPr>
          <a:xfrm>
            <a:off x="8387791" y="3296412"/>
            <a:ext cx="82296" cy="82296"/>
          </a:xfrm>
          <a:prstGeom prst="ellipse">
            <a:avLst/>
          </a:prstGeom>
          <a:solidFill>
            <a:schemeClr val="accent1"/>
          </a:solidFill>
          <a:ln w="5080">
            <a:solidFill>
              <a:srgbClr val="1F2326"/>
            </a:solidFill>
            <a:prstDash val="solid"/>
          </a:ln>
        </p:spPr>
      </p:sp>
      <p:sp>
        <p:nvSpPr>
          <p:cNvPr id="126" name="shape-1198"/>
          <p:cNvSpPr/>
          <p:nvPr/>
        </p:nvSpPr>
        <p:spPr>
          <a:xfrm>
            <a:off x="8404250" y="3312871"/>
            <a:ext cx="49378" cy="49378"/>
          </a:xfrm>
          <a:prstGeom prst="ellipse">
            <a:avLst/>
          </a:prstGeom>
          <a:solidFill>
            <a:srgbClr val="FFFFFF"/>
          </a:solidFill>
          <a:ln/>
        </p:spPr>
      </p:sp>
      <p:sp>
        <p:nvSpPr>
          <p:cNvPr id="127" name="shape-1199"/>
          <p:cNvSpPr/>
          <p:nvPr/>
        </p:nvSpPr>
        <p:spPr>
          <a:xfrm>
            <a:off x="8415772" y="3324393"/>
            <a:ext cx="26335" cy="26335"/>
          </a:xfrm>
          <a:prstGeom prst="ellipse">
            <a:avLst/>
          </a:prstGeom>
          <a:solidFill>
            <a:schemeClr val="accent1"/>
          </a:solidFill>
          <a:ln/>
        </p:spPr>
      </p:sp>
      <p:sp>
        <p:nvSpPr>
          <p:cNvPr id="128" name="shape-1200"/>
          <p:cNvSpPr/>
          <p:nvPr/>
        </p:nvSpPr>
        <p:spPr>
          <a:xfrm>
            <a:off x="8413394" y="3296412"/>
            <a:ext cx="82296" cy="82296"/>
          </a:xfrm>
          <a:prstGeom prst="ellipse">
            <a:avLst/>
          </a:prstGeom>
          <a:solidFill>
            <a:schemeClr val="accent1"/>
          </a:solidFill>
          <a:ln w="5080">
            <a:solidFill>
              <a:srgbClr val="1F2326"/>
            </a:solidFill>
            <a:prstDash val="solid"/>
          </a:ln>
        </p:spPr>
      </p:sp>
      <p:sp>
        <p:nvSpPr>
          <p:cNvPr id="129" name="shape-1201"/>
          <p:cNvSpPr/>
          <p:nvPr/>
        </p:nvSpPr>
        <p:spPr>
          <a:xfrm>
            <a:off x="8429854" y="3312871"/>
            <a:ext cx="49378" cy="49378"/>
          </a:xfrm>
          <a:prstGeom prst="ellipse">
            <a:avLst/>
          </a:prstGeom>
          <a:solidFill>
            <a:srgbClr val="FFFFFF"/>
          </a:solidFill>
          <a:ln/>
        </p:spPr>
      </p:sp>
      <p:sp>
        <p:nvSpPr>
          <p:cNvPr id="130" name="shape-1202"/>
          <p:cNvSpPr/>
          <p:nvPr/>
        </p:nvSpPr>
        <p:spPr>
          <a:xfrm>
            <a:off x="8441375" y="3324393"/>
            <a:ext cx="26335" cy="26335"/>
          </a:xfrm>
          <a:prstGeom prst="ellipse">
            <a:avLst/>
          </a:prstGeom>
          <a:solidFill>
            <a:schemeClr val="accent1"/>
          </a:solidFill>
          <a:ln/>
        </p:spPr>
      </p:sp>
      <p:sp>
        <p:nvSpPr>
          <p:cNvPr id="131" name="shape-1203"/>
          <p:cNvSpPr/>
          <p:nvPr/>
        </p:nvSpPr>
        <p:spPr>
          <a:xfrm>
            <a:off x="8438998" y="3296412"/>
            <a:ext cx="82296" cy="82296"/>
          </a:xfrm>
          <a:prstGeom prst="ellipse">
            <a:avLst/>
          </a:prstGeom>
          <a:solidFill>
            <a:schemeClr val="accent1"/>
          </a:solidFill>
          <a:ln w="5080">
            <a:solidFill>
              <a:srgbClr val="1F2326"/>
            </a:solidFill>
            <a:prstDash val="solid"/>
          </a:ln>
        </p:spPr>
      </p:sp>
      <p:sp>
        <p:nvSpPr>
          <p:cNvPr id="132" name="shape-1204"/>
          <p:cNvSpPr/>
          <p:nvPr/>
        </p:nvSpPr>
        <p:spPr>
          <a:xfrm>
            <a:off x="8455457" y="3312871"/>
            <a:ext cx="49378" cy="49378"/>
          </a:xfrm>
          <a:prstGeom prst="ellipse">
            <a:avLst/>
          </a:prstGeom>
          <a:solidFill>
            <a:srgbClr val="FFFFFF"/>
          </a:solidFill>
          <a:ln/>
        </p:spPr>
      </p:sp>
      <p:sp>
        <p:nvSpPr>
          <p:cNvPr id="133" name="shape-1205"/>
          <p:cNvSpPr/>
          <p:nvPr/>
        </p:nvSpPr>
        <p:spPr>
          <a:xfrm>
            <a:off x="8466978" y="3324393"/>
            <a:ext cx="26335" cy="26335"/>
          </a:xfrm>
          <a:prstGeom prst="ellipse">
            <a:avLst/>
          </a:prstGeom>
          <a:solidFill>
            <a:schemeClr val="accent1"/>
          </a:solidFill>
          <a:ln/>
        </p:spPr>
      </p:sp>
      <p:sp>
        <p:nvSpPr>
          <p:cNvPr id="134" name="shape-1206"/>
          <p:cNvSpPr/>
          <p:nvPr/>
        </p:nvSpPr>
        <p:spPr>
          <a:xfrm>
            <a:off x="8464601" y="3296412"/>
            <a:ext cx="82296" cy="82296"/>
          </a:xfrm>
          <a:prstGeom prst="ellipse">
            <a:avLst/>
          </a:prstGeom>
          <a:solidFill>
            <a:schemeClr val="accent1"/>
          </a:solidFill>
          <a:ln w="5080">
            <a:solidFill>
              <a:srgbClr val="1F2326"/>
            </a:solidFill>
            <a:prstDash val="solid"/>
          </a:ln>
        </p:spPr>
      </p:sp>
      <p:sp>
        <p:nvSpPr>
          <p:cNvPr id="135" name="shape-1207"/>
          <p:cNvSpPr/>
          <p:nvPr/>
        </p:nvSpPr>
        <p:spPr>
          <a:xfrm>
            <a:off x="8481060" y="3312871"/>
            <a:ext cx="49378" cy="49378"/>
          </a:xfrm>
          <a:prstGeom prst="ellipse">
            <a:avLst/>
          </a:prstGeom>
          <a:solidFill>
            <a:srgbClr val="FFFFFF"/>
          </a:solidFill>
          <a:ln/>
        </p:spPr>
      </p:sp>
      <p:sp>
        <p:nvSpPr>
          <p:cNvPr id="136" name="shape-1208"/>
          <p:cNvSpPr/>
          <p:nvPr/>
        </p:nvSpPr>
        <p:spPr>
          <a:xfrm>
            <a:off x="8492581" y="3324393"/>
            <a:ext cx="26335" cy="26335"/>
          </a:xfrm>
          <a:prstGeom prst="ellipse">
            <a:avLst/>
          </a:prstGeom>
          <a:solidFill>
            <a:schemeClr val="accent1"/>
          </a:solidFill>
          <a:ln/>
        </p:spPr>
      </p:sp>
      <p:sp>
        <p:nvSpPr>
          <p:cNvPr id="137" name="shape-1209"/>
          <p:cNvSpPr/>
          <p:nvPr/>
        </p:nvSpPr>
        <p:spPr>
          <a:xfrm>
            <a:off x="8490204" y="3296412"/>
            <a:ext cx="82296" cy="82296"/>
          </a:xfrm>
          <a:prstGeom prst="ellipse">
            <a:avLst/>
          </a:prstGeom>
          <a:solidFill>
            <a:schemeClr val="accent1"/>
          </a:solidFill>
          <a:ln w="5080">
            <a:solidFill>
              <a:srgbClr val="1F2326"/>
            </a:solidFill>
            <a:prstDash val="solid"/>
          </a:ln>
        </p:spPr>
      </p:sp>
      <p:sp>
        <p:nvSpPr>
          <p:cNvPr id="138" name="shape-1210"/>
          <p:cNvSpPr/>
          <p:nvPr/>
        </p:nvSpPr>
        <p:spPr>
          <a:xfrm>
            <a:off x="8506663" y="3312871"/>
            <a:ext cx="49378" cy="49378"/>
          </a:xfrm>
          <a:prstGeom prst="ellipse">
            <a:avLst/>
          </a:prstGeom>
          <a:solidFill>
            <a:srgbClr val="FFFFFF"/>
          </a:solidFill>
          <a:ln/>
        </p:spPr>
      </p:sp>
      <p:sp>
        <p:nvSpPr>
          <p:cNvPr id="139" name="shape-1211"/>
          <p:cNvSpPr/>
          <p:nvPr/>
        </p:nvSpPr>
        <p:spPr>
          <a:xfrm>
            <a:off x="8518185" y="3324393"/>
            <a:ext cx="26335" cy="26335"/>
          </a:xfrm>
          <a:prstGeom prst="ellipse">
            <a:avLst/>
          </a:prstGeom>
          <a:solidFill>
            <a:schemeClr val="accent1"/>
          </a:solidFill>
          <a:ln/>
        </p:spPr>
      </p:sp>
      <p:sp>
        <p:nvSpPr>
          <p:cNvPr id="140" name="shape-1212"/>
          <p:cNvSpPr/>
          <p:nvPr/>
        </p:nvSpPr>
        <p:spPr>
          <a:xfrm>
            <a:off x="6926580" y="1833372"/>
            <a:ext cx="82296" cy="82296"/>
          </a:xfrm>
          <a:prstGeom prst="ellipse">
            <a:avLst/>
          </a:prstGeom>
          <a:solidFill>
            <a:schemeClr val="accent1"/>
          </a:solidFill>
          <a:ln w="5080">
            <a:solidFill>
              <a:srgbClr val="1F2326"/>
            </a:solidFill>
            <a:prstDash val="solid"/>
          </a:ln>
        </p:spPr>
      </p:sp>
      <p:sp>
        <p:nvSpPr>
          <p:cNvPr id="141" name="shape-1213"/>
          <p:cNvSpPr/>
          <p:nvPr/>
        </p:nvSpPr>
        <p:spPr>
          <a:xfrm>
            <a:off x="6943039" y="1849831"/>
            <a:ext cx="49378" cy="49378"/>
          </a:xfrm>
          <a:prstGeom prst="ellipse">
            <a:avLst/>
          </a:prstGeom>
          <a:solidFill>
            <a:srgbClr val="FFFFFF"/>
          </a:solidFill>
          <a:ln/>
        </p:spPr>
      </p:sp>
      <p:sp>
        <p:nvSpPr>
          <p:cNvPr id="142" name="shape-1214"/>
          <p:cNvSpPr/>
          <p:nvPr/>
        </p:nvSpPr>
        <p:spPr>
          <a:xfrm>
            <a:off x="6954561" y="1861353"/>
            <a:ext cx="26335" cy="26335"/>
          </a:xfrm>
          <a:prstGeom prst="ellipse">
            <a:avLst/>
          </a:prstGeom>
          <a:solidFill>
            <a:schemeClr val="accent1"/>
          </a:solidFill>
          <a:ln/>
        </p:spPr>
      </p:sp>
      <p:sp>
        <p:nvSpPr>
          <p:cNvPr id="143" name="shape-1215"/>
          <p:cNvSpPr/>
          <p:nvPr/>
        </p:nvSpPr>
        <p:spPr>
          <a:xfrm>
            <a:off x="6926580" y="2193036"/>
            <a:ext cx="82296" cy="82296"/>
          </a:xfrm>
          <a:prstGeom prst="ellipse">
            <a:avLst/>
          </a:prstGeom>
          <a:solidFill>
            <a:schemeClr val="accent1"/>
          </a:solidFill>
          <a:ln w="5080">
            <a:solidFill>
              <a:srgbClr val="1F2326"/>
            </a:solidFill>
            <a:prstDash val="solid"/>
          </a:ln>
        </p:spPr>
      </p:sp>
      <p:sp>
        <p:nvSpPr>
          <p:cNvPr id="144" name="shape-1216"/>
          <p:cNvSpPr/>
          <p:nvPr/>
        </p:nvSpPr>
        <p:spPr>
          <a:xfrm>
            <a:off x="6943039" y="2209495"/>
            <a:ext cx="49378" cy="49378"/>
          </a:xfrm>
          <a:prstGeom prst="ellipse">
            <a:avLst/>
          </a:prstGeom>
          <a:solidFill>
            <a:srgbClr val="FFFFFF"/>
          </a:solidFill>
          <a:ln/>
        </p:spPr>
      </p:sp>
      <p:sp>
        <p:nvSpPr>
          <p:cNvPr id="145" name="shape-1217"/>
          <p:cNvSpPr/>
          <p:nvPr/>
        </p:nvSpPr>
        <p:spPr>
          <a:xfrm>
            <a:off x="6954561" y="2221017"/>
            <a:ext cx="26335" cy="26335"/>
          </a:xfrm>
          <a:prstGeom prst="ellipse">
            <a:avLst/>
          </a:prstGeom>
          <a:solidFill>
            <a:schemeClr val="accent1"/>
          </a:solidFill>
          <a:ln/>
        </p:spPr>
      </p:sp>
      <p:sp>
        <p:nvSpPr>
          <p:cNvPr id="146" name="shape-1218"/>
          <p:cNvSpPr/>
          <p:nvPr/>
        </p:nvSpPr>
        <p:spPr>
          <a:xfrm>
            <a:off x="6926580" y="2552700"/>
            <a:ext cx="82296" cy="82296"/>
          </a:xfrm>
          <a:prstGeom prst="ellipse">
            <a:avLst/>
          </a:prstGeom>
          <a:solidFill>
            <a:schemeClr val="accent1"/>
          </a:solidFill>
          <a:ln w="5080">
            <a:solidFill>
              <a:srgbClr val="1F2326"/>
            </a:solidFill>
            <a:prstDash val="solid"/>
          </a:ln>
        </p:spPr>
      </p:sp>
      <p:sp>
        <p:nvSpPr>
          <p:cNvPr id="147" name="shape-1219"/>
          <p:cNvSpPr/>
          <p:nvPr/>
        </p:nvSpPr>
        <p:spPr>
          <a:xfrm>
            <a:off x="6943039" y="2569159"/>
            <a:ext cx="49378" cy="49378"/>
          </a:xfrm>
          <a:prstGeom prst="ellipse">
            <a:avLst/>
          </a:prstGeom>
          <a:solidFill>
            <a:srgbClr val="FFFFFF"/>
          </a:solidFill>
          <a:ln/>
        </p:spPr>
      </p:sp>
      <p:sp>
        <p:nvSpPr>
          <p:cNvPr id="148" name="shape-1220"/>
          <p:cNvSpPr/>
          <p:nvPr/>
        </p:nvSpPr>
        <p:spPr>
          <a:xfrm>
            <a:off x="6954561" y="2580681"/>
            <a:ext cx="26335" cy="26335"/>
          </a:xfrm>
          <a:prstGeom prst="ellipse">
            <a:avLst/>
          </a:prstGeom>
          <a:solidFill>
            <a:schemeClr val="accent1"/>
          </a:solidFill>
          <a:ln/>
        </p:spPr>
      </p:sp>
      <p:sp>
        <p:nvSpPr>
          <p:cNvPr id="149" name="shape-1221"/>
          <p:cNvSpPr/>
          <p:nvPr/>
        </p:nvSpPr>
        <p:spPr>
          <a:xfrm>
            <a:off x="6926580" y="2912364"/>
            <a:ext cx="82296" cy="82296"/>
          </a:xfrm>
          <a:prstGeom prst="ellipse">
            <a:avLst/>
          </a:prstGeom>
          <a:solidFill>
            <a:schemeClr val="accent1"/>
          </a:solidFill>
          <a:ln w="5080">
            <a:solidFill>
              <a:srgbClr val="1F2326"/>
            </a:solidFill>
            <a:prstDash val="solid"/>
          </a:ln>
        </p:spPr>
      </p:sp>
      <p:sp>
        <p:nvSpPr>
          <p:cNvPr id="150" name="shape-1222"/>
          <p:cNvSpPr/>
          <p:nvPr/>
        </p:nvSpPr>
        <p:spPr>
          <a:xfrm>
            <a:off x="6943039" y="2928823"/>
            <a:ext cx="49378" cy="49378"/>
          </a:xfrm>
          <a:prstGeom prst="ellipse">
            <a:avLst/>
          </a:prstGeom>
          <a:solidFill>
            <a:srgbClr val="FFFFFF"/>
          </a:solidFill>
          <a:ln/>
        </p:spPr>
      </p:sp>
      <p:sp>
        <p:nvSpPr>
          <p:cNvPr id="151" name="shape-1223"/>
          <p:cNvSpPr/>
          <p:nvPr/>
        </p:nvSpPr>
        <p:spPr>
          <a:xfrm>
            <a:off x="6954561" y="2940345"/>
            <a:ext cx="26335" cy="26335"/>
          </a:xfrm>
          <a:prstGeom prst="ellipse">
            <a:avLst/>
          </a:prstGeom>
          <a:solidFill>
            <a:schemeClr val="accent1"/>
          </a:solidFill>
          <a:ln/>
        </p:spPr>
      </p:sp>
      <p:sp>
        <p:nvSpPr>
          <p:cNvPr id="152" name="shape-1224"/>
          <p:cNvSpPr/>
          <p:nvPr/>
        </p:nvSpPr>
        <p:spPr>
          <a:xfrm>
            <a:off x="7932420" y="1833372"/>
            <a:ext cx="82296" cy="82296"/>
          </a:xfrm>
          <a:prstGeom prst="ellipse">
            <a:avLst/>
          </a:prstGeom>
          <a:solidFill>
            <a:schemeClr val="accent1"/>
          </a:solidFill>
          <a:ln w="5080">
            <a:solidFill>
              <a:srgbClr val="1F2326"/>
            </a:solidFill>
            <a:prstDash val="solid"/>
          </a:ln>
        </p:spPr>
      </p:sp>
      <p:sp>
        <p:nvSpPr>
          <p:cNvPr id="153" name="shape-1225"/>
          <p:cNvSpPr/>
          <p:nvPr/>
        </p:nvSpPr>
        <p:spPr>
          <a:xfrm>
            <a:off x="7948879" y="1849831"/>
            <a:ext cx="49378" cy="49378"/>
          </a:xfrm>
          <a:prstGeom prst="ellipse">
            <a:avLst/>
          </a:prstGeom>
          <a:solidFill>
            <a:srgbClr val="FFFFFF"/>
          </a:solidFill>
          <a:ln/>
        </p:spPr>
      </p:sp>
      <p:sp>
        <p:nvSpPr>
          <p:cNvPr id="154" name="shape-1226"/>
          <p:cNvSpPr/>
          <p:nvPr/>
        </p:nvSpPr>
        <p:spPr>
          <a:xfrm>
            <a:off x="7960401" y="1861353"/>
            <a:ext cx="26335" cy="26335"/>
          </a:xfrm>
          <a:prstGeom prst="ellipse">
            <a:avLst/>
          </a:prstGeom>
          <a:solidFill>
            <a:schemeClr val="accent1"/>
          </a:solidFill>
          <a:ln/>
        </p:spPr>
      </p:sp>
      <p:sp>
        <p:nvSpPr>
          <p:cNvPr id="155" name="shape-1227"/>
          <p:cNvSpPr/>
          <p:nvPr/>
        </p:nvSpPr>
        <p:spPr>
          <a:xfrm>
            <a:off x="7932420" y="2193036"/>
            <a:ext cx="82296" cy="82296"/>
          </a:xfrm>
          <a:prstGeom prst="ellipse">
            <a:avLst/>
          </a:prstGeom>
          <a:solidFill>
            <a:schemeClr val="accent1"/>
          </a:solidFill>
          <a:ln w="5080">
            <a:solidFill>
              <a:srgbClr val="1F2326"/>
            </a:solidFill>
            <a:prstDash val="solid"/>
          </a:ln>
        </p:spPr>
      </p:sp>
      <p:sp>
        <p:nvSpPr>
          <p:cNvPr id="156" name="shape-1228"/>
          <p:cNvSpPr/>
          <p:nvPr/>
        </p:nvSpPr>
        <p:spPr>
          <a:xfrm>
            <a:off x="7948879" y="2209495"/>
            <a:ext cx="49378" cy="49378"/>
          </a:xfrm>
          <a:prstGeom prst="ellipse">
            <a:avLst/>
          </a:prstGeom>
          <a:solidFill>
            <a:srgbClr val="FFFFFF"/>
          </a:solidFill>
          <a:ln/>
        </p:spPr>
      </p:sp>
      <p:sp>
        <p:nvSpPr>
          <p:cNvPr id="157" name="shape-1229"/>
          <p:cNvSpPr/>
          <p:nvPr/>
        </p:nvSpPr>
        <p:spPr>
          <a:xfrm>
            <a:off x="7960401" y="2221017"/>
            <a:ext cx="26335" cy="26335"/>
          </a:xfrm>
          <a:prstGeom prst="ellipse">
            <a:avLst/>
          </a:prstGeom>
          <a:solidFill>
            <a:schemeClr val="accent1"/>
          </a:solidFill>
          <a:ln/>
        </p:spPr>
      </p:sp>
      <p:sp>
        <p:nvSpPr>
          <p:cNvPr id="158" name="shape-1230"/>
          <p:cNvSpPr/>
          <p:nvPr/>
        </p:nvSpPr>
        <p:spPr>
          <a:xfrm>
            <a:off x="7932420" y="2552700"/>
            <a:ext cx="82296" cy="82296"/>
          </a:xfrm>
          <a:prstGeom prst="ellipse">
            <a:avLst/>
          </a:prstGeom>
          <a:solidFill>
            <a:schemeClr val="accent1"/>
          </a:solidFill>
          <a:ln w="5080">
            <a:solidFill>
              <a:srgbClr val="1F2326"/>
            </a:solidFill>
            <a:prstDash val="solid"/>
          </a:ln>
        </p:spPr>
      </p:sp>
      <p:sp>
        <p:nvSpPr>
          <p:cNvPr id="159" name="shape-1231"/>
          <p:cNvSpPr/>
          <p:nvPr/>
        </p:nvSpPr>
        <p:spPr>
          <a:xfrm>
            <a:off x="7948879" y="2569159"/>
            <a:ext cx="49378" cy="49378"/>
          </a:xfrm>
          <a:prstGeom prst="ellipse">
            <a:avLst/>
          </a:prstGeom>
          <a:solidFill>
            <a:srgbClr val="FFFFFF"/>
          </a:solidFill>
          <a:ln/>
        </p:spPr>
      </p:sp>
      <p:sp>
        <p:nvSpPr>
          <p:cNvPr id="160" name="shape-1232"/>
          <p:cNvSpPr/>
          <p:nvPr/>
        </p:nvSpPr>
        <p:spPr>
          <a:xfrm>
            <a:off x="7960401" y="2580681"/>
            <a:ext cx="26335" cy="26335"/>
          </a:xfrm>
          <a:prstGeom prst="ellipse">
            <a:avLst/>
          </a:prstGeom>
          <a:solidFill>
            <a:schemeClr val="accent1"/>
          </a:solidFill>
          <a:ln/>
        </p:spPr>
      </p:sp>
      <p:sp>
        <p:nvSpPr>
          <p:cNvPr id="161" name="shape-1233"/>
          <p:cNvSpPr/>
          <p:nvPr/>
        </p:nvSpPr>
        <p:spPr>
          <a:xfrm>
            <a:off x="7932420" y="2912364"/>
            <a:ext cx="82296" cy="82296"/>
          </a:xfrm>
          <a:prstGeom prst="ellipse">
            <a:avLst/>
          </a:prstGeom>
          <a:solidFill>
            <a:schemeClr val="accent1"/>
          </a:solidFill>
          <a:ln w="5080">
            <a:solidFill>
              <a:srgbClr val="1F2326"/>
            </a:solidFill>
            <a:prstDash val="solid"/>
          </a:ln>
        </p:spPr>
      </p:sp>
      <p:sp>
        <p:nvSpPr>
          <p:cNvPr id="162" name="shape-1234"/>
          <p:cNvSpPr/>
          <p:nvPr/>
        </p:nvSpPr>
        <p:spPr>
          <a:xfrm>
            <a:off x="7948879" y="2928823"/>
            <a:ext cx="49378" cy="49378"/>
          </a:xfrm>
          <a:prstGeom prst="ellipse">
            <a:avLst/>
          </a:prstGeom>
          <a:solidFill>
            <a:srgbClr val="FFFFFF"/>
          </a:solidFill>
          <a:ln/>
        </p:spPr>
      </p:sp>
      <p:sp>
        <p:nvSpPr>
          <p:cNvPr id="163" name="shape-1235"/>
          <p:cNvSpPr/>
          <p:nvPr/>
        </p:nvSpPr>
        <p:spPr>
          <a:xfrm>
            <a:off x="7960401" y="2940345"/>
            <a:ext cx="26335" cy="26335"/>
          </a:xfrm>
          <a:prstGeom prst="ellipse">
            <a:avLst/>
          </a:prstGeom>
          <a:solidFill>
            <a:schemeClr val="accent1"/>
          </a:solidFill>
          <a:ln/>
        </p:spPr>
      </p:sp>
      <p:sp>
        <p:nvSpPr>
          <p:cNvPr id="164" name="shape-1236"/>
          <p:cNvSpPr/>
          <p:nvPr/>
        </p:nvSpPr>
        <p:spPr>
          <a:xfrm>
            <a:off x="7076512" y="3073895"/>
            <a:ext cx="82296" cy="82296"/>
          </a:xfrm>
          <a:prstGeom prst="ellipse">
            <a:avLst/>
          </a:prstGeom>
          <a:solidFill>
            <a:schemeClr val="accent1"/>
          </a:solidFill>
          <a:ln w="5080">
            <a:solidFill>
              <a:srgbClr val="1F2326"/>
            </a:solidFill>
            <a:prstDash val="solid"/>
          </a:ln>
        </p:spPr>
      </p:sp>
      <p:sp>
        <p:nvSpPr>
          <p:cNvPr id="165" name="shape-1237"/>
          <p:cNvSpPr/>
          <p:nvPr/>
        </p:nvSpPr>
        <p:spPr>
          <a:xfrm>
            <a:off x="7092971" y="3090355"/>
            <a:ext cx="49378" cy="49378"/>
          </a:xfrm>
          <a:prstGeom prst="ellipse">
            <a:avLst/>
          </a:prstGeom>
          <a:solidFill>
            <a:srgbClr val="FFFFFF"/>
          </a:solidFill>
          <a:ln/>
        </p:spPr>
      </p:sp>
      <p:sp>
        <p:nvSpPr>
          <p:cNvPr id="166" name="shape-1238"/>
          <p:cNvSpPr/>
          <p:nvPr/>
        </p:nvSpPr>
        <p:spPr>
          <a:xfrm>
            <a:off x="7104492" y="3101876"/>
            <a:ext cx="26335" cy="26335"/>
          </a:xfrm>
          <a:prstGeom prst="ellipse">
            <a:avLst/>
          </a:prstGeom>
          <a:solidFill>
            <a:schemeClr val="accent1"/>
          </a:solidFill>
          <a:ln/>
        </p:spPr>
      </p:sp>
      <p:sp>
        <p:nvSpPr>
          <p:cNvPr id="167" name="shape-1239"/>
          <p:cNvSpPr/>
          <p:nvPr/>
        </p:nvSpPr>
        <p:spPr>
          <a:xfrm>
            <a:off x="7033193" y="3207217"/>
            <a:ext cx="82296" cy="82296"/>
          </a:xfrm>
          <a:prstGeom prst="ellipse">
            <a:avLst/>
          </a:prstGeom>
          <a:solidFill>
            <a:schemeClr val="accent1"/>
          </a:solidFill>
          <a:ln w="5080">
            <a:solidFill>
              <a:srgbClr val="1F2326"/>
            </a:solidFill>
            <a:prstDash val="solid"/>
          </a:ln>
        </p:spPr>
      </p:sp>
      <p:sp>
        <p:nvSpPr>
          <p:cNvPr id="168" name="shape-1240"/>
          <p:cNvSpPr/>
          <p:nvPr/>
        </p:nvSpPr>
        <p:spPr>
          <a:xfrm>
            <a:off x="7049652" y="3223676"/>
            <a:ext cx="49378" cy="49378"/>
          </a:xfrm>
          <a:prstGeom prst="ellipse">
            <a:avLst/>
          </a:prstGeom>
          <a:solidFill>
            <a:srgbClr val="FFFFFF"/>
          </a:solidFill>
          <a:ln/>
        </p:spPr>
      </p:sp>
      <p:sp>
        <p:nvSpPr>
          <p:cNvPr id="169" name="shape-1241"/>
          <p:cNvSpPr/>
          <p:nvPr/>
        </p:nvSpPr>
        <p:spPr>
          <a:xfrm>
            <a:off x="7061173" y="3235198"/>
            <a:ext cx="26335" cy="26335"/>
          </a:xfrm>
          <a:prstGeom prst="ellipse">
            <a:avLst/>
          </a:prstGeom>
          <a:solidFill>
            <a:schemeClr val="accent1"/>
          </a:solidFill>
          <a:ln/>
        </p:spPr>
      </p:sp>
      <p:sp>
        <p:nvSpPr>
          <p:cNvPr id="170" name="shape-1242"/>
          <p:cNvSpPr/>
          <p:nvPr/>
        </p:nvSpPr>
        <p:spPr>
          <a:xfrm>
            <a:off x="6950795" y="3320627"/>
            <a:ext cx="82296" cy="82296"/>
          </a:xfrm>
          <a:prstGeom prst="ellipse">
            <a:avLst/>
          </a:prstGeom>
          <a:solidFill>
            <a:schemeClr val="accent1"/>
          </a:solidFill>
          <a:ln w="5080">
            <a:solidFill>
              <a:srgbClr val="1F2326"/>
            </a:solidFill>
            <a:prstDash val="solid"/>
          </a:ln>
        </p:spPr>
      </p:sp>
      <p:sp>
        <p:nvSpPr>
          <p:cNvPr id="171" name="shape-1243"/>
          <p:cNvSpPr/>
          <p:nvPr/>
        </p:nvSpPr>
        <p:spPr>
          <a:xfrm>
            <a:off x="6967255" y="3337087"/>
            <a:ext cx="49378" cy="49378"/>
          </a:xfrm>
          <a:prstGeom prst="ellipse">
            <a:avLst/>
          </a:prstGeom>
          <a:solidFill>
            <a:srgbClr val="FFFFFF"/>
          </a:solidFill>
          <a:ln/>
        </p:spPr>
      </p:sp>
      <p:sp>
        <p:nvSpPr>
          <p:cNvPr id="172" name="shape-1244"/>
          <p:cNvSpPr/>
          <p:nvPr/>
        </p:nvSpPr>
        <p:spPr>
          <a:xfrm>
            <a:off x="6978776" y="3348608"/>
            <a:ext cx="26335" cy="26335"/>
          </a:xfrm>
          <a:prstGeom prst="ellipse">
            <a:avLst/>
          </a:prstGeom>
          <a:solidFill>
            <a:schemeClr val="accent1"/>
          </a:solidFill>
          <a:ln/>
        </p:spPr>
      </p:sp>
      <p:sp>
        <p:nvSpPr>
          <p:cNvPr id="173" name="shape-1245"/>
          <p:cNvSpPr/>
          <p:nvPr/>
        </p:nvSpPr>
        <p:spPr>
          <a:xfrm>
            <a:off x="6837385" y="3403025"/>
            <a:ext cx="82296" cy="82296"/>
          </a:xfrm>
          <a:prstGeom prst="ellipse">
            <a:avLst/>
          </a:prstGeom>
          <a:solidFill>
            <a:schemeClr val="accent1"/>
          </a:solidFill>
          <a:ln w="5080">
            <a:solidFill>
              <a:srgbClr val="1F2326"/>
            </a:solidFill>
            <a:prstDash val="solid"/>
          </a:ln>
        </p:spPr>
      </p:sp>
      <p:sp>
        <p:nvSpPr>
          <p:cNvPr id="174" name="shape-1246"/>
          <p:cNvSpPr/>
          <p:nvPr/>
        </p:nvSpPr>
        <p:spPr>
          <a:xfrm>
            <a:off x="6853844" y="3419484"/>
            <a:ext cx="49378" cy="49378"/>
          </a:xfrm>
          <a:prstGeom prst="ellipse">
            <a:avLst/>
          </a:prstGeom>
          <a:solidFill>
            <a:srgbClr val="FFFFFF"/>
          </a:solidFill>
          <a:ln/>
        </p:spPr>
      </p:sp>
      <p:sp>
        <p:nvSpPr>
          <p:cNvPr id="175" name="shape-1247"/>
          <p:cNvSpPr/>
          <p:nvPr/>
        </p:nvSpPr>
        <p:spPr>
          <a:xfrm>
            <a:off x="6865366" y="3431005"/>
            <a:ext cx="26335" cy="26335"/>
          </a:xfrm>
          <a:prstGeom prst="ellipse">
            <a:avLst/>
          </a:prstGeom>
          <a:solidFill>
            <a:schemeClr val="accent1"/>
          </a:solidFill>
          <a:ln/>
        </p:spPr>
      </p:sp>
      <p:sp>
        <p:nvSpPr>
          <p:cNvPr id="176" name="shape-1248"/>
          <p:cNvSpPr/>
          <p:nvPr/>
        </p:nvSpPr>
        <p:spPr>
          <a:xfrm>
            <a:off x="6704063" y="3446344"/>
            <a:ext cx="82296" cy="82296"/>
          </a:xfrm>
          <a:prstGeom prst="ellipse">
            <a:avLst/>
          </a:prstGeom>
          <a:solidFill>
            <a:schemeClr val="accent1"/>
          </a:solidFill>
          <a:ln w="5080">
            <a:solidFill>
              <a:srgbClr val="1F2326"/>
            </a:solidFill>
            <a:prstDash val="solid"/>
          </a:ln>
        </p:spPr>
      </p:sp>
      <p:sp>
        <p:nvSpPr>
          <p:cNvPr id="177" name="shape-1249"/>
          <p:cNvSpPr/>
          <p:nvPr/>
        </p:nvSpPr>
        <p:spPr>
          <a:xfrm>
            <a:off x="6720523" y="3462803"/>
            <a:ext cx="49378" cy="49378"/>
          </a:xfrm>
          <a:prstGeom prst="ellipse">
            <a:avLst/>
          </a:prstGeom>
          <a:solidFill>
            <a:srgbClr val="FFFFFF"/>
          </a:solidFill>
          <a:ln/>
        </p:spPr>
      </p:sp>
      <p:sp>
        <p:nvSpPr>
          <p:cNvPr id="178" name="shape-1250"/>
          <p:cNvSpPr/>
          <p:nvPr/>
        </p:nvSpPr>
        <p:spPr>
          <a:xfrm>
            <a:off x="6732044" y="3474324"/>
            <a:ext cx="26335" cy="26335"/>
          </a:xfrm>
          <a:prstGeom prst="ellipse">
            <a:avLst/>
          </a:prstGeom>
          <a:solidFill>
            <a:schemeClr val="accent1"/>
          </a:solidFill>
          <a:ln/>
        </p:spPr>
      </p:sp>
      <p:sp>
        <p:nvSpPr>
          <p:cNvPr id="179" name="shape-1251"/>
          <p:cNvSpPr/>
          <p:nvPr/>
        </p:nvSpPr>
        <p:spPr>
          <a:xfrm>
            <a:off x="7782488" y="3073895"/>
            <a:ext cx="82296" cy="82296"/>
          </a:xfrm>
          <a:prstGeom prst="ellipse">
            <a:avLst/>
          </a:prstGeom>
          <a:solidFill>
            <a:schemeClr val="accent1"/>
          </a:solidFill>
          <a:ln w="5080">
            <a:solidFill>
              <a:srgbClr val="1F2326"/>
            </a:solidFill>
            <a:prstDash val="solid"/>
          </a:ln>
        </p:spPr>
      </p:sp>
      <p:sp>
        <p:nvSpPr>
          <p:cNvPr id="180" name="shape-1252"/>
          <p:cNvSpPr/>
          <p:nvPr/>
        </p:nvSpPr>
        <p:spPr>
          <a:xfrm>
            <a:off x="7798948" y="3090355"/>
            <a:ext cx="49378" cy="49378"/>
          </a:xfrm>
          <a:prstGeom prst="ellipse">
            <a:avLst/>
          </a:prstGeom>
          <a:solidFill>
            <a:srgbClr val="FFFFFF"/>
          </a:solidFill>
          <a:ln/>
        </p:spPr>
      </p:sp>
      <p:sp>
        <p:nvSpPr>
          <p:cNvPr id="181" name="shape-1253"/>
          <p:cNvSpPr/>
          <p:nvPr/>
        </p:nvSpPr>
        <p:spPr>
          <a:xfrm>
            <a:off x="7810469" y="3101876"/>
            <a:ext cx="26335" cy="26335"/>
          </a:xfrm>
          <a:prstGeom prst="ellipse">
            <a:avLst/>
          </a:prstGeom>
          <a:solidFill>
            <a:schemeClr val="accent1"/>
          </a:solidFill>
          <a:ln/>
        </p:spPr>
      </p:sp>
      <p:sp>
        <p:nvSpPr>
          <p:cNvPr id="182" name="shape-1254"/>
          <p:cNvSpPr/>
          <p:nvPr/>
        </p:nvSpPr>
        <p:spPr>
          <a:xfrm>
            <a:off x="7825807" y="3207217"/>
            <a:ext cx="82296" cy="82296"/>
          </a:xfrm>
          <a:prstGeom prst="ellipse">
            <a:avLst/>
          </a:prstGeom>
          <a:solidFill>
            <a:schemeClr val="accent1"/>
          </a:solidFill>
          <a:ln w="5080">
            <a:solidFill>
              <a:srgbClr val="1F2326"/>
            </a:solidFill>
            <a:prstDash val="solid"/>
          </a:ln>
        </p:spPr>
      </p:sp>
      <p:sp>
        <p:nvSpPr>
          <p:cNvPr id="183" name="shape-1255"/>
          <p:cNvSpPr/>
          <p:nvPr/>
        </p:nvSpPr>
        <p:spPr>
          <a:xfrm>
            <a:off x="7842266" y="3223676"/>
            <a:ext cx="49378" cy="49378"/>
          </a:xfrm>
          <a:prstGeom prst="ellipse">
            <a:avLst/>
          </a:prstGeom>
          <a:solidFill>
            <a:srgbClr val="FFFFFF"/>
          </a:solidFill>
          <a:ln/>
        </p:spPr>
      </p:sp>
      <p:sp>
        <p:nvSpPr>
          <p:cNvPr id="184" name="shape-1256"/>
          <p:cNvSpPr/>
          <p:nvPr/>
        </p:nvSpPr>
        <p:spPr>
          <a:xfrm>
            <a:off x="7853788" y="3235198"/>
            <a:ext cx="26335" cy="26335"/>
          </a:xfrm>
          <a:prstGeom prst="ellipse">
            <a:avLst/>
          </a:prstGeom>
          <a:solidFill>
            <a:schemeClr val="accent1"/>
          </a:solidFill>
          <a:ln/>
        </p:spPr>
      </p:sp>
      <p:sp>
        <p:nvSpPr>
          <p:cNvPr id="185" name="shape-1257"/>
          <p:cNvSpPr/>
          <p:nvPr/>
        </p:nvSpPr>
        <p:spPr>
          <a:xfrm>
            <a:off x="7908205" y="3320627"/>
            <a:ext cx="82296" cy="82296"/>
          </a:xfrm>
          <a:prstGeom prst="ellipse">
            <a:avLst/>
          </a:prstGeom>
          <a:solidFill>
            <a:schemeClr val="accent1"/>
          </a:solidFill>
          <a:ln w="5080">
            <a:solidFill>
              <a:srgbClr val="1F2326"/>
            </a:solidFill>
            <a:prstDash val="solid"/>
          </a:ln>
        </p:spPr>
      </p:sp>
      <p:sp>
        <p:nvSpPr>
          <p:cNvPr id="186" name="shape-1258"/>
          <p:cNvSpPr/>
          <p:nvPr/>
        </p:nvSpPr>
        <p:spPr>
          <a:xfrm>
            <a:off x="7924664" y="3337087"/>
            <a:ext cx="49378" cy="49378"/>
          </a:xfrm>
          <a:prstGeom prst="ellipse">
            <a:avLst/>
          </a:prstGeom>
          <a:solidFill>
            <a:srgbClr val="FFFFFF"/>
          </a:solidFill>
          <a:ln/>
        </p:spPr>
      </p:sp>
      <p:sp>
        <p:nvSpPr>
          <p:cNvPr id="187" name="shape-1259"/>
          <p:cNvSpPr/>
          <p:nvPr/>
        </p:nvSpPr>
        <p:spPr>
          <a:xfrm>
            <a:off x="7936185" y="3348608"/>
            <a:ext cx="26335" cy="26335"/>
          </a:xfrm>
          <a:prstGeom prst="ellipse">
            <a:avLst/>
          </a:prstGeom>
          <a:solidFill>
            <a:schemeClr val="accent1"/>
          </a:solidFill>
          <a:ln/>
        </p:spPr>
      </p:sp>
      <p:sp>
        <p:nvSpPr>
          <p:cNvPr id="188" name="shape-1260"/>
          <p:cNvSpPr/>
          <p:nvPr/>
        </p:nvSpPr>
        <p:spPr>
          <a:xfrm>
            <a:off x="8021615" y="3403025"/>
            <a:ext cx="82296" cy="82296"/>
          </a:xfrm>
          <a:prstGeom prst="ellipse">
            <a:avLst/>
          </a:prstGeom>
          <a:solidFill>
            <a:schemeClr val="accent1"/>
          </a:solidFill>
          <a:ln w="5080">
            <a:solidFill>
              <a:srgbClr val="1F2326"/>
            </a:solidFill>
            <a:prstDash val="solid"/>
          </a:ln>
        </p:spPr>
      </p:sp>
      <p:sp>
        <p:nvSpPr>
          <p:cNvPr id="189" name="shape-1261"/>
          <p:cNvSpPr/>
          <p:nvPr/>
        </p:nvSpPr>
        <p:spPr>
          <a:xfrm>
            <a:off x="8038074" y="3419484"/>
            <a:ext cx="49378" cy="49378"/>
          </a:xfrm>
          <a:prstGeom prst="ellipse">
            <a:avLst/>
          </a:prstGeom>
          <a:solidFill>
            <a:srgbClr val="FFFFFF"/>
          </a:solidFill>
          <a:ln/>
        </p:spPr>
      </p:sp>
      <p:sp>
        <p:nvSpPr>
          <p:cNvPr id="190" name="shape-1262"/>
          <p:cNvSpPr/>
          <p:nvPr/>
        </p:nvSpPr>
        <p:spPr>
          <a:xfrm>
            <a:off x="8049595" y="3431005"/>
            <a:ext cx="26335" cy="26335"/>
          </a:xfrm>
          <a:prstGeom prst="ellipse">
            <a:avLst/>
          </a:prstGeom>
          <a:solidFill>
            <a:schemeClr val="accent1"/>
          </a:solidFill>
          <a:ln/>
        </p:spPr>
      </p:sp>
      <p:sp>
        <p:nvSpPr>
          <p:cNvPr id="191" name="shape-1263"/>
          <p:cNvSpPr/>
          <p:nvPr/>
        </p:nvSpPr>
        <p:spPr>
          <a:xfrm>
            <a:off x="8154937" y="3446344"/>
            <a:ext cx="82296" cy="82296"/>
          </a:xfrm>
          <a:prstGeom prst="ellipse">
            <a:avLst/>
          </a:prstGeom>
          <a:solidFill>
            <a:schemeClr val="accent1"/>
          </a:solidFill>
          <a:ln w="5080">
            <a:solidFill>
              <a:srgbClr val="1F2326"/>
            </a:solidFill>
            <a:prstDash val="solid"/>
          </a:ln>
        </p:spPr>
      </p:sp>
      <p:sp>
        <p:nvSpPr>
          <p:cNvPr id="192" name="shape-1264"/>
          <p:cNvSpPr/>
          <p:nvPr/>
        </p:nvSpPr>
        <p:spPr>
          <a:xfrm>
            <a:off x="8171396" y="3462803"/>
            <a:ext cx="49378" cy="49378"/>
          </a:xfrm>
          <a:prstGeom prst="ellipse">
            <a:avLst/>
          </a:prstGeom>
          <a:solidFill>
            <a:srgbClr val="FFFFFF"/>
          </a:solidFill>
          <a:ln/>
        </p:spPr>
      </p:sp>
      <p:sp>
        <p:nvSpPr>
          <p:cNvPr id="193" name="shape-1265"/>
          <p:cNvSpPr/>
          <p:nvPr/>
        </p:nvSpPr>
        <p:spPr>
          <a:xfrm>
            <a:off x="8182917" y="3474324"/>
            <a:ext cx="26335" cy="26335"/>
          </a:xfrm>
          <a:prstGeom prst="ellipse">
            <a:avLst/>
          </a:prstGeom>
          <a:solidFill>
            <a:schemeClr val="accent1"/>
          </a:solidFill>
          <a:ln/>
        </p:spPr>
      </p:sp>
      <p:sp>
        <p:nvSpPr>
          <p:cNvPr id="194" name="shape-1266"/>
          <p:cNvSpPr/>
          <p:nvPr/>
        </p:nvSpPr>
        <p:spPr>
          <a:xfrm>
            <a:off x="8951976" y="1325880"/>
            <a:ext cx="2670048" cy="3063240"/>
          </a:xfrm>
          <a:prstGeom prst="roundRect">
            <a:avLst>
              <a:gd name="adj" fmla="val 2740"/>
            </a:avLst>
          </a:prstGeom>
          <a:solidFill>
            <a:srgbClr val="F4F5F7"/>
          </a:solidFill>
          <a:ln w="9525">
            <a:solidFill>
              <a:srgbClr val="E3E5E8"/>
            </a:solidFill>
            <a:prstDash val="solid"/>
          </a:ln>
        </p:spPr>
      </p:sp>
      <p:sp>
        <p:nvSpPr>
          <p:cNvPr id="195" name="text-1267"/>
          <p:cNvSpPr txBox="1"/>
          <p:nvPr/>
        </p:nvSpPr>
        <p:spPr>
          <a:xfrm>
            <a:off x="9089136" y="1417320"/>
            <a:ext cx="2395728" cy="274320"/>
          </a:xfrm>
          <a:prstGeom prst="rect">
            <a:avLst/>
          </a:prstGeom>
          <a:noFill/>
          <a:ln/>
        </p:spPr>
        <p:txBody>
          <a:bodyPr wrap="square" lIns="0" tIns="0" rIns="0" bIns="0" rtlCol="0" anchor="t"/>
          <a:lstStyle/>
          <a:p>
            <a:pPr indent="0" marL="0">
              <a:buNone/>
            </a:pPr>
            <a:r>
              <a:rPr lang="en-US" sz="1250" b="1" dirty="0">
                <a:solidFill>
                  <a:schemeClr val="accent1"/>
                </a:solidFill>
                <a:latin typeface="Calibri" pitchFamily="34" charset="0"/>
                <a:ea typeface="Calibri" pitchFamily="34" charset="-122"/>
                <a:cs typeface="Calibri" pitchFamily="34" charset="-120"/>
              </a:rPr>
              <a:t>Kerb stone</a:t>
            </a:r>
            <a:endParaRPr lang="en-US" sz="1250" dirty="0"/>
          </a:p>
        </p:txBody>
      </p:sp>
      <p:sp>
        <p:nvSpPr>
          <p:cNvPr id="196" name="shape-1268"/>
          <p:cNvSpPr/>
          <p:nvPr/>
        </p:nvSpPr>
        <p:spPr>
          <a:xfrm>
            <a:off x="9875520" y="1783080"/>
            <a:ext cx="822960" cy="1645920"/>
          </a:xfrm>
          <a:prstGeom prst="rect">
            <a:avLst/>
          </a:prstGeom>
          <a:solidFill>
            <a:schemeClr val="accent5"/>
          </a:solidFill>
          <a:ln/>
        </p:spPr>
      </p:sp>
      <p:sp>
        <p:nvSpPr>
          <p:cNvPr id="197" name="shape-1269"/>
          <p:cNvSpPr/>
          <p:nvPr/>
        </p:nvSpPr>
        <p:spPr>
          <a:xfrm>
            <a:off x="9491472" y="3044952"/>
            <a:ext cx="384048" cy="384048"/>
          </a:xfrm>
          <a:prstGeom prst="rect">
            <a:avLst/>
          </a:prstGeom>
          <a:solidFill>
            <a:schemeClr val="accent5"/>
          </a:solidFill>
          <a:ln/>
        </p:spPr>
      </p:sp>
      <p:sp>
        <p:nvSpPr>
          <p:cNvPr id="198" name="shape-1270"/>
          <p:cNvSpPr/>
          <p:nvPr/>
        </p:nvSpPr>
        <p:spPr>
          <a:xfrm>
            <a:off x="10698480" y="3044952"/>
            <a:ext cx="384048" cy="384048"/>
          </a:xfrm>
          <a:prstGeom prst="rect">
            <a:avLst/>
          </a:prstGeom>
          <a:solidFill>
            <a:schemeClr val="accent5"/>
          </a:solidFill>
          <a:ln/>
        </p:spPr>
      </p:sp>
      <p:sp>
        <p:nvSpPr>
          <p:cNvPr id="199" name="shape-1271"/>
          <p:cNvSpPr/>
          <p:nvPr/>
        </p:nvSpPr>
        <p:spPr>
          <a:xfrm>
            <a:off x="9107424" y="2660904"/>
            <a:ext cx="768096" cy="768096"/>
          </a:xfrm>
          <a:prstGeom prst="ellipse">
            <a:avLst/>
          </a:prstGeom>
          <a:solidFill>
            <a:srgbClr val="F4F5F7"/>
          </a:solidFill>
          <a:ln/>
        </p:spPr>
      </p:sp>
      <p:sp>
        <p:nvSpPr>
          <p:cNvPr id="200" name="shape-1272"/>
          <p:cNvSpPr/>
          <p:nvPr/>
        </p:nvSpPr>
        <p:spPr>
          <a:xfrm>
            <a:off x="10698480" y="2660904"/>
            <a:ext cx="768096" cy="768096"/>
          </a:xfrm>
          <a:prstGeom prst="ellipse">
            <a:avLst/>
          </a:prstGeom>
          <a:solidFill>
            <a:srgbClr val="F4F5F7"/>
          </a:solidFill>
          <a:ln/>
        </p:spPr>
      </p:sp>
      <p:sp>
        <p:nvSpPr>
          <p:cNvPr id="201" name="shape-1273"/>
          <p:cNvSpPr/>
          <p:nvPr/>
        </p:nvSpPr>
        <p:spPr>
          <a:xfrm>
            <a:off x="9134856" y="3429000"/>
            <a:ext cx="2304288" cy="822960"/>
          </a:xfrm>
          <a:prstGeom prst="rect">
            <a:avLst/>
          </a:prstGeom>
          <a:solidFill>
            <a:schemeClr val="accent5"/>
          </a:solidFill>
          <a:ln/>
        </p:spPr>
      </p:sp>
      <p:sp>
        <p:nvSpPr>
          <p:cNvPr id="202" name="shape-1274"/>
          <p:cNvSpPr/>
          <p:nvPr/>
        </p:nvSpPr>
        <p:spPr>
          <a:xfrm>
            <a:off x="9134856" y="3474720"/>
            <a:ext cx="2304288" cy="0"/>
          </a:xfrm>
          <a:prstGeom prst="line">
            <a:avLst/>
          </a:prstGeom>
          <a:noFill/>
          <a:ln w="15875">
            <a:solidFill>
              <a:schemeClr val="accent2"/>
            </a:solidFill>
            <a:prstDash val="solid"/>
          </a:ln>
        </p:spPr>
      </p:sp>
      <p:sp>
        <p:nvSpPr>
          <p:cNvPr id="203" name="shape-1275"/>
          <p:cNvSpPr/>
          <p:nvPr/>
        </p:nvSpPr>
        <p:spPr>
          <a:xfrm>
            <a:off x="9134856" y="4206240"/>
            <a:ext cx="2304288" cy="0"/>
          </a:xfrm>
          <a:prstGeom prst="line">
            <a:avLst/>
          </a:prstGeom>
          <a:noFill/>
          <a:ln w="15875">
            <a:solidFill>
              <a:schemeClr val="accent2"/>
            </a:solidFill>
            <a:prstDash val="solid"/>
          </a:ln>
        </p:spPr>
      </p:sp>
      <p:sp>
        <p:nvSpPr>
          <p:cNvPr id="204" name="shape-1276"/>
          <p:cNvSpPr/>
          <p:nvPr/>
        </p:nvSpPr>
        <p:spPr>
          <a:xfrm>
            <a:off x="9134856" y="3840480"/>
            <a:ext cx="2304288" cy="0"/>
          </a:xfrm>
          <a:prstGeom prst="line">
            <a:avLst/>
          </a:prstGeom>
          <a:noFill/>
          <a:ln w="19050">
            <a:solidFill>
              <a:srgbClr val="FFFFFF"/>
            </a:solidFill>
            <a:prstDash val="dash"/>
          </a:ln>
        </p:spPr>
      </p:sp>
      <p:sp>
        <p:nvSpPr>
          <p:cNvPr id="205" name="shape-1277"/>
          <p:cNvSpPr/>
          <p:nvPr/>
        </p:nvSpPr>
        <p:spPr>
          <a:xfrm>
            <a:off x="10287000" y="1828800"/>
            <a:ext cx="0" cy="2011680"/>
          </a:xfrm>
          <a:prstGeom prst="line">
            <a:avLst/>
          </a:prstGeom>
          <a:noFill/>
          <a:ln w="15875">
            <a:solidFill>
              <a:schemeClr val="accent2"/>
            </a:solidFill>
            <a:prstDash val="dash"/>
          </a:ln>
        </p:spPr>
      </p:sp>
      <p:sp>
        <p:nvSpPr>
          <p:cNvPr id="206" name="shape-1278"/>
          <p:cNvSpPr/>
          <p:nvPr/>
        </p:nvSpPr>
        <p:spPr>
          <a:xfrm>
            <a:off x="9134856" y="3273552"/>
            <a:ext cx="59436" cy="82296"/>
          </a:xfrm>
          <a:prstGeom prst="rect">
            <a:avLst/>
          </a:prstGeom>
          <a:solidFill>
            <a:srgbClr val="B9BDC3"/>
          </a:solidFill>
          <a:ln w="7620">
            <a:solidFill>
              <a:srgbClr val="1F2326"/>
            </a:solidFill>
            <a:prstDash val="solid"/>
          </a:ln>
        </p:spPr>
      </p:sp>
      <p:sp>
        <p:nvSpPr>
          <p:cNvPr id="207" name="shape-1279"/>
          <p:cNvSpPr/>
          <p:nvPr/>
        </p:nvSpPr>
        <p:spPr>
          <a:xfrm>
            <a:off x="9194292" y="3273552"/>
            <a:ext cx="59436" cy="82296"/>
          </a:xfrm>
          <a:prstGeom prst="rect">
            <a:avLst/>
          </a:prstGeom>
          <a:solidFill>
            <a:srgbClr val="B9BDC3"/>
          </a:solidFill>
          <a:ln w="7620">
            <a:solidFill>
              <a:srgbClr val="1F2326"/>
            </a:solidFill>
            <a:prstDash val="solid"/>
          </a:ln>
        </p:spPr>
      </p:sp>
      <p:sp>
        <p:nvSpPr>
          <p:cNvPr id="208" name="shape-1280"/>
          <p:cNvSpPr/>
          <p:nvPr/>
        </p:nvSpPr>
        <p:spPr>
          <a:xfrm>
            <a:off x="9253728" y="3273552"/>
            <a:ext cx="59436" cy="82296"/>
          </a:xfrm>
          <a:prstGeom prst="rect">
            <a:avLst/>
          </a:prstGeom>
          <a:solidFill>
            <a:srgbClr val="B9BDC3"/>
          </a:solidFill>
          <a:ln w="7620">
            <a:solidFill>
              <a:srgbClr val="1F2326"/>
            </a:solidFill>
            <a:prstDash val="solid"/>
          </a:ln>
        </p:spPr>
      </p:sp>
      <p:sp>
        <p:nvSpPr>
          <p:cNvPr id="209" name="shape-1281"/>
          <p:cNvSpPr/>
          <p:nvPr/>
        </p:nvSpPr>
        <p:spPr>
          <a:xfrm>
            <a:off x="9313164" y="3273552"/>
            <a:ext cx="59436" cy="82296"/>
          </a:xfrm>
          <a:prstGeom prst="rect">
            <a:avLst/>
          </a:prstGeom>
          <a:solidFill>
            <a:srgbClr val="B9BDC3"/>
          </a:solidFill>
          <a:ln w="7620">
            <a:solidFill>
              <a:srgbClr val="1F2326"/>
            </a:solidFill>
            <a:prstDash val="solid"/>
          </a:ln>
        </p:spPr>
      </p:sp>
      <p:sp>
        <p:nvSpPr>
          <p:cNvPr id="210" name="shape-1282"/>
          <p:cNvSpPr/>
          <p:nvPr/>
        </p:nvSpPr>
        <p:spPr>
          <a:xfrm>
            <a:off x="9372600" y="3273552"/>
            <a:ext cx="59436" cy="82296"/>
          </a:xfrm>
          <a:prstGeom prst="rect">
            <a:avLst/>
          </a:prstGeom>
          <a:solidFill>
            <a:srgbClr val="B9BDC3"/>
          </a:solidFill>
          <a:ln w="7620">
            <a:solidFill>
              <a:srgbClr val="1F2326"/>
            </a:solidFill>
            <a:prstDash val="solid"/>
          </a:ln>
        </p:spPr>
      </p:sp>
      <p:sp>
        <p:nvSpPr>
          <p:cNvPr id="211" name="shape-1283"/>
          <p:cNvSpPr/>
          <p:nvPr/>
        </p:nvSpPr>
        <p:spPr>
          <a:xfrm>
            <a:off x="9432036" y="3273552"/>
            <a:ext cx="59436" cy="82296"/>
          </a:xfrm>
          <a:prstGeom prst="rect">
            <a:avLst/>
          </a:prstGeom>
          <a:solidFill>
            <a:srgbClr val="B9BDC3"/>
          </a:solidFill>
          <a:ln w="7620">
            <a:solidFill>
              <a:srgbClr val="1F2326"/>
            </a:solidFill>
            <a:prstDash val="solid"/>
          </a:ln>
        </p:spPr>
      </p:sp>
      <p:sp>
        <p:nvSpPr>
          <p:cNvPr id="212" name="shape-1284"/>
          <p:cNvSpPr/>
          <p:nvPr/>
        </p:nvSpPr>
        <p:spPr>
          <a:xfrm>
            <a:off x="11082528" y="3273552"/>
            <a:ext cx="59436" cy="82296"/>
          </a:xfrm>
          <a:prstGeom prst="rect">
            <a:avLst/>
          </a:prstGeom>
          <a:solidFill>
            <a:srgbClr val="B9BDC3"/>
          </a:solidFill>
          <a:ln w="7620">
            <a:solidFill>
              <a:srgbClr val="1F2326"/>
            </a:solidFill>
            <a:prstDash val="solid"/>
          </a:ln>
        </p:spPr>
      </p:sp>
      <p:sp>
        <p:nvSpPr>
          <p:cNvPr id="213" name="shape-1285"/>
          <p:cNvSpPr/>
          <p:nvPr/>
        </p:nvSpPr>
        <p:spPr>
          <a:xfrm>
            <a:off x="11141964" y="3273552"/>
            <a:ext cx="59436" cy="82296"/>
          </a:xfrm>
          <a:prstGeom prst="rect">
            <a:avLst/>
          </a:prstGeom>
          <a:solidFill>
            <a:srgbClr val="B9BDC3"/>
          </a:solidFill>
          <a:ln w="7620">
            <a:solidFill>
              <a:srgbClr val="1F2326"/>
            </a:solidFill>
            <a:prstDash val="solid"/>
          </a:ln>
        </p:spPr>
      </p:sp>
      <p:sp>
        <p:nvSpPr>
          <p:cNvPr id="214" name="shape-1286"/>
          <p:cNvSpPr/>
          <p:nvPr/>
        </p:nvSpPr>
        <p:spPr>
          <a:xfrm>
            <a:off x="11201400" y="3273552"/>
            <a:ext cx="59436" cy="82296"/>
          </a:xfrm>
          <a:prstGeom prst="rect">
            <a:avLst/>
          </a:prstGeom>
          <a:solidFill>
            <a:srgbClr val="B9BDC3"/>
          </a:solidFill>
          <a:ln w="7620">
            <a:solidFill>
              <a:srgbClr val="1F2326"/>
            </a:solidFill>
            <a:prstDash val="solid"/>
          </a:ln>
        </p:spPr>
      </p:sp>
      <p:sp>
        <p:nvSpPr>
          <p:cNvPr id="215" name="shape-1287"/>
          <p:cNvSpPr/>
          <p:nvPr/>
        </p:nvSpPr>
        <p:spPr>
          <a:xfrm>
            <a:off x="11260836" y="3273552"/>
            <a:ext cx="59436" cy="82296"/>
          </a:xfrm>
          <a:prstGeom prst="rect">
            <a:avLst/>
          </a:prstGeom>
          <a:solidFill>
            <a:srgbClr val="B9BDC3"/>
          </a:solidFill>
          <a:ln w="7620">
            <a:solidFill>
              <a:srgbClr val="1F2326"/>
            </a:solidFill>
            <a:prstDash val="solid"/>
          </a:ln>
        </p:spPr>
      </p:sp>
      <p:sp>
        <p:nvSpPr>
          <p:cNvPr id="216" name="shape-1288"/>
          <p:cNvSpPr/>
          <p:nvPr/>
        </p:nvSpPr>
        <p:spPr>
          <a:xfrm>
            <a:off x="11320272" y="3273552"/>
            <a:ext cx="59436" cy="82296"/>
          </a:xfrm>
          <a:prstGeom prst="rect">
            <a:avLst/>
          </a:prstGeom>
          <a:solidFill>
            <a:srgbClr val="B9BDC3"/>
          </a:solidFill>
          <a:ln w="7620">
            <a:solidFill>
              <a:srgbClr val="1F2326"/>
            </a:solidFill>
            <a:prstDash val="solid"/>
          </a:ln>
        </p:spPr>
      </p:sp>
      <p:sp>
        <p:nvSpPr>
          <p:cNvPr id="217" name="shape-1289"/>
          <p:cNvSpPr/>
          <p:nvPr/>
        </p:nvSpPr>
        <p:spPr>
          <a:xfrm>
            <a:off x="11379708" y="3273552"/>
            <a:ext cx="59436" cy="82296"/>
          </a:xfrm>
          <a:prstGeom prst="rect">
            <a:avLst/>
          </a:prstGeom>
          <a:solidFill>
            <a:srgbClr val="B9BDC3"/>
          </a:solidFill>
          <a:ln w="7620">
            <a:solidFill>
              <a:srgbClr val="1F2326"/>
            </a:solidFill>
            <a:prstDash val="solid"/>
          </a:ln>
        </p:spPr>
      </p:sp>
      <p:sp>
        <p:nvSpPr>
          <p:cNvPr id="218" name="shape-1290"/>
          <p:cNvSpPr/>
          <p:nvPr/>
        </p:nvSpPr>
        <p:spPr>
          <a:xfrm>
            <a:off x="9720072" y="1783080"/>
            <a:ext cx="82296" cy="252374"/>
          </a:xfrm>
          <a:prstGeom prst="rect">
            <a:avLst/>
          </a:prstGeom>
          <a:solidFill>
            <a:srgbClr val="B9BDC3"/>
          </a:solidFill>
          <a:ln w="7620">
            <a:solidFill>
              <a:srgbClr val="1F2326"/>
            </a:solidFill>
            <a:prstDash val="solid"/>
          </a:ln>
        </p:spPr>
      </p:sp>
      <p:sp>
        <p:nvSpPr>
          <p:cNvPr id="219" name="shape-1291"/>
          <p:cNvSpPr/>
          <p:nvPr/>
        </p:nvSpPr>
        <p:spPr>
          <a:xfrm>
            <a:off x="9720072" y="2035454"/>
            <a:ext cx="82296" cy="252374"/>
          </a:xfrm>
          <a:prstGeom prst="rect">
            <a:avLst/>
          </a:prstGeom>
          <a:solidFill>
            <a:srgbClr val="B9BDC3"/>
          </a:solidFill>
          <a:ln w="7620">
            <a:solidFill>
              <a:srgbClr val="1F2326"/>
            </a:solidFill>
            <a:prstDash val="solid"/>
          </a:ln>
        </p:spPr>
      </p:sp>
      <p:sp>
        <p:nvSpPr>
          <p:cNvPr id="220" name="shape-1292"/>
          <p:cNvSpPr/>
          <p:nvPr/>
        </p:nvSpPr>
        <p:spPr>
          <a:xfrm>
            <a:off x="9720072" y="2287829"/>
            <a:ext cx="82296" cy="252374"/>
          </a:xfrm>
          <a:prstGeom prst="rect">
            <a:avLst/>
          </a:prstGeom>
          <a:solidFill>
            <a:srgbClr val="B9BDC3"/>
          </a:solidFill>
          <a:ln w="7620">
            <a:solidFill>
              <a:srgbClr val="1F2326"/>
            </a:solidFill>
            <a:prstDash val="solid"/>
          </a:ln>
        </p:spPr>
      </p:sp>
      <p:sp>
        <p:nvSpPr>
          <p:cNvPr id="221" name="shape-1293"/>
          <p:cNvSpPr/>
          <p:nvPr/>
        </p:nvSpPr>
        <p:spPr>
          <a:xfrm>
            <a:off x="9720072" y="2540203"/>
            <a:ext cx="82296" cy="252374"/>
          </a:xfrm>
          <a:prstGeom prst="rect">
            <a:avLst/>
          </a:prstGeom>
          <a:solidFill>
            <a:srgbClr val="B9BDC3"/>
          </a:solidFill>
          <a:ln w="7620">
            <a:solidFill>
              <a:srgbClr val="1F2326"/>
            </a:solidFill>
            <a:prstDash val="solid"/>
          </a:ln>
        </p:spPr>
      </p:sp>
      <p:sp>
        <p:nvSpPr>
          <p:cNvPr id="222" name="shape-1294"/>
          <p:cNvSpPr/>
          <p:nvPr/>
        </p:nvSpPr>
        <p:spPr>
          <a:xfrm>
            <a:off x="9720072" y="2792578"/>
            <a:ext cx="82296" cy="252374"/>
          </a:xfrm>
          <a:prstGeom prst="rect">
            <a:avLst/>
          </a:prstGeom>
          <a:solidFill>
            <a:srgbClr val="B9BDC3"/>
          </a:solidFill>
          <a:ln w="7620">
            <a:solidFill>
              <a:srgbClr val="1F2326"/>
            </a:solidFill>
            <a:prstDash val="solid"/>
          </a:ln>
        </p:spPr>
      </p:sp>
      <p:sp>
        <p:nvSpPr>
          <p:cNvPr id="223" name="shape-1295"/>
          <p:cNvSpPr/>
          <p:nvPr/>
        </p:nvSpPr>
        <p:spPr>
          <a:xfrm>
            <a:off x="10771632" y="1783080"/>
            <a:ext cx="82296" cy="252374"/>
          </a:xfrm>
          <a:prstGeom prst="rect">
            <a:avLst/>
          </a:prstGeom>
          <a:solidFill>
            <a:srgbClr val="B9BDC3"/>
          </a:solidFill>
          <a:ln w="7620">
            <a:solidFill>
              <a:srgbClr val="1F2326"/>
            </a:solidFill>
            <a:prstDash val="solid"/>
          </a:ln>
        </p:spPr>
      </p:sp>
      <p:sp>
        <p:nvSpPr>
          <p:cNvPr id="224" name="shape-1296"/>
          <p:cNvSpPr/>
          <p:nvPr/>
        </p:nvSpPr>
        <p:spPr>
          <a:xfrm>
            <a:off x="10771632" y="2035454"/>
            <a:ext cx="82296" cy="252374"/>
          </a:xfrm>
          <a:prstGeom prst="rect">
            <a:avLst/>
          </a:prstGeom>
          <a:solidFill>
            <a:srgbClr val="B9BDC3"/>
          </a:solidFill>
          <a:ln w="7620">
            <a:solidFill>
              <a:srgbClr val="1F2326"/>
            </a:solidFill>
            <a:prstDash val="solid"/>
          </a:ln>
        </p:spPr>
      </p:sp>
      <p:sp>
        <p:nvSpPr>
          <p:cNvPr id="225" name="shape-1297"/>
          <p:cNvSpPr/>
          <p:nvPr/>
        </p:nvSpPr>
        <p:spPr>
          <a:xfrm>
            <a:off x="10771632" y="2287829"/>
            <a:ext cx="82296" cy="252374"/>
          </a:xfrm>
          <a:prstGeom prst="rect">
            <a:avLst/>
          </a:prstGeom>
          <a:solidFill>
            <a:srgbClr val="B9BDC3"/>
          </a:solidFill>
          <a:ln w="7620">
            <a:solidFill>
              <a:srgbClr val="1F2326"/>
            </a:solidFill>
            <a:prstDash val="solid"/>
          </a:ln>
        </p:spPr>
      </p:sp>
      <p:sp>
        <p:nvSpPr>
          <p:cNvPr id="226" name="shape-1298"/>
          <p:cNvSpPr/>
          <p:nvPr/>
        </p:nvSpPr>
        <p:spPr>
          <a:xfrm>
            <a:off x="10771632" y="2540203"/>
            <a:ext cx="82296" cy="252374"/>
          </a:xfrm>
          <a:prstGeom prst="rect">
            <a:avLst/>
          </a:prstGeom>
          <a:solidFill>
            <a:srgbClr val="B9BDC3"/>
          </a:solidFill>
          <a:ln w="7620">
            <a:solidFill>
              <a:srgbClr val="1F2326"/>
            </a:solidFill>
            <a:prstDash val="solid"/>
          </a:ln>
        </p:spPr>
      </p:sp>
      <p:sp>
        <p:nvSpPr>
          <p:cNvPr id="227" name="shape-1299"/>
          <p:cNvSpPr/>
          <p:nvPr/>
        </p:nvSpPr>
        <p:spPr>
          <a:xfrm>
            <a:off x="10771632" y="2792578"/>
            <a:ext cx="82296" cy="252374"/>
          </a:xfrm>
          <a:prstGeom prst="rect">
            <a:avLst/>
          </a:prstGeom>
          <a:solidFill>
            <a:srgbClr val="B9BDC3"/>
          </a:solidFill>
          <a:ln w="7620">
            <a:solidFill>
              <a:srgbClr val="1F2326"/>
            </a:solidFill>
            <a:prstDash val="solid"/>
          </a:ln>
        </p:spPr>
      </p:sp>
      <p:sp>
        <p:nvSpPr>
          <p:cNvPr id="228" name="shape-1300"/>
          <p:cNvSpPr/>
          <p:nvPr/>
        </p:nvSpPr>
        <p:spPr>
          <a:xfrm rot="5940000">
            <a:off x="9863631" y="3073895"/>
            <a:ext cx="140761" cy="82296"/>
          </a:xfrm>
          <a:prstGeom prst="rect">
            <a:avLst/>
          </a:prstGeom>
          <a:solidFill>
            <a:srgbClr val="B9BDC3"/>
          </a:solidFill>
          <a:ln w="6350">
            <a:solidFill>
              <a:srgbClr val="1F2326"/>
            </a:solidFill>
            <a:prstDash val="solid"/>
          </a:ln>
        </p:spPr>
      </p:sp>
      <p:sp>
        <p:nvSpPr>
          <p:cNvPr id="229" name="shape-1301"/>
          <p:cNvSpPr/>
          <p:nvPr/>
        </p:nvSpPr>
        <p:spPr>
          <a:xfrm rot="7020000">
            <a:off x="9820312" y="3207217"/>
            <a:ext cx="140761" cy="82296"/>
          </a:xfrm>
          <a:prstGeom prst="rect">
            <a:avLst/>
          </a:prstGeom>
          <a:solidFill>
            <a:srgbClr val="B9BDC3"/>
          </a:solidFill>
          <a:ln w="6350">
            <a:solidFill>
              <a:srgbClr val="1F2326"/>
            </a:solidFill>
            <a:prstDash val="solid"/>
          </a:ln>
        </p:spPr>
      </p:sp>
      <p:sp>
        <p:nvSpPr>
          <p:cNvPr id="230" name="shape-1302"/>
          <p:cNvSpPr/>
          <p:nvPr/>
        </p:nvSpPr>
        <p:spPr>
          <a:xfrm rot="8100000">
            <a:off x="9737915" y="3320627"/>
            <a:ext cx="140761" cy="82296"/>
          </a:xfrm>
          <a:prstGeom prst="rect">
            <a:avLst/>
          </a:prstGeom>
          <a:solidFill>
            <a:srgbClr val="B9BDC3"/>
          </a:solidFill>
          <a:ln w="6350">
            <a:solidFill>
              <a:srgbClr val="1F2326"/>
            </a:solidFill>
            <a:prstDash val="solid"/>
          </a:ln>
        </p:spPr>
      </p:sp>
      <p:sp>
        <p:nvSpPr>
          <p:cNvPr id="231" name="shape-1303"/>
          <p:cNvSpPr/>
          <p:nvPr/>
        </p:nvSpPr>
        <p:spPr>
          <a:xfrm rot="9180000">
            <a:off x="9624505" y="3403025"/>
            <a:ext cx="140761" cy="82296"/>
          </a:xfrm>
          <a:prstGeom prst="rect">
            <a:avLst/>
          </a:prstGeom>
          <a:solidFill>
            <a:srgbClr val="B9BDC3"/>
          </a:solidFill>
          <a:ln w="6350">
            <a:solidFill>
              <a:srgbClr val="1F2326"/>
            </a:solidFill>
            <a:prstDash val="solid"/>
          </a:ln>
        </p:spPr>
      </p:sp>
      <p:sp>
        <p:nvSpPr>
          <p:cNvPr id="232" name="shape-1304"/>
          <p:cNvSpPr/>
          <p:nvPr/>
        </p:nvSpPr>
        <p:spPr>
          <a:xfrm rot="10260000">
            <a:off x="9491183" y="3446344"/>
            <a:ext cx="140761" cy="82296"/>
          </a:xfrm>
          <a:prstGeom prst="rect">
            <a:avLst/>
          </a:prstGeom>
          <a:solidFill>
            <a:srgbClr val="B9BDC3"/>
          </a:solidFill>
          <a:ln w="6350">
            <a:solidFill>
              <a:srgbClr val="1F2326"/>
            </a:solidFill>
            <a:prstDash val="solid"/>
          </a:ln>
        </p:spPr>
      </p:sp>
      <p:sp>
        <p:nvSpPr>
          <p:cNvPr id="233" name="shape-1305"/>
          <p:cNvSpPr/>
          <p:nvPr/>
        </p:nvSpPr>
        <p:spPr>
          <a:xfrm rot="-5940000">
            <a:off x="10569608" y="3073895"/>
            <a:ext cx="140761" cy="82296"/>
          </a:xfrm>
          <a:prstGeom prst="rect">
            <a:avLst/>
          </a:prstGeom>
          <a:solidFill>
            <a:srgbClr val="B9BDC3"/>
          </a:solidFill>
          <a:ln w="6350">
            <a:solidFill>
              <a:srgbClr val="1F2326"/>
            </a:solidFill>
            <a:prstDash val="solid"/>
          </a:ln>
        </p:spPr>
      </p:sp>
      <p:sp>
        <p:nvSpPr>
          <p:cNvPr id="234" name="shape-1306"/>
          <p:cNvSpPr/>
          <p:nvPr/>
        </p:nvSpPr>
        <p:spPr>
          <a:xfrm rot="-7020000">
            <a:off x="10612927" y="3207217"/>
            <a:ext cx="140761" cy="82296"/>
          </a:xfrm>
          <a:prstGeom prst="rect">
            <a:avLst/>
          </a:prstGeom>
          <a:solidFill>
            <a:srgbClr val="B9BDC3"/>
          </a:solidFill>
          <a:ln w="6350">
            <a:solidFill>
              <a:srgbClr val="1F2326"/>
            </a:solidFill>
            <a:prstDash val="solid"/>
          </a:ln>
        </p:spPr>
      </p:sp>
      <p:sp>
        <p:nvSpPr>
          <p:cNvPr id="235" name="shape-1307"/>
          <p:cNvSpPr/>
          <p:nvPr/>
        </p:nvSpPr>
        <p:spPr>
          <a:xfrm rot="-8100000">
            <a:off x="10695324" y="3320627"/>
            <a:ext cx="140761" cy="82296"/>
          </a:xfrm>
          <a:prstGeom prst="rect">
            <a:avLst/>
          </a:prstGeom>
          <a:solidFill>
            <a:srgbClr val="B9BDC3"/>
          </a:solidFill>
          <a:ln w="6350">
            <a:solidFill>
              <a:srgbClr val="1F2326"/>
            </a:solidFill>
            <a:prstDash val="solid"/>
          </a:ln>
        </p:spPr>
      </p:sp>
      <p:sp>
        <p:nvSpPr>
          <p:cNvPr id="236" name="shape-1308"/>
          <p:cNvSpPr/>
          <p:nvPr/>
        </p:nvSpPr>
        <p:spPr>
          <a:xfrm rot="-9180000">
            <a:off x="10808734" y="3403025"/>
            <a:ext cx="140761" cy="82296"/>
          </a:xfrm>
          <a:prstGeom prst="rect">
            <a:avLst/>
          </a:prstGeom>
          <a:solidFill>
            <a:srgbClr val="B9BDC3"/>
          </a:solidFill>
          <a:ln w="6350">
            <a:solidFill>
              <a:srgbClr val="1F2326"/>
            </a:solidFill>
            <a:prstDash val="solid"/>
          </a:ln>
        </p:spPr>
      </p:sp>
      <p:sp>
        <p:nvSpPr>
          <p:cNvPr id="237" name="shape-1309"/>
          <p:cNvSpPr/>
          <p:nvPr/>
        </p:nvSpPr>
        <p:spPr>
          <a:xfrm rot="-10260000">
            <a:off x="10942056" y="3446344"/>
            <a:ext cx="140761" cy="82296"/>
          </a:xfrm>
          <a:prstGeom prst="rect">
            <a:avLst/>
          </a:prstGeom>
          <a:solidFill>
            <a:srgbClr val="B9BDC3"/>
          </a:solidFill>
          <a:ln w="6350">
            <a:solidFill>
              <a:srgbClr val="1F2326"/>
            </a:solidFill>
            <a:prstDash val="solid"/>
          </a:ln>
        </p:spPr>
      </p:sp>
      <p:sp>
        <p:nvSpPr>
          <p:cNvPr id="238" name="shape-1310"/>
          <p:cNvSpPr/>
          <p:nvPr/>
        </p:nvSpPr>
        <p:spPr>
          <a:xfrm>
            <a:off x="502920" y="4572000"/>
            <a:ext cx="329184" cy="329184"/>
          </a:xfrm>
          <a:prstGeom prst="ellipse">
            <a:avLst/>
          </a:prstGeom>
          <a:solidFill>
            <a:schemeClr val="accent1"/>
          </a:solidFill>
          <a:ln/>
        </p:spPr>
      </p:sp>
      <p:sp>
        <p:nvSpPr>
          <p:cNvPr id="239" name="text-1311"/>
          <p:cNvSpPr txBox="1"/>
          <p:nvPr/>
        </p:nvSpPr>
        <p:spPr>
          <a:xfrm>
            <a:off x="502920" y="457200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240" name="text-1312"/>
          <p:cNvSpPr txBox="1"/>
          <p:nvPr/>
        </p:nvSpPr>
        <p:spPr>
          <a:xfrm>
            <a:off x="978408" y="4553712"/>
            <a:ext cx="5376672" cy="5120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RDJ → select main CL</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Open the Road Junction dialog.</a:t>
            </a:r>
            <a:endParaRPr lang="en-US" sz="1200" dirty="0"/>
          </a:p>
        </p:txBody>
      </p:sp>
      <p:sp>
        <p:nvSpPr>
          <p:cNvPr id="241" name="shape-1313"/>
          <p:cNvSpPr/>
          <p:nvPr/>
        </p:nvSpPr>
        <p:spPr>
          <a:xfrm>
            <a:off x="502920" y="5120640"/>
            <a:ext cx="329184" cy="329184"/>
          </a:xfrm>
          <a:prstGeom prst="ellipse">
            <a:avLst/>
          </a:prstGeom>
          <a:solidFill>
            <a:schemeClr val="accent1"/>
          </a:solidFill>
          <a:ln/>
        </p:spPr>
      </p:sp>
      <p:sp>
        <p:nvSpPr>
          <p:cNvPr id="242" name="text-1314"/>
          <p:cNvSpPr txBox="1"/>
          <p:nvPr/>
        </p:nvSpPr>
        <p:spPr>
          <a:xfrm>
            <a:off x="502920" y="512064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43" name="text-1315"/>
          <p:cNvSpPr txBox="1"/>
          <p:nvPr/>
        </p:nvSpPr>
        <p:spPr>
          <a:xfrm>
            <a:off x="978408" y="5102352"/>
            <a:ext cx="5376672" cy="5120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Tick Edge treatment around the corners</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Untick to leave the corners open.</a:t>
            </a:r>
            <a:endParaRPr lang="en-US" sz="1200" dirty="0"/>
          </a:p>
        </p:txBody>
      </p:sp>
      <p:sp>
        <p:nvSpPr>
          <p:cNvPr id="244" name="shape-1316"/>
          <p:cNvSpPr/>
          <p:nvPr/>
        </p:nvSpPr>
        <p:spPr>
          <a:xfrm>
            <a:off x="502920" y="5669280"/>
            <a:ext cx="329184" cy="329184"/>
          </a:xfrm>
          <a:prstGeom prst="ellipse">
            <a:avLst/>
          </a:prstGeom>
          <a:solidFill>
            <a:schemeClr val="accent1"/>
          </a:solidFill>
          <a:ln/>
        </p:spPr>
      </p:sp>
      <p:sp>
        <p:nvSpPr>
          <p:cNvPr id="245" name="text-1317"/>
          <p:cNvSpPr txBox="1"/>
          <p:nvPr/>
        </p:nvSpPr>
        <p:spPr>
          <a:xfrm>
            <a:off x="502920" y="56692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46" name="text-1318"/>
          <p:cNvSpPr txBox="1"/>
          <p:nvPr/>
        </p:nvSpPr>
        <p:spPr>
          <a:xfrm>
            <a:off x="978408" y="5650992"/>
            <a:ext cx="5376672" cy="51206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Choose Corner treatment and press OK</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Same as main road uses the main road Edge; size = RDP Unit length / cone spacing and width.</a:t>
            </a:r>
            <a:endParaRPr lang="en-US" sz="1200" dirty="0"/>
          </a:p>
        </p:txBody>
      </p:sp>
      <p:sp>
        <p:nvSpPr>
          <p:cNvPr id="247" name="shape-1319"/>
          <p:cNvSpPr/>
          <p:nvPr/>
        </p:nvSpPr>
        <p:spPr>
          <a:xfrm>
            <a:off x="6583680" y="4572000"/>
            <a:ext cx="5074920" cy="1627632"/>
          </a:xfrm>
          <a:prstGeom prst="roundRect">
            <a:avLst>
              <a:gd name="adj" fmla="val 3371"/>
            </a:avLst>
          </a:prstGeom>
          <a:solidFill>
            <a:srgbClr val="1F2326"/>
          </a:solidFill>
          <a:ln/>
        </p:spPr>
      </p:sp>
      <p:sp>
        <p:nvSpPr>
          <p:cNvPr id="248" name="text-1320"/>
          <p:cNvSpPr txBox="1"/>
          <p:nvPr/>
        </p:nvSpPr>
        <p:spPr>
          <a:xfrm>
            <a:off x="6748272" y="4700016"/>
            <a:ext cx="4745736" cy="1371600"/>
          </a:xfrm>
          <a:prstGeom prst="rect">
            <a:avLst/>
          </a:prstGeom>
          <a:noFill/>
          <a:ln/>
        </p:spPr>
        <p:txBody>
          <a:bodyPr wrap="square" lIns="0" tIns="0" rIns="0" bIns="0" rtlCol="0" anchor="t"/>
          <a:lstStyle/>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ROAD PRO - JUNCTION J1 =======</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Branch      : ROAD-02  width 7.30 m</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Corner R    : 10.00 m</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Corners     : 14 traffic cones</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around the corners</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Control     : STOP sign</a:t>
            </a:r>
            <a:endParaRPr lang="en-US" sz="9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E  ·  RDJ</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Auxiliary lane and splitter island</a:t>
            </a:r>
            <a:endParaRPr lang="en-US" sz="2600" dirty="0"/>
          </a:p>
        </p:txBody>
      </p:sp>
      <p:sp>
        <p:nvSpPr>
          <p:cNvPr id="4" name="shape-1321"/>
          <p:cNvSpPr/>
          <p:nvPr/>
        </p:nvSpPr>
        <p:spPr>
          <a:xfrm>
            <a:off x="502920" y="1325880"/>
            <a:ext cx="6400800" cy="2743200"/>
          </a:xfrm>
          <a:prstGeom prst="roundRect">
            <a:avLst>
              <a:gd name="adj" fmla="val 2667"/>
            </a:avLst>
          </a:prstGeom>
          <a:solidFill>
            <a:srgbClr val="F4F5F7"/>
          </a:solidFill>
          <a:ln w="9525">
            <a:solidFill>
              <a:srgbClr val="E3E5E8"/>
            </a:solidFill>
            <a:prstDash val="solid"/>
          </a:ln>
        </p:spPr>
      </p:sp>
      <p:sp>
        <p:nvSpPr>
          <p:cNvPr id="5" name="text-1322"/>
          <p:cNvSpPr txBox="1"/>
          <p:nvPr/>
        </p:nvSpPr>
        <p:spPr>
          <a:xfrm>
            <a:off x="685800" y="1417320"/>
            <a:ext cx="4572000" cy="274320"/>
          </a:xfrm>
          <a:prstGeom prst="rect">
            <a:avLst/>
          </a:prstGeom>
          <a:noFill/>
          <a:ln/>
        </p:spPr>
        <p:txBody>
          <a:bodyPr wrap="square" lIns="0" tIns="0" rIns="0" bIns="0" rtlCol="0" anchor="t"/>
          <a:lstStyle/>
          <a:p>
            <a:pPr indent="0" marL="0">
              <a:buNone/>
            </a:pPr>
            <a:r>
              <a:rPr lang="en-US" sz="1250" b="1" dirty="0">
                <a:solidFill>
                  <a:schemeClr val="tx1"/>
                </a:solidFill>
                <a:latin typeface="Calibri" pitchFamily="34" charset="0"/>
                <a:ea typeface="Calibri" pitchFamily="34" charset="-122"/>
                <a:cs typeface="Calibri" pitchFamily="34" charset="-120"/>
              </a:rPr>
              <a:t>Auxiliary lane on the main road</a:t>
            </a:r>
            <a:endParaRPr lang="en-US" sz="1250" dirty="0"/>
          </a:p>
        </p:txBody>
      </p:sp>
      <p:sp>
        <p:nvSpPr>
          <p:cNvPr id="6" name="shape-1323"/>
          <p:cNvSpPr/>
          <p:nvPr/>
        </p:nvSpPr>
        <p:spPr>
          <a:xfrm>
            <a:off x="685800" y="2377440"/>
            <a:ext cx="6035040" cy="777240"/>
          </a:xfrm>
          <a:prstGeom prst="rect">
            <a:avLst/>
          </a:prstGeom>
          <a:solidFill>
            <a:schemeClr val="accent5"/>
          </a:solidFill>
          <a:ln/>
        </p:spPr>
      </p:sp>
      <p:sp>
        <p:nvSpPr>
          <p:cNvPr id="7" name="shape-1324"/>
          <p:cNvSpPr/>
          <p:nvPr/>
        </p:nvSpPr>
        <p:spPr>
          <a:xfrm>
            <a:off x="685800" y="2423160"/>
            <a:ext cx="6035040" cy="0"/>
          </a:xfrm>
          <a:prstGeom prst="line">
            <a:avLst/>
          </a:prstGeom>
          <a:noFill/>
          <a:ln w="15875">
            <a:solidFill>
              <a:schemeClr val="accent2"/>
            </a:solidFill>
            <a:prstDash val="solid"/>
          </a:ln>
        </p:spPr>
      </p:sp>
      <p:sp>
        <p:nvSpPr>
          <p:cNvPr id="8" name="shape-1325"/>
          <p:cNvSpPr/>
          <p:nvPr/>
        </p:nvSpPr>
        <p:spPr>
          <a:xfrm>
            <a:off x="685800" y="3108960"/>
            <a:ext cx="6035040" cy="0"/>
          </a:xfrm>
          <a:prstGeom prst="line">
            <a:avLst/>
          </a:prstGeom>
          <a:noFill/>
          <a:ln w="15875">
            <a:solidFill>
              <a:schemeClr val="accent2"/>
            </a:solidFill>
            <a:prstDash val="solid"/>
          </a:ln>
        </p:spPr>
      </p:sp>
      <p:sp>
        <p:nvSpPr>
          <p:cNvPr id="9" name="shape-1326"/>
          <p:cNvSpPr/>
          <p:nvPr/>
        </p:nvSpPr>
        <p:spPr>
          <a:xfrm>
            <a:off x="685800" y="2766060"/>
            <a:ext cx="6035040" cy="0"/>
          </a:xfrm>
          <a:prstGeom prst="line">
            <a:avLst/>
          </a:prstGeom>
          <a:noFill/>
          <a:ln w="19050">
            <a:solidFill>
              <a:srgbClr val="FFFFFF"/>
            </a:solidFill>
            <a:prstDash val="dash"/>
          </a:ln>
        </p:spPr>
      </p:sp>
      <p:sp>
        <p:nvSpPr>
          <p:cNvPr id="10" name="shape-1327"/>
          <p:cNvSpPr/>
          <p:nvPr/>
        </p:nvSpPr>
        <p:spPr>
          <a:xfrm>
            <a:off x="3291840" y="1828800"/>
            <a:ext cx="731520" cy="548640"/>
          </a:xfrm>
          <a:prstGeom prst="rect">
            <a:avLst/>
          </a:prstGeom>
          <a:solidFill>
            <a:schemeClr val="accent5"/>
          </a:solidFill>
          <a:ln/>
        </p:spPr>
      </p:sp>
      <p:sp>
        <p:nvSpPr>
          <p:cNvPr id="11" name="shape-1328"/>
          <p:cNvSpPr/>
          <p:nvPr/>
        </p:nvSpPr>
        <p:spPr>
          <a:xfrm>
            <a:off x="1234440" y="2057400"/>
            <a:ext cx="4069080" cy="320040"/>
          </a:xfrm>
          <a:prstGeom prst="trapezoid">
            <a:avLst/>
          </a:prstGeom>
          <a:solidFill>
            <a:srgbClr val="A3A8AE"/>
          </a:solidFill>
          <a:ln/>
        </p:spPr>
      </p:sp>
      <p:sp>
        <p:nvSpPr>
          <p:cNvPr id="12" name="shape-1329"/>
          <p:cNvSpPr/>
          <p:nvPr/>
        </p:nvSpPr>
        <p:spPr>
          <a:xfrm flipH="1">
            <a:off x="1234440" y="2057400"/>
            <a:ext cx="1188720" cy="320040"/>
          </a:xfrm>
          <a:prstGeom prst="line">
            <a:avLst/>
          </a:prstGeom>
          <a:noFill/>
          <a:ln w="19050">
            <a:solidFill>
              <a:schemeClr val="accent1"/>
            </a:solidFill>
            <a:prstDash val="solid"/>
          </a:ln>
        </p:spPr>
      </p:sp>
      <p:sp>
        <p:nvSpPr>
          <p:cNvPr id="13" name="shape-1330"/>
          <p:cNvSpPr/>
          <p:nvPr/>
        </p:nvSpPr>
        <p:spPr>
          <a:xfrm>
            <a:off x="2423160" y="2057400"/>
            <a:ext cx="2057400" cy="0"/>
          </a:xfrm>
          <a:prstGeom prst="line">
            <a:avLst/>
          </a:prstGeom>
          <a:noFill/>
          <a:ln w="19050">
            <a:solidFill>
              <a:schemeClr val="accent1"/>
            </a:solidFill>
            <a:prstDash val="solid"/>
          </a:ln>
        </p:spPr>
      </p:sp>
      <p:sp>
        <p:nvSpPr>
          <p:cNvPr id="14" name="shape-1331"/>
          <p:cNvSpPr/>
          <p:nvPr/>
        </p:nvSpPr>
        <p:spPr>
          <a:xfrm>
            <a:off x="4480560" y="2057400"/>
            <a:ext cx="822960" cy="320040"/>
          </a:xfrm>
          <a:prstGeom prst="line">
            <a:avLst/>
          </a:prstGeom>
          <a:noFill/>
          <a:ln w="19050">
            <a:solidFill>
              <a:schemeClr val="accent1"/>
            </a:solidFill>
            <a:prstDash val="solid"/>
          </a:ln>
        </p:spPr>
      </p:sp>
      <p:sp>
        <p:nvSpPr>
          <p:cNvPr id="15" name="shape-1332"/>
          <p:cNvSpPr/>
          <p:nvPr/>
        </p:nvSpPr>
        <p:spPr>
          <a:xfrm>
            <a:off x="2423160" y="2395728"/>
            <a:ext cx="2148840" cy="0"/>
          </a:xfrm>
          <a:prstGeom prst="line">
            <a:avLst/>
          </a:prstGeom>
          <a:noFill/>
          <a:ln w="15875">
            <a:solidFill>
              <a:srgbClr val="FFFFFF"/>
            </a:solidFill>
            <a:prstDash val="sysDot"/>
          </a:ln>
        </p:spPr>
      </p:sp>
      <p:sp>
        <p:nvSpPr>
          <p:cNvPr id="16" name="text-1333"/>
          <p:cNvSpPr txBox="1"/>
          <p:nvPr/>
        </p:nvSpPr>
        <p:spPr>
          <a:xfrm>
            <a:off x="1097280" y="3291840"/>
            <a:ext cx="1463040" cy="201168"/>
          </a:xfrm>
          <a:prstGeom prst="rect">
            <a:avLst/>
          </a:prstGeom>
          <a:noFill/>
          <a:ln/>
        </p:spPr>
        <p:txBody>
          <a:bodyPr wrap="square" lIns="0" tIns="0" rIns="0" bIns="0" rtlCol="0" anchor="t"/>
          <a:lstStyle/>
          <a:p>
            <a:pPr algn="ctr" indent="0" marL="0">
              <a:buNone/>
            </a:pPr>
            <a:r>
              <a:rPr lang="en-US" sz="900" b="1" dirty="0">
                <a:solidFill>
                  <a:schemeClr val="tx1"/>
                </a:solidFill>
                <a:latin typeface="Calibri" pitchFamily="34" charset="0"/>
                <a:ea typeface="Calibri" pitchFamily="34" charset="-122"/>
                <a:cs typeface="Calibri" pitchFamily="34" charset="-120"/>
              </a:rPr>
              <a:t>long taper 60</a:t>
            </a:r>
            <a:endParaRPr lang="en-US" sz="900" dirty="0"/>
          </a:p>
        </p:txBody>
      </p:sp>
      <p:sp>
        <p:nvSpPr>
          <p:cNvPr id="17" name="text-1334"/>
          <p:cNvSpPr txBox="1"/>
          <p:nvPr/>
        </p:nvSpPr>
        <p:spPr>
          <a:xfrm>
            <a:off x="2377440" y="3291840"/>
            <a:ext cx="1097280" cy="201168"/>
          </a:xfrm>
          <a:prstGeom prst="rect">
            <a:avLst/>
          </a:prstGeom>
          <a:noFill/>
          <a:ln/>
        </p:spPr>
        <p:txBody>
          <a:bodyPr wrap="square" lIns="0" tIns="0" rIns="0" bIns="0" rtlCol="0" anchor="t"/>
          <a:lstStyle/>
          <a:p>
            <a:pPr algn="ctr" indent="0" marL="0">
              <a:buNone/>
            </a:pPr>
            <a:r>
              <a:rPr lang="en-US" sz="900" b="1" dirty="0">
                <a:solidFill>
                  <a:schemeClr val="tx1"/>
                </a:solidFill>
                <a:latin typeface="Calibri" pitchFamily="34" charset="0"/>
                <a:ea typeface="Calibri" pitchFamily="34" charset="-122"/>
                <a:cs typeface="Calibri" pitchFamily="34" charset="-120"/>
              </a:rPr>
              <a:t>storage 30</a:t>
            </a:r>
            <a:endParaRPr lang="en-US" sz="900" dirty="0"/>
          </a:p>
        </p:txBody>
      </p:sp>
      <p:sp>
        <p:nvSpPr>
          <p:cNvPr id="18" name="text-1335"/>
          <p:cNvSpPr txBox="1"/>
          <p:nvPr/>
        </p:nvSpPr>
        <p:spPr>
          <a:xfrm>
            <a:off x="4297680" y="3291840"/>
            <a:ext cx="1280160" cy="201168"/>
          </a:xfrm>
          <a:prstGeom prst="rect">
            <a:avLst/>
          </a:prstGeom>
          <a:noFill/>
          <a:ln/>
        </p:spPr>
        <p:txBody>
          <a:bodyPr wrap="square" lIns="0" tIns="0" rIns="0" bIns="0" rtlCol="0" anchor="t"/>
          <a:lstStyle/>
          <a:p>
            <a:pPr algn="ctr" indent="0" marL="0">
              <a:buNone/>
            </a:pPr>
            <a:r>
              <a:rPr lang="en-US" sz="900" b="1" dirty="0">
                <a:solidFill>
                  <a:schemeClr val="tx1"/>
                </a:solidFill>
                <a:latin typeface="Calibri" pitchFamily="34" charset="0"/>
                <a:ea typeface="Calibri" pitchFamily="34" charset="-122"/>
                <a:cs typeface="Calibri" pitchFamily="34" charset="-120"/>
              </a:rPr>
              <a:t>short taper 30</a:t>
            </a:r>
            <a:endParaRPr lang="en-US" sz="900" dirty="0"/>
          </a:p>
        </p:txBody>
      </p:sp>
      <p:sp>
        <p:nvSpPr>
          <p:cNvPr id="19" name="text-1336"/>
          <p:cNvSpPr txBox="1"/>
          <p:nvPr/>
        </p:nvSpPr>
        <p:spPr>
          <a:xfrm>
            <a:off x="685800" y="3611880"/>
            <a:ext cx="3657600" cy="228600"/>
          </a:xfrm>
          <a:prstGeom prst="rect">
            <a:avLst/>
          </a:prstGeom>
          <a:noFill/>
          <a:ln/>
        </p:spPr>
        <p:txBody>
          <a:bodyPr wrap="square" lIns="0" tIns="0" rIns="0" bIns="0" rtlCol="0" anchor="t"/>
          <a:lstStyle/>
          <a:p>
            <a:pPr indent="0" marL="0">
              <a:buNone/>
            </a:pPr>
            <a:r>
              <a:rPr lang="en-US" sz="950" i="1" dirty="0">
                <a:solidFill>
                  <a:srgbClr val="5B6169"/>
                </a:solidFill>
                <a:latin typeface="Calibri" pitchFamily="34" charset="0"/>
                <a:ea typeface="Calibri" pitchFamily="34" charset="-122"/>
                <a:cs typeface="Calibri" pitchFamily="34" charset="-120"/>
              </a:rPr>
              <a:t>L5 1 m / 1 m beside the lane</a:t>
            </a:r>
            <a:endParaRPr lang="en-US" sz="950" dirty="0"/>
          </a:p>
        </p:txBody>
      </p:sp>
      <p:sp>
        <p:nvSpPr>
          <p:cNvPr id="20" name="shape-1337"/>
          <p:cNvSpPr/>
          <p:nvPr/>
        </p:nvSpPr>
        <p:spPr>
          <a:xfrm>
            <a:off x="7086600" y="1325880"/>
            <a:ext cx="4572000" cy="2743200"/>
          </a:xfrm>
          <a:prstGeom prst="roundRect">
            <a:avLst>
              <a:gd name="adj" fmla="val 2667"/>
            </a:avLst>
          </a:prstGeom>
          <a:solidFill>
            <a:srgbClr val="F4F5F7"/>
          </a:solidFill>
          <a:ln w="9525">
            <a:solidFill>
              <a:srgbClr val="E3E5E8"/>
            </a:solidFill>
            <a:prstDash val="solid"/>
          </a:ln>
        </p:spPr>
      </p:sp>
      <p:sp>
        <p:nvSpPr>
          <p:cNvPr id="21" name="text-1338"/>
          <p:cNvSpPr txBox="1"/>
          <p:nvPr/>
        </p:nvSpPr>
        <p:spPr>
          <a:xfrm>
            <a:off x="7269480" y="1417320"/>
            <a:ext cx="4114800" cy="274320"/>
          </a:xfrm>
          <a:prstGeom prst="rect">
            <a:avLst/>
          </a:prstGeom>
          <a:noFill/>
          <a:ln/>
        </p:spPr>
        <p:txBody>
          <a:bodyPr wrap="square" lIns="0" tIns="0" rIns="0" bIns="0" rtlCol="0" anchor="t"/>
          <a:lstStyle/>
          <a:p>
            <a:pPr indent="0" marL="0">
              <a:buNone/>
            </a:pPr>
            <a:r>
              <a:rPr lang="en-US" sz="1250" b="1" dirty="0">
                <a:solidFill>
                  <a:schemeClr val="tx1"/>
                </a:solidFill>
                <a:latin typeface="Calibri" pitchFamily="34" charset="0"/>
                <a:ea typeface="Calibri" pitchFamily="34" charset="-122"/>
                <a:cs typeface="Calibri" pitchFamily="34" charset="-120"/>
              </a:rPr>
              <a:t>Splitter island on the branch</a:t>
            </a:r>
            <a:endParaRPr lang="en-US" sz="1250" dirty="0"/>
          </a:p>
        </p:txBody>
      </p:sp>
      <p:sp>
        <p:nvSpPr>
          <p:cNvPr id="22" name="shape-1339"/>
          <p:cNvSpPr/>
          <p:nvPr/>
        </p:nvSpPr>
        <p:spPr>
          <a:xfrm>
            <a:off x="8778240" y="1783080"/>
            <a:ext cx="1188720" cy="2103120"/>
          </a:xfrm>
          <a:prstGeom prst="rect">
            <a:avLst/>
          </a:prstGeom>
          <a:solidFill>
            <a:schemeClr val="accent5"/>
          </a:solidFill>
          <a:ln/>
        </p:spPr>
      </p:sp>
      <p:sp>
        <p:nvSpPr>
          <p:cNvPr id="23" name="shape-1340"/>
          <p:cNvSpPr/>
          <p:nvPr/>
        </p:nvSpPr>
        <p:spPr>
          <a:xfrm>
            <a:off x="9253728" y="2103120"/>
            <a:ext cx="237744" cy="1280160"/>
          </a:xfrm>
          <a:prstGeom prst="roundRect">
            <a:avLst>
              <a:gd name="adj" fmla="val 50000"/>
            </a:avLst>
          </a:prstGeom>
          <a:solidFill>
            <a:srgbClr val="B9BDC3"/>
          </a:solidFill>
          <a:ln w="9525">
            <a:solidFill>
              <a:srgbClr val="1F2326"/>
            </a:solidFill>
            <a:prstDash val="solid"/>
          </a:ln>
        </p:spPr>
      </p:sp>
      <p:sp>
        <p:nvSpPr>
          <p:cNvPr id="24" name="text-1341"/>
          <p:cNvSpPr txBox="1"/>
          <p:nvPr/>
        </p:nvSpPr>
        <p:spPr>
          <a:xfrm>
            <a:off x="10058400" y="2560320"/>
            <a:ext cx="1097280" cy="228600"/>
          </a:xfrm>
          <a:prstGeom prst="rect">
            <a:avLst/>
          </a:prstGeom>
          <a:noFill/>
          <a:ln/>
        </p:spPr>
        <p:txBody>
          <a:bodyPr wrap="square" lIns="0" tIns="0" rIns="0" bIns="0" rtlCol="0" anchor="t"/>
          <a:lstStyle/>
          <a:p>
            <a:pPr indent="0" marL="0">
              <a:buNone/>
            </a:pPr>
            <a:r>
              <a:rPr lang="en-US" sz="1000" b="1" dirty="0">
                <a:solidFill>
                  <a:schemeClr val="tx1"/>
                </a:solidFill>
                <a:latin typeface="Calibri" pitchFamily="34" charset="0"/>
                <a:ea typeface="Calibri" pitchFamily="34" charset="-122"/>
                <a:cs typeface="Calibri" pitchFamily="34" charset="-120"/>
              </a:rPr>
              <a:t>1.5 x 15 m</a:t>
            </a:r>
            <a:endParaRPr lang="en-US" sz="1000" dirty="0"/>
          </a:p>
        </p:txBody>
      </p:sp>
      <p:sp>
        <p:nvSpPr>
          <p:cNvPr id="25" name="text-1342"/>
          <p:cNvSpPr txBox="1"/>
          <p:nvPr/>
        </p:nvSpPr>
        <p:spPr>
          <a:xfrm>
            <a:off x="10058400" y="2834640"/>
            <a:ext cx="1463040" cy="228600"/>
          </a:xfrm>
          <a:prstGeom prst="rect">
            <a:avLst/>
          </a:prstGeom>
          <a:noFill/>
          <a:ln/>
        </p:spPr>
        <p:txBody>
          <a:bodyPr wrap="square" lIns="0" tIns="0" rIns="0" bIns="0" rtlCol="0" anchor="t"/>
          <a:lstStyle/>
          <a:p>
            <a:pPr indent="0" marL="0">
              <a:buNone/>
            </a:pPr>
            <a:r>
              <a:rPr lang="en-US" sz="1000" dirty="0">
                <a:solidFill>
                  <a:srgbClr val="5B6169"/>
                </a:solidFill>
                <a:latin typeface="Calibri" pitchFamily="34" charset="0"/>
                <a:ea typeface="Calibri" pitchFamily="34" charset="-122"/>
                <a:cs typeface="Calibri" pitchFamily="34" charset="-120"/>
              </a:rPr>
              <a:t>Kerbed or painted</a:t>
            </a:r>
            <a:endParaRPr lang="en-US" sz="1000" dirty="0"/>
          </a:p>
        </p:txBody>
      </p:sp>
      <p:graphicFrame>
        <p:nvGraphicFramePr>
          <p:cNvPr id="30" name="table-1343"/>
          <p:cNvGraphicFramePr>
            <a:graphicFrameLocks noGrp="1"/>
          </p:cNvGraphicFramePr>
          <p:nvPr>
            <p:extLst>
              <p:ext uri="{D42A27DB-BD31-4B8C-83A1-F6EECF244321}">
                <p14:modId xmlns:p14="http://schemas.microsoft.com/office/powerpoint/2010/main" val="1579011935"/>
              </p:ext>
            </p:extLst>
          </p:nvPr>
        </p:nvGraphicFramePr>
        <p:xfrm>
          <a:off x="502920" y="4251960"/>
          <a:ext cx="11155680" cy="914400"/>
        </p:xfrm>
        <a:graphic>
          <a:graphicData uri="http://schemas.openxmlformats.org/drawingml/2006/table">
            <a:tbl>
              <a:tblPr/>
              <a:tblGrid>
                <a:gridCol w="3108960"/>
                <a:gridCol w="1280160"/>
                <a:gridCol w="2011680"/>
                <a:gridCol w="4754880"/>
              </a:tblGrid>
              <a:tr h="310896">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Range used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Notes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1089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Lane width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3.65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3.0 – 3.65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Width of the auxiliary lane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1089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Approach taper, long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60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by speed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Entry into the lane, before the junction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1089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Departure taper, short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by speed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Exit back to the main road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1089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Storage length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by traffic</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Full-width part at the junction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1089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Island width / length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1.5 / 15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Lanes beside the island under 2.75 m give a warning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F  ·  RDL  ·  NEW IN 3.3</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Single line of barricades, cones or kerb stone</a:t>
            </a:r>
            <a:endParaRPr lang="en-US" sz="2600" dirty="0"/>
          </a:p>
        </p:txBody>
      </p:sp>
      <p:sp>
        <p:nvSpPr>
          <p:cNvPr id="4" name="text-1344"/>
          <p:cNvSpPr txBox="1"/>
          <p:nvPr/>
        </p:nvSpPr>
        <p:spPr>
          <a:xfrm>
            <a:off x="502920" y="1298448"/>
            <a:ext cx="6400800" cy="274320"/>
          </a:xfrm>
          <a:prstGeom prst="rect">
            <a:avLst/>
          </a:prstGeom>
          <a:noFill/>
          <a:ln/>
        </p:spPr>
        <p:txBody>
          <a:bodyPr wrap="square" lIns="0" tIns="0" rIns="0" bIns="0" rtlCol="0" anchor="t"/>
          <a:lstStyle/>
          <a:p>
            <a:pPr indent="0" marL="0">
              <a:buNone/>
            </a:pPr>
            <a:r>
              <a:rPr lang="en-US" sz="1250" b="1" dirty="0">
                <a:solidFill>
                  <a:schemeClr val="tx1"/>
                </a:solidFill>
                <a:latin typeface="Calibri" pitchFamily="34" charset="0"/>
                <a:ea typeface="Calibri" pitchFamily="34" charset="-122"/>
                <a:cs typeface="Calibri" pitchFamily="34" charset="-120"/>
              </a:rPr>
              <a:t>Use RDL when you need one run anywhere, without building a road:</a:t>
            </a:r>
            <a:endParaRPr lang="en-US" sz="1250" dirty="0"/>
          </a:p>
        </p:txBody>
      </p:sp>
      <p:sp>
        <p:nvSpPr>
          <p:cNvPr id="5" name="text-1345"/>
          <p:cNvSpPr txBox="1"/>
          <p:nvPr/>
        </p:nvSpPr>
        <p:spPr>
          <a:xfrm>
            <a:off x="502920" y="1645920"/>
            <a:ext cx="5669280" cy="1554480"/>
          </a:xfrm>
          <a:prstGeom prst="rect">
            <a:avLst/>
          </a:prstGeom>
          <a:noFill/>
          <a:ln/>
        </p:spPr>
        <p:txBody>
          <a:bodyPr wrap="square" lIns="0" tIns="0" rIns="0" bIns="0" rtlCol="0" anchor="t"/>
          <a:lstStyle/>
          <a:p>
            <a:pPr marL="152400" indent="-152400">
              <a:spcAft>
                <a:spcPts val="200"/>
              </a:spcAft>
              <a:buSzPct val="100000"/>
              <a:buChar char="•"/>
            </a:pPr>
            <a:r>
              <a:rPr lang="en-US" sz="1150" dirty="0">
                <a:solidFill>
                  <a:srgbClr val="3A3F45"/>
                </a:solidFill>
                <a:latin typeface="Calibri" pitchFamily="34" charset="0"/>
                <a:ea typeface="Calibri" pitchFamily="34" charset="-122"/>
                <a:cs typeface="Calibri" pitchFamily="34" charset="-120"/>
              </a:rPr>
              <a:t>Lane closure or cone taper on an existing road</a:t>
            </a:r>
            <a:endParaRPr lang="en-US" sz="1150" dirty="0"/>
          </a:p>
          <a:p>
            <a:pPr marL="152400" indent="-152400">
              <a:spcAft>
                <a:spcPts val="200"/>
              </a:spcAft>
              <a:buSzPct val="100000"/>
              <a:buChar char="•"/>
            </a:pPr>
            <a:r>
              <a:rPr lang="en-US" sz="1150" dirty="0">
                <a:solidFill>
                  <a:srgbClr val="3A3F45"/>
                </a:solidFill>
                <a:latin typeface="Calibri" pitchFamily="34" charset="0"/>
                <a:ea typeface="Calibri" pitchFamily="34" charset="-122"/>
                <a:cs typeface="Calibri" pitchFamily="34" charset="-120"/>
              </a:rPr>
              <a:t>Work zone or excavation boundary</a:t>
            </a:r>
            <a:endParaRPr lang="en-US" sz="1150" dirty="0"/>
          </a:p>
          <a:p>
            <a:pPr marL="152400" indent="-152400">
              <a:spcAft>
                <a:spcPts val="200"/>
              </a:spcAft>
              <a:buSzPct val="100000"/>
              <a:buChar char="•"/>
            </a:pPr>
            <a:r>
              <a:rPr lang="en-US" sz="1150" dirty="0">
                <a:solidFill>
                  <a:srgbClr val="3A3F45"/>
                </a:solidFill>
                <a:latin typeface="Calibri" pitchFamily="34" charset="0"/>
                <a:ea typeface="Calibri" pitchFamily="34" charset="-122"/>
                <a:cs typeface="Calibri" pitchFamily="34" charset="-120"/>
              </a:rPr>
              <a:t>Kerb along a footpath, parking or island edge</a:t>
            </a:r>
            <a:endParaRPr lang="en-US" sz="1150" dirty="0"/>
          </a:p>
          <a:p>
            <a:pPr marL="152400" indent="-152400">
              <a:spcAft>
                <a:spcPts val="200"/>
              </a:spcAft>
              <a:buSzPct val="100000"/>
              <a:buChar char="•"/>
            </a:pPr>
            <a:r>
              <a:rPr lang="en-US" sz="1150" dirty="0">
                <a:solidFill>
                  <a:srgbClr val="3A3F45"/>
                </a:solidFill>
                <a:latin typeface="Calibri" pitchFamily="34" charset="0"/>
                <a:ea typeface="Calibri" pitchFamily="34" charset="-122"/>
                <a:cs typeface="Calibri" pitchFamily="34" charset="-120"/>
              </a:rPr>
              <a:t>Barricades on both sides of a trench or a temporary path</a:t>
            </a:r>
            <a:endParaRPr lang="en-US" sz="1150" dirty="0"/>
          </a:p>
          <a:p>
            <a:pPr marL="152400" indent="-152400">
              <a:spcAft>
                <a:spcPts val="200"/>
              </a:spcAft>
              <a:buSzPct val="100000"/>
              <a:buChar char="•"/>
            </a:pPr>
            <a:r>
              <a:rPr lang="en-US" sz="1150" dirty="0">
                <a:solidFill>
                  <a:srgbClr val="3A3F45"/>
                </a:solidFill>
                <a:latin typeface="Calibri" pitchFamily="34" charset="0"/>
                <a:ea typeface="Calibri" pitchFamily="34" charset="-122"/>
                <a:cs typeface="Calibri" pitchFamily="34" charset="-120"/>
              </a:rPr>
              <a:t>A ring of cones round a manhole (circle)</a:t>
            </a:r>
            <a:endParaRPr lang="en-US" sz="1150" dirty="0"/>
          </a:p>
        </p:txBody>
      </p:sp>
      <p:sp>
        <p:nvSpPr>
          <p:cNvPr id="6" name="shape-1346"/>
          <p:cNvSpPr/>
          <p:nvPr/>
        </p:nvSpPr>
        <p:spPr>
          <a:xfrm>
            <a:off x="502920" y="3291840"/>
            <a:ext cx="329184" cy="329184"/>
          </a:xfrm>
          <a:prstGeom prst="ellipse">
            <a:avLst/>
          </a:prstGeom>
          <a:solidFill>
            <a:schemeClr val="accent1"/>
          </a:solidFill>
          <a:ln/>
        </p:spPr>
      </p:sp>
      <p:sp>
        <p:nvSpPr>
          <p:cNvPr id="7" name="text-1347"/>
          <p:cNvSpPr txBox="1"/>
          <p:nvPr/>
        </p:nvSpPr>
        <p:spPr>
          <a:xfrm>
            <a:off x="502920" y="329184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8" name="text-1348"/>
          <p:cNvSpPr txBox="1"/>
          <p:nvPr/>
        </p:nvSpPr>
        <p:spPr>
          <a:xfrm>
            <a:off x="978408" y="3273552"/>
            <a:ext cx="5285232" cy="67665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Draw the line</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Line, polyline, arc, spline, circle or ellipse on any layer, in the run direction.</a:t>
            </a:r>
            <a:endParaRPr lang="en-US" sz="1200" dirty="0"/>
          </a:p>
        </p:txBody>
      </p:sp>
      <p:sp>
        <p:nvSpPr>
          <p:cNvPr id="9" name="shape-1349"/>
          <p:cNvSpPr/>
          <p:nvPr/>
        </p:nvSpPr>
        <p:spPr>
          <a:xfrm>
            <a:off x="502920" y="4005072"/>
            <a:ext cx="329184" cy="329184"/>
          </a:xfrm>
          <a:prstGeom prst="ellipse">
            <a:avLst/>
          </a:prstGeom>
          <a:solidFill>
            <a:schemeClr val="accent1"/>
          </a:solidFill>
          <a:ln/>
        </p:spPr>
      </p:sp>
      <p:sp>
        <p:nvSpPr>
          <p:cNvPr id="10" name="text-1350"/>
          <p:cNvSpPr txBox="1"/>
          <p:nvPr/>
        </p:nvSpPr>
        <p:spPr>
          <a:xfrm>
            <a:off x="502920" y="40050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1" name="text-1351"/>
          <p:cNvSpPr txBox="1"/>
          <p:nvPr/>
        </p:nvSpPr>
        <p:spPr>
          <a:xfrm>
            <a:off x="978408" y="3986784"/>
            <a:ext cx="5285232" cy="67665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RDL and select</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Select one or more objects, press Enter. The dialog opens.</a:t>
            </a:r>
            <a:endParaRPr lang="en-US" sz="1200" dirty="0"/>
          </a:p>
        </p:txBody>
      </p:sp>
      <p:sp>
        <p:nvSpPr>
          <p:cNvPr id="12" name="shape-1352"/>
          <p:cNvSpPr/>
          <p:nvPr/>
        </p:nvSpPr>
        <p:spPr>
          <a:xfrm>
            <a:off x="502920" y="4718304"/>
            <a:ext cx="329184" cy="329184"/>
          </a:xfrm>
          <a:prstGeom prst="ellipse">
            <a:avLst/>
          </a:prstGeom>
          <a:solidFill>
            <a:schemeClr val="accent1"/>
          </a:solidFill>
          <a:ln/>
        </p:spPr>
      </p:sp>
      <p:sp>
        <p:nvSpPr>
          <p:cNvPr id="13" name="text-1353"/>
          <p:cNvSpPr txBox="1"/>
          <p:nvPr/>
        </p:nvSpPr>
        <p:spPr>
          <a:xfrm>
            <a:off x="502920" y="471830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4" name="text-1354"/>
          <p:cNvSpPr txBox="1"/>
          <p:nvPr/>
        </p:nvSpPr>
        <p:spPr>
          <a:xfrm>
            <a:off x="978408" y="4700016"/>
            <a:ext cx="5285232" cy="67665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Choose type, placement and size</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Barricades / Traffic cones / Kerb stone; on the line, left, right or both.</a:t>
            </a:r>
            <a:endParaRPr lang="en-US" sz="1200" dirty="0"/>
          </a:p>
        </p:txBody>
      </p:sp>
      <p:sp>
        <p:nvSpPr>
          <p:cNvPr id="15" name="shape-1355"/>
          <p:cNvSpPr/>
          <p:nvPr/>
        </p:nvSpPr>
        <p:spPr>
          <a:xfrm>
            <a:off x="502920" y="5431536"/>
            <a:ext cx="329184" cy="329184"/>
          </a:xfrm>
          <a:prstGeom prst="ellipse">
            <a:avLst/>
          </a:prstGeom>
          <a:solidFill>
            <a:schemeClr val="accent1"/>
          </a:solidFill>
          <a:ln/>
        </p:spPr>
      </p:sp>
      <p:sp>
        <p:nvSpPr>
          <p:cNvPr id="16" name="text-1356"/>
          <p:cNvSpPr txBox="1"/>
          <p:nvPr/>
        </p:nvSpPr>
        <p:spPr>
          <a:xfrm>
            <a:off x="502920" y="543153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7" name="text-1357"/>
          <p:cNvSpPr txBox="1"/>
          <p:nvPr/>
        </p:nvSpPr>
        <p:spPr>
          <a:xfrm>
            <a:off x="978408" y="5413248"/>
            <a:ext cx="5285232" cy="676656"/>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Press OK</a:t>
            </a:r>
            <a:endParaRPr lang="en-US" sz="1200" dirty="0"/>
          </a:p>
          <a:p>
            <a:pPr indent="0" marL="0">
              <a:spcAft>
                <a:spcPts val="100"/>
              </a:spcAft>
              <a:buNone/>
            </a:pPr>
            <a:r>
              <a:rPr lang="en-US" sz="1050" dirty="0">
                <a:solidFill>
                  <a:srgbClr val="3A3F45"/>
                </a:solidFill>
                <a:latin typeface="Calibri" pitchFamily="34" charset="0"/>
                <a:ea typeface="Calibri" pitchFamily="34" charset="-122"/>
                <a:cs typeface="Calibri" pitchFamily="34" charset="-120"/>
              </a:rPr>
              <a:t>Units are placed, the quantity label is added, totals print. U undoes the run.</a:t>
            </a:r>
            <a:endParaRPr lang="en-US" sz="1200" dirty="0"/>
          </a:p>
        </p:txBody>
      </p:sp>
      <p:sp>
        <p:nvSpPr>
          <p:cNvPr id="18" name="shape-1358"/>
          <p:cNvSpPr/>
          <p:nvPr/>
        </p:nvSpPr>
        <p:spPr>
          <a:xfrm>
            <a:off x="6492240" y="1325880"/>
            <a:ext cx="5166360" cy="2651760"/>
          </a:xfrm>
          <a:prstGeom prst="roundRect">
            <a:avLst>
              <a:gd name="adj" fmla="val 2759"/>
            </a:avLst>
          </a:prstGeom>
          <a:solidFill>
            <a:srgbClr val="F4F5F7"/>
          </a:solidFill>
          <a:ln w="9525">
            <a:solidFill>
              <a:srgbClr val="E3E5E8"/>
            </a:solidFill>
            <a:prstDash val="solid"/>
          </a:ln>
        </p:spPr>
      </p:sp>
      <p:sp>
        <p:nvSpPr>
          <p:cNvPr id="19" name="text-1359"/>
          <p:cNvSpPr txBox="1"/>
          <p:nvPr/>
        </p:nvSpPr>
        <p:spPr>
          <a:xfrm>
            <a:off x="6675120" y="1417320"/>
            <a:ext cx="4572000" cy="274320"/>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Example: cone taper closing a lane</a:t>
            </a:r>
            <a:endParaRPr lang="en-US" sz="1200" dirty="0"/>
          </a:p>
        </p:txBody>
      </p:sp>
      <p:sp>
        <p:nvSpPr>
          <p:cNvPr id="20" name="shape-1360"/>
          <p:cNvSpPr/>
          <p:nvPr/>
        </p:nvSpPr>
        <p:spPr>
          <a:xfrm>
            <a:off x="6675120" y="1874520"/>
            <a:ext cx="4800600" cy="1188720"/>
          </a:xfrm>
          <a:prstGeom prst="rect">
            <a:avLst/>
          </a:prstGeom>
          <a:solidFill>
            <a:schemeClr val="accent5"/>
          </a:solidFill>
          <a:ln/>
        </p:spPr>
      </p:sp>
      <p:sp>
        <p:nvSpPr>
          <p:cNvPr id="21" name="shape-1361"/>
          <p:cNvSpPr/>
          <p:nvPr/>
        </p:nvSpPr>
        <p:spPr>
          <a:xfrm>
            <a:off x="6675120" y="1920240"/>
            <a:ext cx="4800600" cy="0"/>
          </a:xfrm>
          <a:prstGeom prst="line">
            <a:avLst/>
          </a:prstGeom>
          <a:noFill/>
          <a:ln w="15875">
            <a:solidFill>
              <a:schemeClr val="accent2"/>
            </a:solidFill>
            <a:prstDash val="solid"/>
          </a:ln>
        </p:spPr>
      </p:sp>
      <p:sp>
        <p:nvSpPr>
          <p:cNvPr id="22" name="shape-1362"/>
          <p:cNvSpPr/>
          <p:nvPr/>
        </p:nvSpPr>
        <p:spPr>
          <a:xfrm>
            <a:off x="6675120" y="3017520"/>
            <a:ext cx="4800600" cy="0"/>
          </a:xfrm>
          <a:prstGeom prst="line">
            <a:avLst/>
          </a:prstGeom>
          <a:noFill/>
          <a:ln w="15875">
            <a:solidFill>
              <a:schemeClr val="accent2"/>
            </a:solidFill>
            <a:prstDash val="solid"/>
          </a:ln>
        </p:spPr>
      </p:sp>
      <p:sp>
        <p:nvSpPr>
          <p:cNvPr id="23" name="shape-1363"/>
          <p:cNvSpPr/>
          <p:nvPr/>
        </p:nvSpPr>
        <p:spPr>
          <a:xfrm>
            <a:off x="6675120" y="2468880"/>
            <a:ext cx="4800600" cy="0"/>
          </a:xfrm>
          <a:prstGeom prst="line">
            <a:avLst/>
          </a:prstGeom>
          <a:noFill/>
          <a:ln w="19050">
            <a:solidFill>
              <a:srgbClr val="FFFFFF"/>
            </a:solidFill>
            <a:prstDash val="dash"/>
          </a:ln>
        </p:spPr>
      </p:sp>
      <p:sp>
        <p:nvSpPr>
          <p:cNvPr id="24" name="shape-1364"/>
          <p:cNvSpPr/>
          <p:nvPr/>
        </p:nvSpPr>
        <p:spPr>
          <a:xfrm>
            <a:off x="6981444" y="2912364"/>
            <a:ext cx="118872" cy="118872"/>
          </a:xfrm>
          <a:prstGeom prst="ellipse">
            <a:avLst/>
          </a:prstGeom>
          <a:solidFill>
            <a:schemeClr val="accent1"/>
          </a:solidFill>
          <a:ln w="5080">
            <a:solidFill>
              <a:srgbClr val="1F2326"/>
            </a:solidFill>
            <a:prstDash val="solid"/>
          </a:ln>
        </p:spPr>
      </p:sp>
      <p:sp>
        <p:nvSpPr>
          <p:cNvPr id="25" name="shape-1365"/>
          <p:cNvSpPr/>
          <p:nvPr/>
        </p:nvSpPr>
        <p:spPr>
          <a:xfrm>
            <a:off x="7005218" y="2936138"/>
            <a:ext cx="71323" cy="71323"/>
          </a:xfrm>
          <a:prstGeom prst="ellipse">
            <a:avLst/>
          </a:prstGeom>
          <a:solidFill>
            <a:srgbClr val="FFFFFF"/>
          </a:solidFill>
          <a:ln/>
        </p:spPr>
      </p:sp>
      <p:sp>
        <p:nvSpPr>
          <p:cNvPr id="26" name="shape-1366"/>
          <p:cNvSpPr/>
          <p:nvPr/>
        </p:nvSpPr>
        <p:spPr>
          <a:xfrm>
            <a:off x="7021860" y="2952780"/>
            <a:ext cx="38039" cy="38039"/>
          </a:xfrm>
          <a:prstGeom prst="ellipse">
            <a:avLst/>
          </a:prstGeom>
          <a:solidFill>
            <a:schemeClr val="accent1"/>
          </a:solidFill>
          <a:ln/>
        </p:spPr>
      </p:sp>
      <p:sp>
        <p:nvSpPr>
          <p:cNvPr id="27" name="shape-1367"/>
          <p:cNvSpPr/>
          <p:nvPr/>
        </p:nvSpPr>
        <p:spPr>
          <a:xfrm>
            <a:off x="7347204" y="2811780"/>
            <a:ext cx="118872" cy="118872"/>
          </a:xfrm>
          <a:prstGeom prst="ellipse">
            <a:avLst/>
          </a:prstGeom>
          <a:solidFill>
            <a:schemeClr val="accent1"/>
          </a:solidFill>
          <a:ln w="5080">
            <a:solidFill>
              <a:srgbClr val="1F2326"/>
            </a:solidFill>
            <a:prstDash val="solid"/>
          </a:ln>
        </p:spPr>
      </p:sp>
      <p:sp>
        <p:nvSpPr>
          <p:cNvPr id="28" name="shape-1368"/>
          <p:cNvSpPr/>
          <p:nvPr/>
        </p:nvSpPr>
        <p:spPr>
          <a:xfrm>
            <a:off x="7370978" y="2835554"/>
            <a:ext cx="71323" cy="71323"/>
          </a:xfrm>
          <a:prstGeom prst="ellipse">
            <a:avLst/>
          </a:prstGeom>
          <a:solidFill>
            <a:srgbClr val="FFFFFF"/>
          </a:solidFill>
          <a:ln/>
        </p:spPr>
      </p:sp>
      <p:sp>
        <p:nvSpPr>
          <p:cNvPr id="29" name="shape-1369"/>
          <p:cNvSpPr/>
          <p:nvPr/>
        </p:nvSpPr>
        <p:spPr>
          <a:xfrm>
            <a:off x="7387620" y="2852196"/>
            <a:ext cx="38039" cy="38039"/>
          </a:xfrm>
          <a:prstGeom prst="ellipse">
            <a:avLst/>
          </a:prstGeom>
          <a:solidFill>
            <a:schemeClr val="accent1"/>
          </a:solidFill>
          <a:ln/>
        </p:spPr>
      </p:sp>
      <p:sp>
        <p:nvSpPr>
          <p:cNvPr id="30" name="shape-1370"/>
          <p:cNvSpPr/>
          <p:nvPr/>
        </p:nvSpPr>
        <p:spPr>
          <a:xfrm>
            <a:off x="7712964" y="2711196"/>
            <a:ext cx="118872" cy="118872"/>
          </a:xfrm>
          <a:prstGeom prst="ellipse">
            <a:avLst/>
          </a:prstGeom>
          <a:solidFill>
            <a:schemeClr val="accent1"/>
          </a:solidFill>
          <a:ln w="5080">
            <a:solidFill>
              <a:srgbClr val="1F2326"/>
            </a:solidFill>
            <a:prstDash val="solid"/>
          </a:ln>
        </p:spPr>
      </p:sp>
      <p:sp>
        <p:nvSpPr>
          <p:cNvPr id="31" name="shape-1371"/>
          <p:cNvSpPr/>
          <p:nvPr/>
        </p:nvSpPr>
        <p:spPr>
          <a:xfrm>
            <a:off x="7736738" y="2734970"/>
            <a:ext cx="71323" cy="71323"/>
          </a:xfrm>
          <a:prstGeom prst="ellipse">
            <a:avLst/>
          </a:prstGeom>
          <a:solidFill>
            <a:srgbClr val="FFFFFF"/>
          </a:solidFill>
          <a:ln/>
        </p:spPr>
      </p:sp>
      <p:sp>
        <p:nvSpPr>
          <p:cNvPr id="32" name="shape-1372"/>
          <p:cNvSpPr/>
          <p:nvPr/>
        </p:nvSpPr>
        <p:spPr>
          <a:xfrm>
            <a:off x="7753380" y="2751612"/>
            <a:ext cx="38039" cy="38039"/>
          </a:xfrm>
          <a:prstGeom prst="ellipse">
            <a:avLst/>
          </a:prstGeom>
          <a:solidFill>
            <a:schemeClr val="accent1"/>
          </a:solidFill>
          <a:ln/>
        </p:spPr>
      </p:sp>
      <p:sp>
        <p:nvSpPr>
          <p:cNvPr id="33" name="shape-1373"/>
          <p:cNvSpPr/>
          <p:nvPr/>
        </p:nvSpPr>
        <p:spPr>
          <a:xfrm>
            <a:off x="8078724" y="2610612"/>
            <a:ext cx="118872" cy="118872"/>
          </a:xfrm>
          <a:prstGeom prst="ellipse">
            <a:avLst/>
          </a:prstGeom>
          <a:solidFill>
            <a:schemeClr val="accent1"/>
          </a:solidFill>
          <a:ln w="5080">
            <a:solidFill>
              <a:srgbClr val="1F2326"/>
            </a:solidFill>
            <a:prstDash val="solid"/>
          </a:ln>
        </p:spPr>
      </p:sp>
      <p:sp>
        <p:nvSpPr>
          <p:cNvPr id="34" name="shape-1374"/>
          <p:cNvSpPr/>
          <p:nvPr/>
        </p:nvSpPr>
        <p:spPr>
          <a:xfrm>
            <a:off x="8102498" y="2634386"/>
            <a:ext cx="71323" cy="71323"/>
          </a:xfrm>
          <a:prstGeom prst="ellipse">
            <a:avLst/>
          </a:prstGeom>
          <a:solidFill>
            <a:srgbClr val="FFFFFF"/>
          </a:solidFill>
          <a:ln/>
        </p:spPr>
      </p:sp>
      <p:sp>
        <p:nvSpPr>
          <p:cNvPr id="35" name="shape-1375"/>
          <p:cNvSpPr/>
          <p:nvPr/>
        </p:nvSpPr>
        <p:spPr>
          <a:xfrm>
            <a:off x="8119140" y="2651028"/>
            <a:ext cx="38039" cy="38039"/>
          </a:xfrm>
          <a:prstGeom prst="ellipse">
            <a:avLst/>
          </a:prstGeom>
          <a:solidFill>
            <a:schemeClr val="accent1"/>
          </a:solidFill>
          <a:ln/>
        </p:spPr>
      </p:sp>
      <p:sp>
        <p:nvSpPr>
          <p:cNvPr id="36" name="shape-1376"/>
          <p:cNvSpPr/>
          <p:nvPr/>
        </p:nvSpPr>
        <p:spPr>
          <a:xfrm>
            <a:off x="8444484" y="2510028"/>
            <a:ext cx="118872" cy="118872"/>
          </a:xfrm>
          <a:prstGeom prst="ellipse">
            <a:avLst/>
          </a:prstGeom>
          <a:solidFill>
            <a:schemeClr val="accent1"/>
          </a:solidFill>
          <a:ln w="5080">
            <a:solidFill>
              <a:srgbClr val="1F2326"/>
            </a:solidFill>
            <a:prstDash val="solid"/>
          </a:ln>
        </p:spPr>
      </p:sp>
      <p:sp>
        <p:nvSpPr>
          <p:cNvPr id="37" name="shape-1377"/>
          <p:cNvSpPr/>
          <p:nvPr/>
        </p:nvSpPr>
        <p:spPr>
          <a:xfrm>
            <a:off x="8468258" y="2533802"/>
            <a:ext cx="71323" cy="71323"/>
          </a:xfrm>
          <a:prstGeom prst="ellipse">
            <a:avLst/>
          </a:prstGeom>
          <a:solidFill>
            <a:srgbClr val="FFFFFF"/>
          </a:solidFill>
          <a:ln/>
        </p:spPr>
      </p:sp>
      <p:sp>
        <p:nvSpPr>
          <p:cNvPr id="38" name="shape-1378"/>
          <p:cNvSpPr/>
          <p:nvPr/>
        </p:nvSpPr>
        <p:spPr>
          <a:xfrm>
            <a:off x="8484900" y="2550444"/>
            <a:ext cx="38039" cy="38039"/>
          </a:xfrm>
          <a:prstGeom prst="ellipse">
            <a:avLst/>
          </a:prstGeom>
          <a:solidFill>
            <a:schemeClr val="accent1"/>
          </a:solidFill>
          <a:ln/>
        </p:spPr>
      </p:sp>
      <p:sp>
        <p:nvSpPr>
          <p:cNvPr id="39" name="shape-1379"/>
          <p:cNvSpPr/>
          <p:nvPr/>
        </p:nvSpPr>
        <p:spPr>
          <a:xfrm>
            <a:off x="8810244" y="2409444"/>
            <a:ext cx="118872" cy="118872"/>
          </a:xfrm>
          <a:prstGeom prst="ellipse">
            <a:avLst/>
          </a:prstGeom>
          <a:solidFill>
            <a:schemeClr val="accent1"/>
          </a:solidFill>
          <a:ln w="5080">
            <a:solidFill>
              <a:srgbClr val="1F2326"/>
            </a:solidFill>
            <a:prstDash val="solid"/>
          </a:ln>
        </p:spPr>
      </p:sp>
      <p:sp>
        <p:nvSpPr>
          <p:cNvPr id="40" name="shape-1380"/>
          <p:cNvSpPr/>
          <p:nvPr/>
        </p:nvSpPr>
        <p:spPr>
          <a:xfrm>
            <a:off x="8834018" y="2433218"/>
            <a:ext cx="71323" cy="71323"/>
          </a:xfrm>
          <a:prstGeom prst="ellipse">
            <a:avLst/>
          </a:prstGeom>
          <a:solidFill>
            <a:srgbClr val="FFFFFF"/>
          </a:solidFill>
          <a:ln/>
        </p:spPr>
      </p:sp>
      <p:sp>
        <p:nvSpPr>
          <p:cNvPr id="41" name="shape-1381"/>
          <p:cNvSpPr/>
          <p:nvPr/>
        </p:nvSpPr>
        <p:spPr>
          <a:xfrm>
            <a:off x="8850660" y="2449860"/>
            <a:ext cx="38039" cy="38039"/>
          </a:xfrm>
          <a:prstGeom prst="ellipse">
            <a:avLst/>
          </a:prstGeom>
          <a:solidFill>
            <a:schemeClr val="accent1"/>
          </a:solidFill>
          <a:ln/>
        </p:spPr>
      </p:sp>
      <p:sp>
        <p:nvSpPr>
          <p:cNvPr id="42" name="shape-1382"/>
          <p:cNvSpPr/>
          <p:nvPr/>
        </p:nvSpPr>
        <p:spPr>
          <a:xfrm>
            <a:off x="9176004" y="2409444"/>
            <a:ext cx="118872" cy="118872"/>
          </a:xfrm>
          <a:prstGeom prst="ellipse">
            <a:avLst/>
          </a:prstGeom>
          <a:solidFill>
            <a:schemeClr val="accent1"/>
          </a:solidFill>
          <a:ln w="5080">
            <a:solidFill>
              <a:srgbClr val="1F2326"/>
            </a:solidFill>
            <a:prstDash val="solid"/>
          </a:ln>
        </p:spPr>
      </p:sp>
      <p:sp>
        <p:nvSpPr>
          <p:cNvPr id="43" name="shape-1383"/>
          <p:cNvSpPr/>
          <p:nvPr/>
        </p:nvSpPr>
        <p:spPr>
          <a:xfrm>
            <a:off x="9199778" y="2433218"/>
            <a:ext cx="71323" cy="71323"/>
          </a:xfrm>
          <a:prstGeom prst="ellipse">
            <a:avLst/>
          </a:prstGeom>
          <a:solidFill>
            <a:srgbClr val="FFFFFF"/>
          </a:solidFill>
          <a:ln/>
        </p:spPr>
      </p:sp>
      <p:sp>
        <p:nvSpPr>
          <p:cNvPr id="44" name="shape-1384"/>
          <p:cNvSpPr/>
          <p:nvPr/>
        </p:nvSpPr>
        <p:spPr>
          <a:xfrm>
            <a:off x="9216420" y="2449860"/>
            <a:ext cx="38039" cy="38039"/>
          </a:xfrm>
          <a:prstGeom prst="ellipse">
            <a:avLst/>
          </a:prstGeom>
          <a:solidFill>
            <a:schemeClr val="accent1"/>
          </a:solidFill>
          <a:ln/>
        </p:spPr>
      </p:sp>
      <p:sp>
        <p:nvSpPr>
          <p:cNvPr id="45" name="shape-1385"/>
          <p:cNvSpPr/>
          <p:nvPr/>
        </p:nvSpPr>
        <p:spPr>
          <a:xfrm>
            <a:off x="9541764" y="2409444"/>
            <a:ext cx="118872" cy="118872"/>
          </a:xfrm>
          <a:prstGeom prst="ellipse">
            <a:avLst/>
          </a:prstGeom>
          <a:solidFill>
            <a:schemeClr val="accent1"/>
          </a:solidFill>
          <a:ln w="5080">
            <a:solidFill>
              <a:srgbClr val="1F2326"/>
            </a:solidFill>
            <a:prstDash val="solid"/>
          </a:ln>
        </p:spPr>
      </p:sp>
      <p:sp>
        <p:nvSpPr>
          <p:cNvPr id="46" name="shape-1386"/>
          <p:cNvSpPr/>
          <p:nvPr/>
        </p:nvSpPr>
        <p:spPr>
          <a:xfrm>
            <a:off x="9565538" y="2433218"/>
            <a:ext cx="71323" cy="71323"/>
          </a:xfrm>
          <a:prstGeom prst="ellipse">
            <a:avLst/>
          </a:prstGeom>
          <a:solidFill>
            <a:srgbClr val="FFFFFF"/>
          </a:solidFill>
          <a:ln/>
        </p:spPr>
      </p:sp>
      <p:sp>
        <p:nvSpPr>
          <p:cNvPr id="47" name="shape-1387"/>
          <p:cNvSpPr/>
          <p:nvPr/>
        </p:nvSpPr>
        <p:spPr>
          <a:xfrm>
            <a:off x="9582180" y="2449860"/>
            <a:ext cx="38039" cy="38039"/>
          </a:xfrm>
          <a:prstGeom prst="ellipse">
            <a:avLst/>
          </a:prstGeom>
          <a:solidFill>
            <a:schemeClr val="accent1"/>
          </a:solidFill>
          <a:ln/>
        </p:spPr>
      </p:sp>
      <p:sp>
        <p:nvSpPr>
          <p:cNvPr id="48" name="shape-1388"/>
          <p:cNvSpPr/>
          <p:nvPr/>
        </p:nvSpPr>
        <p:spPr>
          <a:xfrm>
            <a:off x="9907524" y="2409444"/>
            <a:ext cx="118872" cy="118872"/>
          </a:xfrm>
          <a:prstGeom prst="ellipse">
            <a:avLst/>
          </a:prstGeom>
          <a:solidFill>
            <a:schemeClr val="accent1"/>
          </a:solidFill>
          <a:ln w="5080">
            <a:solidFill>
              <a:srgbClr val="1F2326"/>
            </a:solidFill>
            <a:prstDash val="solid"/>
          </a:ln>
        </p:spPr>
      </p:sp>
      <p:sp>
        <p:nvSpPr>
          <p:cNvPr id="49" name="shape-1389"/>
          <p:cNvSpPr/>
          <p:nvPr/>
        </p:nvSpPr>
        <p:spPr>
          <a:xfrm>
            <a:off x="9931298" y="2433218"/>
            <a:ext cx="71323" cy="71323"/>
          </a:xfrm>
          <a:prstGeom prst="ellipse">
            <a:avLst/>
          </a:prstGeom>
          <a:solidFill>
            <a:srgbClr val="FFFFFF"/>
          </a:solidFill>
          <a:ln/>
        </p:spPr>
      </p:sp>
      <p:sp>
        <p:nvSpPr>
          <p:cNvPr id="50" name="shape-1390"/>
          <p:cNvSpPr/>
          <p:nvPr/>
        </p:nvSpPr>
        <p:spPr>
          <a:xfrm>
            <a:off x="9947940" y="2449860"/>
            <a:ext cx="38039" cy="38039"/>
          </a:xfrm>
          <a:prstGeom prst="ellipse">
            <a:avLst/>
          </a:prstGeom>
          <a:solidFill>
            <a:schemeClr val="accent1"/>
          </a:solidFill>
          <a:ln/>
        </p:spPr>
      </p:sp>
      <p:sp>
        <p:nvSpPr>
          <p:cNvPr id="51" name="shape-1391"/>
          <p:cNvSpPr/>
          <p:nvPr/>
        </p:nvSpPr>
        <p:spPr>
          <a:xfrm>
            <a:off x="10273284" y="2409444"/>
            <a:ext cx="118872" cy="118872"/>
          </a:xfrm>
          <a:prstGeom prst="ellipse">
            <a:avLst/>
          </a:prstGeom>
          <a:solidFill>
            <a:schemeClr val="accent1"/>
          </a:solidFill>
          <a:ln w="5080">
            <a:solidFill>
              <a:srgbClr val="1F2326"/>
            </a:solidFill>
            <a:prstDash val="solid"/>
          </a:ln>
        </p:spPr>
      </p:sp>
      <p:sp>
        <p:nvSpPr>
          <p:cNvPr id="52" name="shape-1392"/>
          <p:cNvSpPr/>
          <p:nvPr/>
        </p:nvSpPr>
        <p:spPr>
          <a:xfrm>
            <a:off x="10297058" y="2433218"/>
            <a:ext cx="71323" cy="71323"/>
          </a:xfrm>
          <a:prstGeom prst="ellipse">
            <a:avLst/>
          </a:prstGeom>
          <a:solidFill>
            <a:srgbClr val="FFFFFF"/>
          </a:solidFill>
          <a:ln/>
        </p:spPr>
      </p:sp>
      <p:sp>
        <p:nvSpPr>
          <p:cNvPr id="53" name="shape-1393"/>
          <p:cNvSpPr/>
          <p:nvPr/>
        </p:nvSpPr>
        <p:spPr>
          <a:xfrm>
            <a:off x="10313700" y="2449860"/>
            <a:ext cx="38039" cy="38039"/>
          </a:xfrm>
          <a:prstGeom prst="ellipse">
            <a:avLst/>
          </a:prstGeom>
          <a:solidFill>
            <a:schemeClr val="accent1"/>
          </a:solidFill>
          <a:ln/>
        </p:spPr>
      </p:sp>
      <p:sp>
        <p:nvSpPr>
          <p:cNvPr id="54" name="shape-1394"/>
          <p:cNvSpPr/>
          <p:nvPr/>
        </p:nvSpPr>
        <p:spPr>
          <a:xfrm>
            <a:off x="10639044" y="2409444"/>
            <a:ext cx="118872" cy="118872"/>
          </a:xfrm>
          <a:prstGeom prst="ellipse">
            <a:avLst/>
          </a:prstGeom>
          <a:solidFill>
            <a:schemeClr val="accent1"/>
          </a:solidFill>
          <a:ln w="5080">
            <a:solidFill>
              <a:srgbClr val="1F2326"/>
            </a:solidFill>
            <a:prstDash val="solid"/>
          </a:ln>
        </p:spPr>
      </p:sp>
      <p:sp>
        <p:nvSpPr>
          <p:cNvPr id="55" name="shape-1395"/>
          <p:cNvSpPr/>
          <p:nvPr/>
        </p:nvSpPr>
        <p:spPr>
          <a:xfrm>
            <a:off x="10662818" y="2433218"/>
            <a:ext cx="71323" cy="71323"/>
          </a:xfrm>
          <a:prstGeom prst="ellipse">
            <a:avLst/>
          </a:prstGeom>
          <a:solidFill>
            <a:srgbClr val="FFFFFF"/>
          </a:solidFill>
          <a:ln/>
        </p:spPr>
      </p:sp>
      <p:sp>
        <p:nvSpPr>
          <p:cNvPr id="56" name="shape-1396"/>
          <p:cNvSpPr/>
          <p:nvPr/>
        </p:nvSpPr>
        <p:spPr>
          <a:xfrm>
            <a:off x="10679460" y="2449860"/>
            <a:ext cx="38039" cy="38039"/>
          </a:xfrm>
          <a:prstGeom prst="ellipse">
            <a:avLst/>
          </a:prstGeom>
          <a:solidFill>
            <a:schemeClr val="accent1"/>
          </a:solidFill>
          <a:ln/>
        </p:spPr>
      </p:sp>
      <p:sp>
        <p:nvSpPr>
          <p:cNvPr id="57" name="shape-1397"/>
          <p:cNvSpPr/>
          <p:nvPr/>
        </p:nvSpPr>
        <p:spPr>
          <a:xfrm>
            <a:off x="11004804" y="2409444"/>
            <a:ext cx="118872" cy="118872"/>
          </a:xfrm>
          <a:prstGeom prst="ellipse">
            <a:avLst/>
          </a:prstGeom>
          <a:solidFill>
            <a:schemeClr val="accent1"/>
          </a:solidFill>
          <a:ln w="5080">
            <a:solidFill>
              <a:srgbClr val="1F2326"/>
            </a:solidFill>
            <a:prstDash val="solid"/>
          </a:ln>
        </p:spPr>
      </p:sp>
      <p:sp>
        <p:nvSpPr>
          <p:cNvPr id="58" name="shape-1398"/>
          <p:cNvSpPr/>
          <p:nvPr/>
        </p:nvSpPr>
        <p:spPr>
          <a:xfrm>
            <a:off x="11028578" y="2433218"/>
            <a:ext cx="71323" cy="71323"/>
          </a:xfrm>
          <a:prstGeom prst="ellipse">
            <a:avLst/>
          </a:prstGeom>
          <a:solidFill>
            <a:srgbClr val="FFFFFF"/>
          </a:solidFill>
          <a:ln/>
        </p:spPr>
      </p:sp>
      <p:sp>
        <p:nvSpPr>
          <p:cNvPr id="59" name="shape-1399"/>
          <p:cNvSpPr/>
          <p:nvPr/>
        </p:nvSpPr>
        <p:spPr>
          <a:xfrm>
            <a:off x="11045220" y="2449860"/>
            <a:ext cx="38039" cy="38039"/>
          </a:xfrm>
          <a:prstGeom prst="ellipse">
            <a:avLst/>
          </a:prstGeom>
          <a:solidFill>
            <a:schemeClr val="accent1"/>
          </a:solidFill>
          <a:ln/>
        </p:spPr>
      </p:sp>
      <p:sp>
        <p:nvSpPr>
          <p:cNvPr id="60" name="shape-1400"/>
          <p:cNvSpPr/>
          <p:nvPr/>
        </p:nvSpPr>
        <p:spPr>
          <a:xfrm>
            <a:off x="11370564" y="2409444"/>
            <a:ext cx="118872" cy="118872"/>
          </a:xfrm>
          <a:prstGeom prst="ellipse">
            <a:avLst/>
          </a:prstGeom>
          <a:solidFill>
            <a:schemeClr val="accent1"/>
          </a:solidFill>
          <a:ln w="5080">
            <a:solidFill>
              <a:srgbClr val="1F2326"/>
            </a:solidFill>
            <a:prstDash val="solid"/>
          </a:ln>
        </p:spPr>
      </p:sp>
      <p:sp>
        <p:nvSpPr>
          <p:cNvPr id="61" name="shape-1401"/>
          <p:cNvSpPr/>
          <p:nvPr/>
        </p:nvSpPr>
        <p:spPr>
          <a:xfrm>
            <a:off x="11394338" y="2433218"/>
            <a:ext cx="71323" cy="71323"/>
          </a:xfrm>
          <a:prstGeom prst="ellipse">
            <a:avLst/>
          </a:prstGeom>
          <a:solidFill>
            <a:srgbClr val="FFFFFF"/>
          </a:solidFill>
          <a:ln/>
        </p:spPr>
      </p:sp>
      <p:sp>
        <p:nvSpPr>
          <p:cNvPr id="62" name="shape-1402"/>
          <p:cNvSpPr/>
          <p:nvPr/>
        </p:nvSpPr>
        <p:spPr>
          <a:xfrm>
            <a:off x="11410980" y="2449860"/>
            <a:ext cx="38039" cy="38039"/>
          </a:xfrm>
          <a:prstGeom prst="ellipse">
            <a:avLst/>
          </a:prstGeom>
          <a:solidFill>
            <a:schemeClr val="accent1"/>
          </a:solidFill>
          <a:ln/>
        </p:spPr>
      </p:sp>
      <p:sp>
        <p:nvSpPr>
          <p:cNvPr id="63" name="text-1403"/>
          <p:cNvSpPr txBox="1"/>
          <p:nvPr/>
        </p:nvSpPr>
        <p:spPr>
          <a:xfrm>
            <a:off x="9418320" y="1920240"/>
            <a:ext cx="1737360" cy="201168"/>
          </a:xfrm>
          <a:prstGeom prst="rect">
            <a:avLst/>
          </a:prstGeom>
          <a:noFill/>
          <a:ln/>
        </p:spPr>
        <p:txBody>
          <a:bodyPr wrap="square" lIns="0" tIns="0" rIns="0" bIns="0" rtlCol="0" anchor="t"/>
          <a:lstStyle/>
          <a:p>
            <a:pPr indent="0" marL="0">
              <a:buNone/>
            </a:pPr>
            <a:r>
              <a:rPr lang="en-US" sz="850" b="1" dirty="0">
                <a:solidFill>
                  <a:srgbClr val="FFFFFF"/>
                </a:solidFill>
                <a:latin typeface="Calibri" pitchFamily="34" charset="0"/>
                <a:ea typeface="Calibri" pitchFamily="34" charset="-122"/>
                <a:cs typeface="Calibri" pitchFamily="34" charset="-120"/>
              </a:rPr>
              <a:t>13 CONES @ 3.00 m</a:t>
            </a:r>
            <a:endParaRPr lang="en-US" sz="850" dirty="0"/>
          </a:p>
        </p:txBody>
      </p:sp>
      <p:sp>
        <p:nvSpPr>
          <p:cNvPr id="64" name="text-1404"/>
          <p:cNvSpPr txBox="1"/>
          <p:nvPr/>
        </p:nvSpPr>
        <p:spPr>
          <a:xfrm>
            <a:off x="6675120" y="3200400"/>
            <a:ext cx="480060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Draw a polyline along the closure, RDL → Traffic cones, On the line, spacing 3.00.</a:t>
            </a:r>
            <a:endParaRPr lang="en-US" sz="1050" dirty="0"/>
          </a:p>
        </p:txBody>
      </p:sp>
      <p:sp>
        <p:nvSpPr>
          <p:cNvPr id="65" name="shape-1405"/>
          <p:cNvSpPr/>
          <p:nvPr/>
        </p:nvSpPr>
        <p:spPr>
          <a:xfrm>
            <a:off x="6492240" y="4114800"/>
            <a:ext cx="5166360" cy="2057400"/>
          </a:xfrm>
          <a:prstGeom prst="roundRect">
            <a:avLst>
              <a:gd name="adj" fmla="val 2667"/>
            </a:avLst>
          </a:prstGeom>
          <a:solidFill>
            <a:srgbClr val="1F2326"/>
          </a:solidFill>
          <a:ln/>
        </p:spPr>
      </p:sp>
      <p:sp>
        <p:nvSpPr>
          <p:cNvPr id="66" name="text-1406"/>
          <p:cNvSpPr txBox="1"/>
          <p:nvPr/>
        </p:nvSpPr>
        <p:spPr>
          <a:xfrm>
            <a:off x="6656832" y="4242816"/>
            <a:ext cx="4837176" cy="1801368"/>
          </a:xfrm>
          <a:prstGeom prst="rect">
            <a:avLst/>
          </a:prstGeom>
          <a:noFill/>
          <a:ln/>
        </p:spPr>
        <p:txBody>
          <a:bodyPr wrap="square" lIns="0" tIns="0" rIns="0" bIns="0" rtlCol="0" anchor="t"/>
          <a:lstStyle/>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Command: </a:t>
            </a:r>
            <a:pPr indent="0" marL="0">
              <a:spcAft>
                <a:spcPts val="200"/>
              </a:spcAft>
              <a:buNone/>
            </a:pPr>
            <a:r>
              <a:rPr lang="en-US" sz="950" b="1" dirty="0">
                <a:solidFill>
                  <a:srgbClr val="F2B705"/>
                </a:solidFill>
                <a:latin typeface="Courier New" pitchFamily="34" charset="0"/>
                <a:ea typeface="Courier New" pitchFamily="34" charset="-122"/>
                <a:cs typeface="Courier New" pitchFamily="34" charset="-120"/>
              </a:rPr>
              <a:t>RDL</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Select lines, polylines, arcs or splines</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for the single line run: </a:t>
            </a:r>
            <a:pPr indent="0" marL="0">
              <a:spcAft>
                <a:spcPts val="200"/>
              </a:spcAft>
              <a:buNone/>
            </a:pPr>
            <a:r>
              <a:rPr lang="en-US" sz="950" b="1" dirty="0">
                <a:solidFill>
                  <a:srgbClr val="F2B705"/>
                </a:solidFill>
                <a:latin typeface="Courier New" pitchFamily="34" charset="0"/>
                <a:ea typeface="Courier New" pitchFamily="34" charset="-122"/>
                <a:cs typeface="Courier New" pitchFamily="34" charset="-120"/>
              </a:rPr>
              <a:t>1 found, Enter</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ROAD PRO - SINGLE LINE ======</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Traffic cones   : 13</a:t>
            </a:r>
            <a:endParaRPr lang="en-US" sz="950" dirty="0"/>
          </a:p>
          <a:p>
            <a:pPr indent="0" marL="0">
              <a:spcAft>
                <a:spcPts val="200"/>
              </a:spcAft>
              <a:buNone/>
            </a:pPr>
            <a:r>
              <a:rPr lang="en-US" sz="950" dirty="0">
                <a:solidFill>
                  <a:srgbClr val="E8EAED"/>
                </a:solidFill>
                <a:latin typeface="Courier New" pitchFamily="34" charset="0"/>
                <a:ea typeface="Courier New" pitchFamily="34" charset="-122"/>
                <a:cs typeface="Courier New" pitchFamily="34" charset="-120"/>
              </a:rPr>
              <a:t>  Type U to undo this run in one step.</a:t>
            </a:r>
            <a:endParaRPr lang="en-US" sz="9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F  ·  RDL</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Single Line dialog: every setting</a:t>
            </a:r>
            <a:endParaRPr lang="en-US" sz="2600" dirty="0"/>
          </a:p>
        </p:txBody>
      </p:sp>
      <p:graphicFrame>
        <p:nvGraphicFramePr>
          <p:cNvPr id="32" name="table-1407"/>
          <p:cNvGraphicFramePr>
            <a:graphicFrameLocks noGrp="1"/>
          </p:cNvGraphicFramePr>
          <p:nvPr>
            <p:extLst>
              <p:ext uri="{D42A27DB-BD31-4B8C-83A1-F6EECF244321}">
                <p14:modId xmlns:p14="http://schemas.microsoft.com/office/powerpoint/2010/main" val="1579011935"/>
              </p:ext>
            </p:extLst>
          </p:nvPr>
        </p:nvGraphicFramePr>
        <p:xfrm>
          <a:off x="502920" y="1298448"/>
          <a:ext cx="11155680" cy="914400"/>
        </p:xfrm>
        <a:graphic>
          <a:graphicData uri="http://schemas.openxmlformats.org/drawingml/2006/table">
            <a:tbl>
              <a:tblPr/>
              <a:tblGrid>
                <a:gridCol w="2514600"/>
                <a:gridCol w="3017520"/>
                <a:gridCol w="5623560"/>
              </a:tblGrid>
              <a:tr h="356616">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Setting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Options  (default)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it does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Type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Barricades (red / white)  /  Traffic cones  /  Kerb stone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What to place along the selected objects.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Placement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 the line (centred)  /  Offset to the left  /  Offset to the right  /  Both sides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Left / right are seen looking along the line from its start point.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Offset from the line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Distance from the line to the units for left, right and both sides.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Unit length / cone spacing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Length of a barricade or kerb unit, or spacing of cones.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Unit / cone / kerb width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Width of the unit or size of the cone.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From distance along line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Start the run part-way along the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To distance (m, 0 = line 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Stop the run before the line 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56616">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Quantity label on the drawing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On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e.g. 24 BARRICADES (12 R / 12 W), 13 TRAFFIC CONES or 48.0 m KERB STONE.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bl>
          </a:graphicData>
        </a:graphic>
      </p:graphicFrame>
      <p:sp>
        <p:nvSpPr>
          <p:cNvPr id="5" name="shape-1408"/>
          <p:cNvSpPr/>
          <p:nvPr/>
        </p:nvSpPr>
        <p:spPr>
          <a:xfrm>
            <a:off x="502920" y="4846320"/>
            <a:ext cx="2670048" cy="1325880"/>
          </a:xfrm>
          <a:prstGeom prst="roundRect">
            <a:avLst>
              <a:gd name="adj" fmla="val 5517"/>
            </a:avLst>
          </a:prstGeom>
          <a:solidFill>
            <a:srgbClr val="F4F5F7"/>
          </a:solidFill>
          <a:ln w="9525">
            <a:solidFill>
              <a:srgbClr val="E3E5E8"/>
            </a:solidFill>
            <a:prstDash val="solid"/>
          </a:ln>
        </p:spPr>
      </p:sp>
      <p:sp>
        <p:nvSpPr>
          <p:cNvPr id="6" name="text-1409"/>
          <p:cNvSpPr txBox="1"/>
          <p:nvPr/>
        </p:nvSpPr>
        <p:spPr>
          <a:xfrm>
            <a:off x="640080" y="4937760"/>
            <a:ext cx="2286000" cy="256032"/>
          </a:xfrm>
          <a:prstGeom prst="rect">
            <a:avLst/>
          </a:prstGeom>
          <a:noFill/>
          <a:ln/>
        </p:spPr>
        <p:txBody>
          <a:bodyPr wrap="square" lIns="0" tIns="0" rIns="0" bIns="0" rtlCol="0" anchor="t"/>
          <a:lstStyle/>
          <a:p>
            <a:pPr indent="0" marL="0">
              <a:buNone/>
            </a:pPr>
            <a:r>
              <a:rPr lang="en-US" sz="1150" b="1" dirty="0">
                <a:solidFill>
                  <a:schemeClr val="accent3"/>
                </a:solidFill>
                <a:latin typeface="Calibri" pitchFamily="34" charset="0"/>
                <a:ea typeface="Calibri" pitchFamily="34" charset="-122"/>
                <a:cs typeface="Calibri" pitchFamily="34" charset="-120"/>
              </a:rPr>
              <a:t>On the line</a:t>
            </a:r>
            <a:endParaRPr lang="en-US" sz="1150" dirty="0"/>
          </a:p>
        </p:txBody>
      </p:sp>
      <p:sp>
        <p:nvSpPr>
          <p:cNvPr id="7" name="shape-1410"/>
          <p:cNvSpPr/>
          <p:nvPr/>
        </p:nvSpPr>
        <p:spPr>
          <a:xfrm>
            <a:off x="731520" y="5623560"/>
            <a:ext cx="2212848" cy="0"/>
          </a:xfrm>
          <a:prstGeom prst="line">
            <a:avLst/>
          </a:prstGeom>
          <a:noFill/>
          <a:ln w="15875">
            <a:solidFill>
              <a:srgbClr val="1F2326"/>
            </a:solidFill>
            <a:prstDash val="solid"/>
            <a:tailEnd type="triangle"/>
          </a:ln>
        </p:spPr>
      </p:sp>
      <p:sp>
        <p:nvSpPr>
          <p:cNvPr id="8" name="shape-1411"/>
          <p:cNvSpPr/>
          <p:nvPr/>
        </p:nvSpPr>
        <p:spPr>
          <a:xfrm>
            <a:off x="822960" y="5568696"/>
            <a:ext cx="248031" cy="109728"/>
          </a:xfrm>
          <a:prstGeom prst="rect">
            <a:avLst/>
          </a:prstGeom>
          <a:solidFill>
            <a:schemeClr val="accent1"/>
          </a:solidFill>
          <a:ln w="7620">
            <a:solidFill>
              <a:srgbClr val="1F2326"/>
            </a:solidFill>
            <a:prstDash val="solid"/>
          </a:ln>
        </p:spPr>
      </p:sp>
      <p:sp>
        <p:nvSpPr>
          <p:cNvPr id="9" name="shape-1412"/>
          <p:cNvSpPr/>
          <p:nvPr/>
        </p:nvSpPr>
        <p:spPr>
          <a:xfrm>
            <a:off x="1070991" y="5568696"/>
            <a:ext cx="248031" cy="109728"/>
          </a:xfrm>
          <a:prstGeom prst="rect">
            <a:avLst/>
          </a:prstGeom>
          <a:solidFill>
            <a:srgbClr val="FFFFFF"/>
          </a:solidFill>
          <a:ln w="7620">
            <a:solidFill>
              <a:srgbClr val="1F2326"/>
            </a:solidFill>
            <a:prstDash val="solid"/>
          </a:ln>
        </p:spPr>
      </p:sp>
      <p:sp>
        <p:nvSpPr>
          <p:cNvPr id="10" name="shape-1413"/>
          <p:cNvSpPr/>
          <p:nvPr/>
        </p:nvSpPr>
        <p:spPr>
          <a:xfrm>
            <a:off x="1319022" y="5568696"/>
            <a:ext cx="248031" cy="109728"/>
          </a:xfrm>
          <a:prstGeom prst="rect">
            <a:avLst/>
          </a:prstGeom>
          <a:solidFill>
            <a:schemeClr val="accent1"/>
          </a:solidFill>
          <a:ln w="7620">
            <a:solidFill>
              <a:srgbClr val="1F2326"/>
            </a:solidFill>
            <a:prstDash val="solid"/>
          </a:ln>
        </p:spPr>
      </p:sp>
      <p:sp>
        <p:nvSpPr>
          <p:cNvPr id="11" name="shape-1414"/>
          <p:cNvSpPr/>
          <p:nvPr/>
        </p:nvSpPr>
        <p:spPr>
          <a:xfrm>
            <a:off x="1567053" y="5568696"/>
            <a:ext cx="248031" cy="109728"/>
          </a:xfrm>
          <a:prstGeom prst="rect">
            <a:avLst/>
          </a:prstGeom>
          <a:solidFill>
            <a:srgbClr val="FFFFFF"/>
          </a:solidFill>
          <a:ln w="7620">
            <a:solidFill>
              <a:srgbClr val="1F2326"/>
            </a:solidFill>
            <a:prstDash val="solid"/>
          </a:ln>
        </p:spPr>
      </p:sp>
      <p:sp>
        <p:nvSpPr>
          <p:cNvPr id="12" name="shape-1415"/>
          <p:cNvSpPr/>
          <p:nvPr/>
        </p:nvSpPr>
        <p:spPr>
          <a:xfrm>
            <a:off x="1815084" y="5568696"/>
            <a:ext cx="248031" cy="109728"/>
          </a:xfrm>
          <a:prstGeom prst="rect">
            <a:avLst/>
          </a:prstGeom>
          <a:solidFill>
            <a:schemeClr val="accent1"/>
          </a:solidFill>
          <a:ln w="7620">
            <a:solidFill>
              <a:srgbClr val="1F2326"/>
            </a:solidFill>
            <a:prstDash val="solid"/>
          </a:ln>
        </p:spPr>
      </p:sp>
      <p:sp>
        <p:nvSpPr>
          <p:cNvPr id="13" name="shape-1416"/>
          <p:cNvSpPr/>
          <p:nvPr/>
        </p:nvSpPr>
        <p:spPr>
          <a:xfrm>
            <a:off x="2063115" y="5568696"/>
            <a:ext cx="248031" cy="109728"/>
          </a:xfrm>
          <a:prstGeom prst="rect">
            <a:avLst/>
          </a:prstGeom>
          <a:solidFill>
            <a:srgbClr val="FFFFFF"/>
          </a:solidFill>
          <a:ln w="7620">
            <a:solidFill>
              <a:srgbClr val="1F2326"/>
            </a:solidFill>
            <a:prstDash val="solid"/>
          </a:ln>
        </p:spPr>
      </p:sp>
      <p:sp>
        <p:nvSpPr>
          <p:cNvPr id="14" name="shape-1417"/>
          <p:cNvSpPr/>
          <p:nvPr/>
        </p:nvSpPr>
        <p:spPr>
          <a:xfrm>
            <a:off x="2311146" y="5568696"/>
            <a:ext cx="248031" cy="109728"/>
          </a:xfrm>
          <a:prstGeom prst="rect">
            <a:avLst/>
          </a:prstGeom>
          <a:solidFill>
            <a:schemeClr val="accent1"/>
          </a:solidFill>
          <a:ln w="7620">
            <a:solidFill>
              <a:srgbClr val="1F2326"/>
            </a:solidFill>
            <a:prstDash val="solid"/>
          </a:ln>
        </p:spPr>
      </p:sp>
      <p:sp>
        <p:nvSpPr>
          <p:cNvPr id="15" name="shape-1418"/>
          <p:cNvSpPr/>
          <p:nvPr/>
        </p:nvSpPr>
        <p:spPr>
          <a:xfrm>
            <a:off x="2559177" y="5568696"/>
            <a:ext cx="248031" cy="109728"/>
          </a:xfrm>
          <a:prstGeom prst="rect">
            <a:avLst/>
          </a:prstGeom>
          <a:solidFill>
            <a:srgbClr val="FFFFFF"/>
          </a:solidFill>
          <a:ln w="7620">
            <a:solidFill>
              <a:srgbClr val="1F2326"/>
            </a:solidFill>
            <a:prstDash val="solid"/>
          </a:ln>
        </p:spPr>
      </p:sp>
      <p:sp>
        <p:nvSpPr>
          <p:cNvPr id="16" name="shape-1419"/>
          <p:cNvSpPr/>
          <p:nvPr/>
        </p:nvSpPr>
        <p:spPr>
          <a:xfrm>
            <a:off x="3319272" y="4846320"/>
            <a:ext cx="2670048" cy="1325880"/>
          </a:xfrm>
          <a:prstGeom prst="roundRect">
            <a:avLst>
              <a:gd name="adj" fmla="val 5517"/>
            </a:avLst>
          </a:prstGeom>
          <a:solidFill>
            <a:srgbClr val="F4F5F7"/>
          </a:solidFill>
          <a:ln w="9525">
            <a:solidFill>
              <a:srgbClr val="E3E5E8"/>
            </a:solidFill>
            <a:prstDash val="solid"/>
          </a:ln>
        </p:spPr>
      </p:sp>
      <p:sp>
        <p:nvSpPr>
          <p:cNvPr id="17" name="text-1420"/>
          <p:cNvSpPr txBox="1"/>
          <p:nvPr/>
        </p:nvSpPr>
        <p:spPr>
          <a:xfrm>
            <a:off x="3456432" y="4937760"/>
            <a:ext cx="2286000" cy="256032"/>
          </a:xfrm>
          <a:prstGeom prst="rect">
            <a:avLst/>
          </a:prstGeom>
          <a:noFill/>
          <a:ln/>
        </p:spPr>
        <p:txBody>
          <a:bodyPr wrap="square" lIns="0" tIns="0" rIns="0" bIns="0" rtlCol="0" anchor="t"/>
          <a:lstStyle/>
          <a:p>
            <a:pPr indent="0" marL="0">
              <a:buNone/>
            </a:pPr>
            <a:r>
              <a:rPr lang="en-US" sz="1150" b="1" dirty="0">
                <a:solidFill>
                  <a:schemeClr val="accent3"/>
                </a:solidFill>
                <a:latin typeface="Calibri" pitchFamily="34" charset="0"/>
                <a:ea typeface="Calibri" pitchFamily="34" charset="-122"/>
                <a:cs typeface="Calibri" pitchFamily="34" charset="-120"/>
              </a:rPr>
              <a:t>Offset left</a:t>
            </a:r>
            <a:endParaRPr lang="en-US" sz="1150" dirty="0"/>
          </a:p>
        </p:txBody>
      </p:sp>
      <p:sp>
        <p:nvSpPr>
          <p:cNvPr id="18" name="shape-1421"/>
          <p:cNvSpPr/>
          <p:nvPr/>
        </p:nvSpPr>
        <p:spPr>
          <a:xfrm>
            <a:off x="3547872" y="5623560"/>
            <a:ext cx="2212848" cy="0"/>
          </a:xfrm>
          <a:prstGeom prst="line">
            <a:avLst/>
          </a:prstGeom>
          <a:noFill/>
          <a:ln w="15875">
            <a:solidFill>
              <a:srgbClr val="1F2326"/>
            </a:solidFill>
            <a:prstDash val="solid"/>
            <a:tailEnd type="triangle"/>
          </a:ln>
        </p:spPr>
      </p:sp>
      <p:sp>
        <p:nvSpPr>
          <p:cNvPr id="19" name="shape-1422"/>
          <p:cNvSpPr/>
          <p:nvPr/>
        </p:nvSpPr>
        <p:spPr>
          <a:xfrm>
            <a:off x="3639312" y="5248656"/>
            <a:ext cx="248031" cy="109728"/>
          </a:xfrm>
          <a:prstGeom prst="rect">
            <a:avLst/>
          </a:prstGeom>
          <a:solidFill>
            <a:schemeClr val="accent1"/>
          </a:solidFill>
          <a:ln w="7620">
            <a:solidFill>
              <a:srgbClr val="1F2326"/>
            </a:solidFill>
            <a:prstDash val="solid"/>
          </a:ln>
        </p:spPr>
      </p:sp>
      <p:sp>
        <p:nvSpPr>
          <p:cNvPr id="20" name="shape-1423"/>
          <p:cNvSpPr/>
          <p:nvPr/>
        </p:nvSpPr>
        <p:spPr>
          <a:xfrm>
            <a:off x="3887343" y="5248656"/>
            <a:ext cx="248031" cy="109728"/>
          </a:xfrm>
          <a:prstGeom prst="rect">
            <a:avLst/>
          </a:prstGeom>
          <a:solidFill>
            <a:srgbClr val="FFFFFF"/>
          </a:solidFill>
          <a:ln w="7620">
            <a:solidFill>
              <a:srgbClr val="1F2326"/>
            </a:solidFill>
            <a:prstDash val="solid"/>
          </a:ln>
        </p:spPr>
      </p:sp>
      <p:sp>
        <p:nvSpPr>
          <p:cNvPr id="21" name="shape-1424"/>
          <p:cNvSpPr/>
          <p:nvPr/>
        </p:nvSpPr>
        <p:spPr>
          <a:xfrm>
            <a:off x="4135374" y="5248656"/>
            <a:ext cx="248031" cy="109728"/>
          </a:xfrm>
          <a:prstGeom prst="rect">
            <a:avLst/>
          </a:prstGeom>
          <a:solidFill>
            <a:schemeClr val="accent1"/>
          </a:solidFill>
          <a:ln w="7620">
            <a:solidFill>
              <a:srgbClr val="1F2326"/>
            </a:solidFill>
            <a:prstDash val="solid"/>
          </a:ln>
        </p:spPr>
      </p:sp>
      <p:sp>
        <p:nvSpPr>
          <p:cNvPr id="22" name="shape-1425"/>
          <p:cNvSpPr/>
          <p:nvPr/>
        </p:nvSpPr>
        <p:spPr>
          <a:xfrm>
            <a:off x="4383405" y="5248656"/>
            <a:ext cx="248031" cy="109728"/>
          </a:xfrm>
          <a:prstGeom prst="rect">
            <a:avLst/>
          </a:prstGeom>
          <a:solidFill>
            <a:srgbClr val="FFFFFF"/>
          </a:solidFill>
          <a:ln w="7620">
            <a:solidFill>
              <a:srgbClr val="1F2326"/>
            </a:solidFill>
            <a:prstDash val="solid"/>
          </a:ln>
        </p:spPr>
      </p:sp>
      <p:sp>
        <p:nvSpPr>
          <p:cNvPr id="23" name="shape-1426"/>
          <p:cNvSpPr/>
          <p:nvPr/>
        </p:nvSpPr>
        <p:spPr>
          <a:xfrm>
            <a:off x="4631436" y="5248656"/>
            <a:ext cx="248031" cy="109728"/>
          </a:xfrm>
          <a:prstGeom prst="rect">
            <a:avLst/>
          </a:prstGeom>
          <a:solidFill>
            <a:schemeClr val="accent1"/>
          </a:solidFill>
          <a:ln w="7620">
            <a:solidFill>
              <a:srgbClr val="1F2326"/>
            </a:solidFill>
            <a:prstDash val="solid"/>
          </a:ln>
        </p:spPr>
      </p:sp>
      <p:sp>
        <p:nvSpPr>
          <p:cNvPr id="24" name="shape-1427"/>
          <p:cNvSpPr/>
          <p:nvPr/>
        </p:nvSpPr>
        <p:spPr>
          <a:xfrm>
            <a:off x="4879467" y="5248656"/>
            <a:ext cx="248031" cy="109728"/>
          </a:xfrm>
          <a:prstGeom prst="rect">
            <a:avLst/>
          </a:prstGeom>
          <a:solidFill>
            <a:srgbClr val="FFFFFF"/>
          </a:solidFill>
          <a:ln w="7620">
            <a:solidFill>
              <a:srgbClr val="1F2326"/>
            </a:solidFill>
            <a:prstDash val="solid"/>
          </a:ln>
        </p:spPr>
      </p:sp>
      <p:sp>
        <p:nvSpPr>
          <p:cNvPr id="25" name="shape-1428"/>
          <p:cNvSpPr/>
          <p:nvPr/>
        </p:nvSpPr>
        <p:spPr>
          <a:xfrm>
            <a:off x="5127498" y="5248656"/>
            <a:ext cx="248031" cy="109728"/>
          </a:xfrm>
          <a:prstGeom prst="rect">
            <a:avLst/>
          </a:prstGeom>
          <a:solidFill>
            <a:schemeClr val="accent1"/>
          </a:solidFill>
          <a:ln w="7620">
            <a:solidFill>
              <a:srgbClr val="1F2326"/>
            </a:solidFill>
            <a:prstDash val="solid"/>
          </a:ln>
        </p:spPr>
      </p:sp>
      <p:sp>
        <p:nvSpPr>
          <p:cNvPr id="26" name="shape-1429"/>
          <p:cNvSpPr/>
          <p:nvPr/>
        </p:nvSpPr>
        <p:spPr>
          <a:xfrm>
            <a:off x="5375529" y="5248656"/>
            <a:ext cx="248031" cy="109728"/>
          </a:xfrm>
          <a:prstGeom prst="rect">
            <a:avLst/>
          </a:prstGeom>
          <a:solidFill>
            <a:srgbClr val="FFFFFF"/>
          </a:solidFill>
          <a:ln w="7620">
            <a:solidFill>
              <a:srgbClr val="1F2326"/>
            </a:solidFill>
            <a:prstDash val="solid"/>
          </a:ln>
        </p:spPr>
      </p:sp>
      <p:sp>
        <p:nvSpPr>
          <p:cNvPr id="27" name="shape-1430"/>
          <p:cNvSpPr/>
          <p:nvPr/>
        </p:nvSpPr>
        <p:spPr>
          <a:xfrm>
            <a:off x="6135624" y="4846320"/>
            <a:ext cx="2670048" cy="1325880"/>
          </a:xfrm>
          <a:prstGeom prst="roundRect">
            <a:avLst>
              <a:gd name="adj" fmla="val 5517"/>
            </a:avLst>
          </a:prstGeom>
          <a:solidFill>
            <a:srgbClr val="F4F5F7"/>
          </a:solidFill>
          <a:ln w="9525">
            <a:solidFill>
              <a:srgbClr val="E3E5E8"/>
            </a:solidFill>
            <a:prstDash val="solid"/>
          </a:ln>
        </p:spPr>
      </p:sp>
      <p:sp>
        <p:nvSpPr>
          <p:cNvPr id="28" name="text-1431"/>
          <p:cNvSpPr txBox="1"/>
          <p:nvPr/>
        </p:nvSpPr>
        <p:spPr>
          <a:xfrm>
            <a:off x="6272784" y="4937760"/>
            <a:ext cx="2286000" cy="256032"/>
          </a:xfrm>
          <a:prstGeom prst="rect">
            <a:avLst/>
          </a:prstGeom>
          <a:noFill/>
          <a:ln/>
        </p:spPr>
        <p:txBody>
          <a:bodyPr wrap="square" lIns="0" tIns="0" rIns="0" bIns="0" rtlCol="0" anchor="t"/>
          <a:lstStyle/>
          <a:p>
            <a:pPr indent="0" marL="0">
              <a:buNone/>
            </a:pPr>
            <a:r>
              <a:rPr lang="en-US" sz="1150" b="1" dirty="0">
                <a:solidFill>
                  <a:schemeClr val="accent3"/>
                </a:solidFill>
                <a:latin typeface="Calibri" pitchFamily="34" charset="0"/>
                <a:ea typeface="Calibri" pitchFamily="34" charset="-122"/>
                <a:cs typeface="Calibri" pitchFamily="34" charset="-120"/>
              </a:rPr>
              <a:t>Offset right</a:t>
            </a:r>
            <a:endParaRPr lang="en-US" sz="1150" dirty="0"/>
          </a:p>
        </p:txBody>
      </p:sp>
      <p:sp>
        <p:nvSpPr>
          <p:cNvPr id="29" name="shape-1432"/>
          <p:cNvSpPr/>
          <p:nvPr/>
        </p:nvSpPr>
        <p:spPr>
          <a:xfrm>
            <a:off x="6364224" y="5623560"/>
            <a:ext cx="2212848" cy="0"/>
          </a:xfrm>
          <a:prstGeom prst="line">
            <a:avLst/>
          </a:prstGeom>
          <a:noFill/>
          <a:ln w="15875">
            <a:solidFill>
              <a:srgbClr val="1F2326"/>
            </a:solidFill>
            <a:prstDash val="solid"/>
            <a:tailEnd type="triangle"/>
          </a:ln>
        </p:spPr>
      </p:sp>
      <p:sp>
        <p:nvSpPr>
          <p:cNvPr id="30" name="shape-1433"/>
          <p:cNvSpPr/>
          <p:nvPr/>
        </p:nvSpPr>
        <p:spPr>
          <a:xfrm>
            <a:off x="6455664" y="5888736"/>
            <a:ext cx="248031" cy="109728"/>
          </a:xfrm>
          <a:prstGeom prst="rect">
            <a:avLst/>
          </a:prstGeom>
          <a:solidFill>
            <a:schemeClr val="accent1"/>
          </a:solidFill>
          <a:ln w="7620">
            <a:solidFill>
              <a:srgbClr val="1F2326"/>
            </a:solidFill>
            <a:prstDash val="solid"/>
          </a:ln>
        </p:spPr>
      </p:sp>
      <p:sp>
        <p:nvSpPr>
          <p:cNvPr id="31" name="shape-1434"/>
          <p:cNvSpPr/>
          <p:nvPr/>
        </p:nvSpPr>
        <p:spPr>
          <a:xfrm>
            <a:off x="6703695" y="5888736"/>
            <a:ext cx="248031" cy="109728"/>
          </a:xfrm>
          <a:prstGeom prst="rect">
            <a:avLst/>
          </a:prstGeom>
          <a:solidFill>
            <a:srgbClr val="FFFFFF"/>
          </a:solidFill>
          <a:ln w="7620">
            <a:solidFill>
              <a:srgbClr val="1F2326"/>
            </a:solidFill>
            <a:prstDash val="solid"/>
          </a:ln>
        </p:spPr>
      </p:sp>
      <p:sp>
        <p:nvSpPr>
          <p:cNvPr id="32" name="shape-1435"/>
          <p:cNvSpPr/>
          <p:nvPr/>
        </p:nvSpPr>
        <p:spPr>
          <a:xfrm>
            <a:off x="6951726" y="5888736"/>
            <a:ext cx="248031" cy="109728"/>
          </a:xfrm>
          <a:prstGeom prst="rect">
            <a:avLst/>
          </a:prstGeom>
          <a:solidFill>
            <a:schemeClr val="accent1"/>
          </a:solidFill>
          <a:ln w="7620">
            <a:solidFill>
              <a:srgbClr val="1F2326"/>
            </a:solidFill>
            <a:prstDash val="solid"/>
          </a:ln>
        </p:spPr>
      </p:sp>
      <p:sp>
        <p:nvSpPr>
          <p:cNvPr id="33" name="shape-1436"/>
          <p:cNvSpPr/>
          <p:nvPr/>
        </p:nvSpPr>
        <p:spPr>
          <a:xfrm>
            <a:off x="7199757" y="5888736"/>
            <a:ext cx="248031" cy="109728"/>
          </a:xfrm>
          <a:prstGeom prst="rect">
            <a:avLst/>
          </a:prstGeom>
          <a:solidFill>
            <a:srgbClr val="FFFFFF"/>
          </a:solidFill>
          <a:ln w="7620">
            <a:solidFill>
              <a:srgbClr val="1F2326"/>
            </a:solidFill>
            <a:prstDash val="solid"/>
          </a:ln>
        </p:spPr>
      </p:sp>
      <p:sp>
        <p:nvSpPr>
          <p:cNvPr id="34" name="shape-1437"/>
          <p:cNvSpPr/>
          <p:nvPr/>
        </p:nvSpPr>
        <p:spPr>
          <a:xfrm>
            <a:off x="7447788" y="5888736"/>
            <a:ext cx="248031" cy="109728"/>
          </a:xfrm>
          <a:prstGeom prst="rect">
            <a:avLst/>
          </a:prstGeom>
          <a:solidFill>
            <a:schemeClr val="accent1"/>
          </a:solidFill>
          <a:ln w="7620">
            <a:solidFill>
              <a:srgbClr val="1F2326"/>
            </a:solidFill>
            <a:prstDash val="solid"/>
          </a:ln>
        </p:spPr>
      </p:sp>
      <p:sp>
        <p:nvSpPr>
          <p:cNvPr id="35" name="shape-1438"/>
          <p:cNvSpPr/>
          <p:nvPr/>
        </p:nvSpPr>
        <p:spPr>
          <a:xfrm>
            <a:off x="7695819" y="5888736"/>
            <a:ext cx="248031" cy="109728"/>
          </a:xfrm>
          <a:prstGeom prst="rect">
            <a:avLst/>
          </a:prstGeom>
          <a:solidFill>
            <a:srgbClr val="FFFFFF"/>
          </a:solidFill>
          <a:ln w="7620">
            <a:solidFill>
              <a:srgbClr val="1F2326"/>
            </a:solidFill>
            <a:prstDash val="solid"/>
          </a:ln>
        </p:spPr>
      </p:sp>
      <p:sp>
        <p:nvSpPr>
          <p:cNvPr id="36" name="shape-1439"/>
          <p:cNvSpPr/>
          <p:nvPr/>
        </p:nvSpPr>
        <p:spPr>
          <a:xfrm>
            <a:off x="7943850" y="5888736"/>
            <a:ext cx="248031" cy="109728"/>
          </a:xfrm>
          <a:prstGeom prst="rect">
            <a:avLst/>
          </a:prstGeom>
          <a:solidFill>
            <a:schemeClr val="accent1"/>
          </a:solidFill>
          <a:ln w="7620">
            <a:solidFill>
              <a:srgbClr val="1F2326"/>
            </a:solidFill>
            <a:prstDash val="solid"/>
          </a:ln>
        </p:spPr>
      </p:sp>
      <p:sp>
        <p:nvSpPr>
          <p:cNvPr id="37" name="shape-1440"/>
          <p:cNvSpPr/>
          <p:nvPr/>
        </p:nvSpPr>
        <p:spPr>
          <a:xfrm>
            <a:off x="8191881" y="5888736"/>
            <a:ext cx="248031" cy="109728"/>
          </a:xfrm>
          <a:prstGeom prst="rect">
            <a:avLst/>
          </a:prstGeom>
          <a:solidFill>
            <a:srgbClr val="FFFFFF"/>
          </a:solidFill>
          <a:ln w="7620">
            <a:solidFill>
              <a:srgbClr val="1F2326"/>
            </a:solidFill>
            <a:prstDash val="solid"/>
          </a:ln>
        </p:spPr>
      </p:sp>
      <p:sp>
        <p:nvSpPr>
          <p:cNvPr id="38" name="shape-1441"/>
          <p:cNvSpPr/>
          <p:nvPr/>
        </p:nvSpPr>
        <p:spPr>
          <a:xfrm>
            <a:off x="8951976" y="4846320"/>
            <a:ext cx="2670048" cy="1325880"/>
          </a:xfrm>
          <a:prstGeom prst="roundRect">
            <a:avLst>
              <a:gd name="adj" fmla="val 5517"/>
            </a:avLst>
          </a:prstGeom>
          <a:solidFill>
            <a:srgbClr val="F4F5F7"/>
          </a:solidFill>
          <a:ln w="9525">
            <a:solidFill>
              <a:srgbClr val="E3E5E8"/>
            </a:solidFill>
            <a:prstDash val="solid"/>
          </a:ln>
        </p:spPr>
      </p:sp>
      <p:sp>
        <p:nvSpPr>
          <p:cNvPr id="39" name="text-1442"/>
          <p:cNvSpPr txBox="1"/>
          <p:nvPr/>
        </p:nvSpPr>
        <p:spPr>
          <a:xfrm>
            <a:off x="9089136" y="4937760"/>
            <a:ext cx="2286000" cy="256032"/>
          </a:xfrm>
          <a:prstGeom prst="rect">
            <a:avLst/>
          </a:prstGeom>
          <a:noFill/>
          <a:ln/>
        </p:spPr>
        <p:txBody>
          <a:bodyPr wrap="square" lIns="0" tIns="0" rIns="0" bIns="0" rtlCol="0" anchor="t"/>
          <a:lstStyle/>
          <a:p>
            <a:pPr indent="0" marL="0">
              <a:buNone/>
            </a:pPr>
            <a:r>
              <a:rPr lang="en-US" sz="1150" b="1" dirty="0">
                <a:solidFill>
                  <a:schemeClr val="accent3"/>
                </a:solidFill>
                <a:latin typeface="Calibri" pitchFamily="34" charset="0"/>
                <a:ea typeface="Calibri" pitchFamily="34" charset="-122"/>
                <a:cs typeface="Calibri" pitchFamily="34" charset="-120"/>
              </a:rPr>
              <a:t>Both sides</a:t>
            </a:r>
            <a:endParaRPr lang="en-US" sz="1150" dirty="0"/>
          </a:p>
        </p:txBody>
      </p:sp>
      <p:sp>
        <p:nvSpPr>
          <p:cNvPr id="40" name="shape-1443"/>
          <p:cNvSpPr/>
          <p:nvPr/>
        </p:nvSpPr>
        <p:spPr>
          <a:xfrm>
            <a:off x="9180576" y="5623560"/>
            <a:ext cx="2212848" cy="0"/>
          </a:xfrm>
          <a:prstGeom prst="line">
            <a:avLst/>
          </a:prstGeom>
          <a:noFill/>
          <a:ln w="15875">
            <a:solidFill>
              <a:srgbClr val="1F2326"/>
            </a:solidFill>
            <a:prstDash val="solid"/>
            <a:tailEnd type="triangle"/>
          </a:ln>
        </p:spPr>
      </p:sp>
      <p:sp>
        <p:nvSpPr>
          <p:cNvPr id="41" name="shape-1444"/>
          <p:cNvSpPr/>
          <p:nvPr/>
        </p:nvSpPr>
        <p:spPr>
          <a:xfrm>
            <a:off x="9272016" y="5248656"/>
            <a:ext cx="248031" cy="109728"/>
          </a:xfrm>
          <a:prstGeom prst="rect">
            <a:avLst/>
          </a:prstGeom>
          <a:solidFill>
            <a:schemeClr val="accent1"/>
          </a:solidFill>
          <a:ln w="7620">
            <a:solidFill>
              <a:srgbClr val="1F2326"/>
            </a:solidFill>
            <a:prstDash val="solid"/>
          </a:ln>
        </p:spPr>
      </p:sp>
      <p:sp>
        <p:nvSpPr>
          <p:cNvPr id="42" name="shape-1445"/>
          <p:cNvSpPr/>
          <p:nvPr/>
        </p:nvSpPr>
        <p:spPr>
          <a:xfrm>
            <a:off x="9520047" y="5248656"/>
            <a:ext cx="248031" cy="109728"/>
          </a:xfrm>
          <a:prstGeom prst="rect">
            <a:avLst/>
          </a:prstGeom>
          <a:solidFill>
            <a:srgbClr val="FFFFFF"/>
          </a:solidFill>
          <a:ln w="7620">
            <a:solidFill>
              <a:srgbClr val="1F2326"/>
            </a:solidFill>
            <a:prstDash val="solid"/>
          </a:ln>
        </p:spPr>
      </p:sp>
      <p:sp>
        <p:nvSpPr>
          <p:cNvPr id="43" name="shape-1446"/>
          <p:cNvSpPr/>
          <p:nvPr/>
        </p:nvSpPr>
        <p:spPr>
          <a:xfrm>
            <a:off x="9768078" y="5248656"/>
            <a:ext cx="248031" cy="109728"/>
          </a:xfrm>
          <a:prstGeom prst="rect">
            <a:avLst/>
          </a:prstGeom>
          <a:solidFill>
            <a:schemeClr val="accent1"/>
          </a:solidFill>
          <a:ln w="7620">
            <a:solidFill>
              <a:srgbClr val="1F2326"/>
            </a:solidFill>
            <a:prstDash val="solid"/>
          </a:ln>
        </p:spPr>
      </p:sp>
      <p:sp>
        <p:nvSpPr>
          <p:cNvPr id="44" name="shape-1447"/>
          <p:cNvSpPr/>
          <p:nvPr/>
        </p:nvSpPr>
        <p:spPr>
          <a:xfrm>
            <a:off x="10016109" y="5248656"/>
            <a:ext cx="248031" cy="109728"/>
          </a:xfrm>
          <a:prstGeom prst="rect">
            <a:avLst/>
          </a:prstGeom>
          <a:solidFill>
            <a:srgbClr val="FFFFFF"/>
          </a:solidFill>
          <a:ln w="7620">
            <a:solidFill>
              <a:srgbClr val="1F2326"/>
            </a:solidFill>
            <a:prstDash val="solid"/>
          </a:ln>
        </p:spPr>
      </p:sp>
      <p:sp>
        <p:nvSpPr>
          <p:cNvPr id="45" name="shape-1448"/>
          <p:cNvSpPr/>
          <p:nvPr/>
        </p:nvSpPr>
        <p:spPr>
          <a:xfrm>
            <a:off x="10264140" y="5248656"/>
            <a:ext cx="248031" cy="109728"/>
          </a:xfrm>
          <a:prstGeom prst="rect">
            <a:avLst/>
          </a:prstGeom>
          <a:solidFill>
            <a:schemeClr val="accent1"/>
          </a:solidFill>
          <a:ln w="7620">
            <a:solidFill>
              <a:srgbClr val="1F2326"/>
            </a:solidFill>
            <a:prstDash val="solid"/>
          </a:ln>
        </p:spPr>
      </p:sp>
      <p:sp>
        <p:nvSpPr>
          <p:cNvPr id="46" name="shape-1449"/>
          <p:cNvSpPr/>
          <p:nvPr/>
        </p:nvSpPr>
        <p:spPr>
          <a:xfrm>
            <a:off x="10512171" y="5248656"/>
            <a:ext cx="248031" cy="109728"/>
          </a:xfrm>
          <a:prstGeom prst="rect">
            <a:avLst/>
          </a:prstGeom>
          <a:solidFill>
            <a:srgbClr val="FFFFFF"/>
          </a:solidFill>
          <a:ln w="7620">
            <a:solidFill>
              <a:srgbClr val="1F2326"/>
            </a:solidFill>
            <a:prstDash val="solid"/>
          </a:ln>
        </p:spPr>
      </p:sp>
      <p:sp>
        <p:nvSpPr>
          <p:cNvPr id="47" name="shape-1450"/>
          <p:cNvSpPr/>
          <p:nvPr/>
        </p:nvSpPr>
        <p:spPr>
          <a:xfrm>
            <a:off x="10760202" y="5248656"/>
            <a:ext cx="248031" cy="109728"/>
          </a:xfrm>
          <a:prstGeom prst="rect">
            <a:avLst/>
          </a:prstGeom>
          <a:solidFill>
            <a:schemeClr val="accent1"/>
          </a:solidFill>
          <a:ln w="7620">
            <a:solidFill>
              <a:srgbClr val="1F2326"/>
            </a:solidFill>
            <a:prstDash val="solid"/>
          </a:ln>
        </p:spPr>
      </p:sp>
      <p:sp>
        <p:nvSpPr>
          <p:cNvPr id="48" name="shape-1451"/>
          <p:cNvSpPr/>
          <p:nvPr/>
        </p:nvSpPr>
        <p:spPr>
          <a:xfrm>
            <a:off x="11008233" y="5248656"/>
            <a:ext cx="248031" cy="109728"/>
          </a:xfrm>
          <a:prstGeom prst="rect">
            <a:avLst/>
          </a:prstGeom>
          <a:solidFill>
            <a:srgbClr val="FFFFFF"/>
          </a:solidFill>
          <a:ln w="7620">
            <a:solidFill>
              <a:srgbClr val="1F2326"/>
            </a:solidFill>
            <a:prstDash val="solid"/>
          </a:ln>
        </p:spPr>
      </p:sp>
      <p:sp>
        <p:nvSpPr>
          <p:cNvPr id="49" name="shape-1452"/>
          <p:cNvSpPr/>
          <p:nvPr/>
        </p:nvSpPr>
        <p:spPr>
          <a:xfrm>
            <a:off x="9272016" y="5888736"/>
            <a:ext cx="248031" cy="109728"/>
          </a:xfrm>
          <a:prstGeom prst="rect">
            <a:avLst/>
          </a:prstGeom>
          <a:solidFill>
            <a:schemeClr val="accent1"/>
          </a:solidFill>
          <a:ln w="7620">
            <a:solidFill>
              <a:srgbClr val="1F2326"/>
            </a:solidFill>
            <a:prstDash val="solid"/>
          </a:ln>
        </p:spPr>
      </p:sp>
      <p:sp>
        <p:nvSpPr>
          <p:cNvPr id="50" name="shape-1453"/>
          <p:cNvSpPr/>
          <p:nvPr/>
        </p:nvSpPr>
        <p:spPr>
          <a:xfrm>
            <a:off x="9520047" y="5888736"/>
            <a:ext cx="248031" cy="109728"/>
          </a:xfrm>
          <a:prstGeom prst="rect">
            <a:avLst/>
          </a:prstGeom>
          <a:solidFill>
            <a:srgbClr val="FFFFFF"/>
          </a:solidFill>
          <a:ln w="7620">
            <a:solidFill>
              <a:srgbClr val="1F2326"/>
            </a:solidFill>
            <a:prstDash val="solid"/>
          </a:ln>
        </p:spPr>
      </p:sp>
      <p:sp>
        <p:nvSpPr>
          <p:cNvPr id="51" name="shape-1454"/>
          <p:cNvSpPr/>
          <p:nvPr/>
        </p:nvSpPr>
        <p:spPr>
          <a:xfrm>
            <a:off x="9768078" y="5888736"/>
            <a:ext cx="248031" cy="109728"/>
          </a:xfrm>
          <a:prstGeom prst="rect">
            <a:avLst/>
          </a:prstGeom>
          <a:solidFill>
            <a:schemeClr val="accent1"/>
          </a:solidFill>
          <a:ln w="7620">
            <a:solidFill>
              <a:srgbClr val="1F2326"/>
            </a:solidFill>
            <a:prstDash val="solid"/>
          </a:ln>
        </p:spPr>
      </p:sp>
      <p:sp>
        <p:nvSpPr>
          <p:cNvPr id="52" name="shape-1455"/>
          <p:cNvSpPr/>
          <p:nvPr/>
        </p:nvSpPr>
        <p:spPr>
          <a:xfrm>
            <a:off x="10016109" y="5888736"/>
            <a:ext cx="248031" cy="109728"/>
          </a:xfrm>
          <a:prstGeom prst="rect">
            <a:avLst/>
          </a:prstGeom>
          <a:solidFill>
            <a:srgbClr val="FFFFFF"/>
          </a:solidFill>
          <a:ln w="7620">
            <a:solidFill>
              <a:srgbClr val="1F2326"/>
            </a:solidFill>
            <a:prstDash val="solid"/>
          </a:ln>
        </p:spPr>
      </p:sp>
      <p:sp>
        <p:nvSpPr>
          <p:cNvPr id="53" name="shape-1456"/>
          <p:cNvSpPr/>
          <p:nvPr/>
        </p:nvSpPr>
        <p:spPr>
          <a:xfrm>
            <a:off x="10264140" y="5888736"/>
            <a:ext cx="248031" cy="109728"/>
          </a:xfrm>
          <a:prstGeom prst="rect">
            <a:avLst/>
          </a:prstGeom>
          <a:solidFill>
            <a:schemeClr val="accent1"/>
          </a:solidFill>
          <a:ln w="7620">
            <a:solidFill>
              <a:srgbClr val="1F2326"/>
            </a:solidFill>
            <a:prstDash val="solid"/>
          </a:ln>
        </p:spPr>
      </p:sp>
      <p:sp>
        <p:nvSpPr>
          <p:cNvPr id="54" name="shape-1457"/>
          <p:cNvSpPr/>
          <p:nvPr/>
        </p:nvSpPr>
        <p:spPr>
          <a:xfrm>
            <a:off x="10512171" y="5888736"/>
            <a:ext cx="248031" cy="109728"/>
          </a:xfrm>
          <a:prstGeom prst="rect">
            <a:avLst/>
          </a:prstGeom>
          <a:solidFill>
            <a:srgbClr val="FFFFFF"/>
          </a:solidFill>
          <a:ln w="7620">
            <a:solidFill>
              <a:srgbClr val="1F2326"/>
            </a:solidFill>
            <a:prstDash val="solid"/>
          </a:ln>
        </p:spPr>
      </p:sp>
      <p:sp>
        <p:nvSpPr>
          <p:cNvPr id="55" name="shape-1458"/>
          <p:cNvSpPr/>
          <p:nvPr/>
        </p:nvSpPr>
        <p:spPr>
          <a:xfrm>
            <a:off x="10760202" y="5888736"/>
            <a:ext cx="248031" cy="109728"/>
          </a:xfrm>
          <a:prstGeom prst="rect">
            <a:avLst/>
          </a:prstGeom>
          <a:solidFill>
            <a:schemeClr val="accent1"/>
          </a:solidFill>
          <a:ln w="7620">
            <a:solidFill>
              <a:srgbClr val="1F2326"/>
            </a:solidFill>
            <a:prstDash val="solid"/>
          </a:ln>
        </p:spPr>
      </p:sp>
      <p:sp>
        <p:nvSpPr>
          <p:cNvPr id="56" name="shape-1459"/>
          <p:cNvSpPr/>
          <p:nvPr/>
        </p:nvSpPr>
        <p:spPr>
          <a:xfrm>
            <a:off x="11008233" y="5888736"/>
            <a:ext cx="248031" cy="109728"/>
          </a:xfrm>
          <a:prstGeom prst="rect">
            <a:avLst/>
          </a:prstGeom>
          <a:solidFill>
            <a:srgbClr val="FFFFFF"/>
          </a:solidFill>
          <a:ln w="7620">
            <a:solidFill>
              <a:srgbClr val="1F2326"/>
            </a:solidFill>
            <a:prstDash val="solid"/>
          </a:ln>
        </p:spPr>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G  ·  RDR</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Make the report and the Excel file</a:t>
            </a:r>
            <a:endParaRPr lang="en-US" sz="2600" dirty="0"/>
          </a:p>
        </p:txBody>
      </p:sp>
      <p:sp>
        <p:nvSpPr>
          <p:cNvPr id="4" name="shape-1460"/>
          <p:cNvSpPr/>
          <p:nvPr/>
        </p:nvSpPr>
        <p:spPr>
          <a:xfrm>
            <a:off x="502920" y="1325880"/>
            <a:ext cx="329184" cy="329184"/>
          </a:xfrm>
          <a:prstGeom prst="ellipse">
            <a:avLst/>
          </a:prstGeom>
          <a:solidFill>
            <a:schemeClr val="accent1"/>
          </a:solidFill>
          <a:ln/>
        </p:spPr>
      </p:sp>
      <p:sp>
        <p:nvSpPr>
          <p:cNvPr id="5" name="text-1461"/>
          <p:cNvSpPr txBox="1"/>
          <p:nvPr/>
        </p:nvSpPr>
        <p:spPr>
          <a:xfrm>
            <a:off x="502920" y="13258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6" name="text-1462"/>
          <p:cNvSpPr txBox="1"/>
          <p:nvPr/>
        </p:nvSpPr>
        <p:spPr>
          <a:xfrm>
            <a:off x="978408" y="1307592"/>
            <a:ext cx="52852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Save the drawing</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The Excel (CSV) file is written in the same folder as the DWG.</a:t>
            </a:r>
            <a:endParaRPr lang="en-US" sz="1200" dirty="0"/>
          </a:p>
        </p:txBody>
      </p:sp>
      <p:sp>
        <p:nvSpPr>
          <p:cNvPr id="7" name="shape-1463"/>
          <p:cNvSpPr/>
          <p:nvPr/>
        </p:nvSpPr>
        <p:spPr>
          <a:xfrm>
            <a:off x="502920" y="2057400"/>
            <a:ext cx="329184" cy="329184"/>
          </a:xfrm>
          <a:prstGeom prst="ellipse">
            <a:avLst/>
          </a:prstGeom>
          <a:solidFill>
            <a:schemeClr val="accent1"/>
          </a:solidFill>
          <a:ln/>
        </p:spPr>
      </p:sp>
      <p:sp>
        <p:nvSpPr>
          <p:cNvPr id="8" name="text-1464"/>
          <p:cNvSpPr txBox="1"/>
          <p:nvPr/>
        </p:nvSpPr>
        <p:spPr>
          <a:xfrm>
            <a:off x="502920" y="205740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9" name="text-1465"/>
          <p:cNvSpPr txBox="1"/>
          <p:nvPr/>
        </p:nvSpPr>
        <p:spPr>
          <a:xfrm>
            <a:off x="978408" y="2039112"/>
            <a:ext cx="52852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Type RDR, select the road CL</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Any RoadPro road: main road or branch.</a:t>
            </a:r>
            <a:endParaRPr lang="en-US" sz="1200" dirty="0"/>
          </a:p>
        </p:txBody>
      </p:sp>
      <p:sp>
        <p:nvSpPr>
          <p:cNvPr id="10" name="shape-1466"/>
          <p:cNvSpPr/>
          <p:nvPr/>
        </p:nvSpPr>
        <p:spPr>
          <a:xfrm>
            <a:off x="502920" y="2788920"/>
            <a:ext cx="329184" cy="329184"/>
          </a:xfrm>
          <a:prstGeom prst="ellipse">
            <a:avLst/>
          </a:prstGeom>
          <a:solidFill>
            <a:schemeClr val="accent1"/>
          </a:solidFill>
          <a:ln/>
        </p:spPr>
      </p:sp>
      <p:sp>
        <p:nvSpPr>
          <p:cNvPr id="11" name="text-1467"/>
          <p:cNvSpPr txBox="1"/>
          <p:nvPr/>
        </p:nvSpPr>
        <p:spPr>
          <a:xfrm>
            <a:off x="502920" y="278892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2" name="text-1468"/>
          <p:cNvSpPr txBox="1"/>
          <p:nvPr/>
        </p:nvSpPr>
        <p:spPr>
          <a:xfrm>
            <a:off x="978408" y="2770632"/>
            <a:ext cx="52852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Read the summary</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Printed on the command line (F2 shows it all).</a:t>
            </a:r>
            <a:endParaRPr lang="en-US" sz="1200" dirty="0"/>
          </a:p>
        </p:txBody>
      </p:sp>
      <p:sp>
        <p:nvSpPr>
          <p:cNvPr id="13" name="shape-1469"/>
          <p:cNvSpPr/>
          <p:nvPr/>
        </p:nvSpPr>
        <p:spPr>
          <a:xfrm>
            <a:off x="502920" y="3520440"/>
            <a:ext cx="329184" cy="329184"/>
          </a:xfrm>
          <a:prstGeom prst="ellipse">
            <a:avLst/>
          </a:prstGeom>
          <a:solidFill>
            <a:schemeClr val="accent1"/>
          </a:solidFill>
          <a:ln/>
        </p:spPr>
      </p:sp>
      <p:sp>
        <p:nvSpPr>
          <p:cNvPr id="14" name="text-1470"/>
          <p:cNvSpPr txBox="1"/>
          <p:nvPr/>
        </p:nvSpPr>
        <p:spPr>
          <a:xfrm>
            <a:off x="502920" y="352044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5" name="text-1471"/>
          <p:cNvSpPr txBox="1"/>
          <p:nvPr/>
        </p:nvSpPr>
        <p:spPr>
          <a:xfrm>
            <a:off x="978408" y="3502152"/>
            <a:ext cx="52852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Excel file is saved</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ROAD-01_RoadPro_Report.csv next to the DWG.</a:t>
            </a:r>
            <a:endParaRPr lang="en-US" sz="1200" dirty="0"/>
          </a:p>
        </p:txBody>
      </p:sp>
      <p:sp>
        <p:nvSpPr>
          <p:cNvPr id="16" name="shape-1472"/>
          <p:cNvSpPr/>
          <p:nvPr/>
        </p:nvSpPr>
        <p:spPr>
          <a:xfrm>
            <a:off x="502920" y="4251960"/>
            <a:ext cx="329184" cy="329184"/>
          </a:xfrm>
          <a:prstGeom prst="ellipse">
            <a:avLst/>
          </a:prstGeom>
          <a:solidFill>
            <a:schemeClr val="accent1"/>
          </a:solidFill>
          <a:ln/>
        </p:spPr>
      </p:sp>
      <p:sp>
        <p:nvSpPr>
          <p:cNvPr id="17" name="text-1473"/>
          <p:cNvSpPr txBox="1"/>
          <p:nvPr/>
        </p:nvSpPr>
        <p:spPr>
          <a:xfrm>
            <a:off x="502920" y="425196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18" name="text-1474"/>
          <p:cNvSpPr txBox="1"/>
          <p:nvPr/>
        </p:nvSpPr>
        <p:spPr>
          <a:xfrm>
            <a:off x="978408" y="4233672"/>
            <a:ext cx="52852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Place the tables</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Pick the top-left corner, or Enter to skip the drawing tables.</a:t>
            </a:r>
            <a:endParaRPr lang="en-US" sz="1200" dirty="0"/>
          </a:p>
        </p:txBody>
      </p:sp>
      <p:sp>
        <p:nvSpPr>
          <p:cNvPr id="19" name="shape-1475"/>
          <p:cNvSpPr/>
          <p:nvPr/>
        </p:nvSpPr>
        <p:spPr>
          <a:xfrm>
            <a:off x="502920" y="4983480"/>
            <a:ext cx="329184" cy="329184"/>
          </a:xfrm>
          <a:prstGeom prst="ellipse">
            <a:avLst/>
          </a:prstGeom>
          <a:solidFill>
            <a:schemeClr val="accent1"/>
          </a:solidFill>
          <a:ln/>
        </p:spPr>
      </p:sp>
      <p:sp>
        <p:nvSpPr>
          <p:cNvPr id="20" name="text-1476"/>
          <p:cNvSpPr txBox="1"/>
          <p:nvPr/>
        </p:nvSpPr>
        <p:spPr>
          <a:xfrm>
            <a:off x="502920" y="498348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21" name="text-1477"/>
          <p:cNvSpPr txBox="1"/>
          <p:nvPr/>
        </p:nvSpPr>
        <p:spPr>
          <a:xfrm>
            <a:off x="978408" y="4965192"/>
            <a:ext cx="5285232" cy="694944"/>
          </a:xfrm>
          <a:prstGeom prst="rect">
            <a:avLst/>
          </a:prstGeom>
          <a:noFill/>
          <a:ln/>
        </p:spPr>
        <p:txBody>
          <a:bodyPr wrap="square" lIns="0" tIns="0" rIns="0" bIns="0" rtlCol="0" anchor="t"/>
          <a:lstStyle/>
          <a:p>
            <a:pPr indent="0" marL="0">
              <a:spcAft>
                <a:spcPts val="100"/>
              </a:spcAft>
              <a:buNone/>
            </a:pPr>
            <a:r>
              <a:rPr lang="en-US" sz="1250" b="1" dirty="0">
                <a:solidFill>
                  <a:schemeClr val="tx1"/>
                </a:solidFill>
                <a:latin typeface="Calibri" pitchFamily="34" charset="0"/>
                <a:ea typeface="Calibri" pitchFamily="34" charset="-122"/>
                <a:cs typeface="Calibri" pitchFamily="34" charset="-120"/>
              </a:rPr>
              <a:t>Open Excel?</a:t>
            </a:r>
            <a:endParaRPr lang="en-US" sz="1200" dirty="0"/>
          </a:p>
          <a:p>
            <a:pPr indent="0" marL="0">
              <a:spcAft>
                <a:spcPts val="100"/>
              </a:spcAft>
              <a:buNone/>
            </a:pPr>
            <a:r>
              <a:rPr lang="en-US" sz="1100" dirty="0">
                <a:solidFill>
                  <a:srgbClr val="3A3F45"/>
                </a:solidFill>
                <a:latin typeface="Calibri" pitchFamily="34" charset="0"/>
                <a:ea typeface="Calibri" pitchFamily="34" charset="-122"/>
                <a:cs typeface="Calibri" pitchFamily="34" charset="-120"/>
              </a:rPr>
              <a:t>Yes opens the CSV, No continues. Close it before you run RDR again.</a:t>
            </a:r>
            <a:endParaRPr lang="en-US" sz="1200" dirty="0"/>
          </a:p>
        </p:txBody>
      </p:sp>
      <p:sp>
        <p:nvSpPr>
          <p:cNvPr id="22" name="shape-1478"/>
          <p:cNvSpPr/>
          <p:nvPr/>
        </p:nvSpPr>
        <p:spPr>
          <a:xfrm>
            <a:off x="6492240" y="1325880"/>
            <a:ext cx="5166360" cy="3291840"/>
          </a:xfrm>
          <a:prstGeom prst="roundRect">
            <a:avLst>
              <a:gd name="adj" fmla="val 1667"/>
            </a:avLst>
          </a:prstGeom>
          <a:solidFill>
            <a:srgbClr val="1F2326"/>
          </a:solidFill>
          <a:ln/>
        </p:spPr>
      </p:sp>
      <p:sp>
        <p:nvSpPr>
          <p:cNvPr id="23" name="text-1479"/>
          <p:cNvSpPr txBox="1"/>
          <p:nvPr/>
        </p:nvSpPr>
        <p:spPr>
          <a:xfrm>
            <a:off x="6656832" y="1453896"/>
            <a:ext cx="4837176" cy="3035808"/>
          </a:xfrm>
          <a:prstGeom prst="rect">
            <a:avLst/>
          </a:prstGeom>
          <a:noFill/>
          <a:ln/>
        </p:spPr>
        <p:txBody>
          <a:bodyPr wrap="square" lIns="0" tIns="0" rIns="0" bIns="0" rtlCol="0" anchor="t"/>
          <a:lstStyle/>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Command: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RDR</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Select the road centre line: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pick</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ROAD PRO REPORT - ROAD-01 =======</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Centre line length : 412.350 m</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Road surface area  : 3010.16 m2</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Edge treatment     : Barricades</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Barricade units    : 418 (209 red / 209 white)</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Signs              : 14</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  Excel report saved : D:\Project\ROAD-01_...csv</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Pick top-left corner for report tables: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pick</a:t>
            </a:r>
            <a:endParaRPr lang="en-US" sz="900" dirty="0"/>
          </a:p>
          <a:p>
            <a:pPr indent="0" marL="0">
              <a:spcAft>
                <a:spcPts val="200"/>
              </a:spcAft>
              <a:buNone/>
            </a:pPr>
            <a:r>
              <a:rPr lang="en-US" sz="900" dirty="0">
                <a:solidFill>
                  <a:srgbClr val="E8EAED"/>
                </a:solidFill>
                <a:latin typeface="Courier New" pitchFamily="34" charset="0"/>
                <a:ea typeface="Courier New" pitchFamily="34" charset="-122"/>
                <a:cs typeface="Courier New" pitchFamily="34" charset="-120"/>
              </a:rPr>
              <a:t>Open the Excel report now? [Yes/No]: </a:t>
            </a:r>
            <a:pPr indent="0" marL="0">
              <a:spcAft>
                <a:spcPts val="200"/>
              </a:spcAft>
              <a:buNone/>
            </a:pPr>
            <a:r>
              <a:rPr lang="en-US" sz="900" b="1" dirty="0">
                <a:solidFill>
                  <a:srgbClr val="F2B705"/>
                </a:solidFill>
                <a:latin typeface="Courier New" pitchFamily="34" charset="0"/>
                <a:ea typeface="Courier New" pitchFamily="34" charset="-122"/>
                <a:cs typeface="Courier New" pitchFamily="34" charset="-120"/>
              </a:rPr>
              <a:t>Y</a:t>
            </a:r>
            <a:endParaRPr lang="en-US" sz="900" dirty="0"/>
          </a:p>
        </p:txBody>
      </p:sp>
      <p:sp>
        <p:nvSpPr>
          <p:cNvPr id="24" name="shape-1480"/>
          <p:cNvSpPr/>
          <p:nvPr/>
        </p:nvSpPr>
        <p:spPr>
          <a:xfrm>
            <a:off x="6492240" y="4800600"/>
            <a:ext cx="5166360" cy="1371600"/>
          </a:xfrm>
          <a:prstGeom prst="roundRect">
            <a:avLst>
              <a:gd name="adj" fmla="val 5333"/>
            </a:avLst>
          </a:prstGeom>
          <a:solidFill>
            <a:srgbClr val="FFF6D6"/>
          </a:solidFill>
          <a:ln w="9525">
            <a:solidFill>
              <a:srgbClr val="F2D27A"/>
            </a:solidFill>
            <a:prstDash val="solid"/>
          </a:ln>
        </p:spPr>
      </p:sp>
      <p:sp>
        <p:nvSpPr>
          <p:cNvPr id="25" name="text-1481"/>
          <p:cNvSpPr txBox="1"/>
          <p:nvPr/>
        </p:nvSpPr>
        <p:spPr>
          <a:xfrm>
            <a:off x="6638544" y="4873752"/>
            <a:ext cx="4873752" cy="1225296"/>
          </a:xfrm>
          <a:prstGeom prst="rect">
            <a:avLst/>
          </a:prstGeom>
          <a:noFill/>
          <a:ln/>
        </p:spPr>
        <p:txBody>
          <a:bodyPr wrap="square" lIns="0" tIns="0" rIns="0" bIns="0" rtlCol="0" anchor="ctr"/>
          <a:lstStyle/>
          <a:p>
            <a:pPr indent="0" marL="0">
              <a:buNone/>
            </a:pPr>
            <a:r>
              <a:rPr lang="en-US" sz="1100" b="1" dirty="0">
                <a:solidFill>
                  <a:srgbClr val="A65F00"/>
                </a:solidFill>
                <a:latin typeface="Calibri" pitchFamily="34" charset="0"/>
                <a:ea typeface="Calibri" pitchFamily="34" charset="-122"/>
                <a:cs typeface="Calibri" pitchFamily="34" charset="-120"/>
              </a:rPr>
              <a:t>Remember  </a:t>
            </a:r>
            <a:pPr indent="0" marL="0">
              <a:buNone/>
            </a:pPr>
            <a:r>
              <a:rPr lang="en-US" sz="1100" dirty="0">
                <a:solidFill>
                  <a:srgbClr val="3A3F45"/>
                </a:solidFill>
                <a:latin typeface="Calibri" pitchFamily="34" charset="0"/>
                <a:ea typeface="Calibri" pitchFamily="34" charset="-122"/>
                <a:cs typeface="Calibri" pitchFamily="34" charset="-120"/>
              </a:rPr>
              <a:t>Run RDR after the last change (RDW, RDT, RDJ, RDM) so every quantity is up to date. Enter at the table prompt only skips the drawing tables, never the Excel file.</a:t>
            </a:r>
            <a:endParaRPr lang="en-US" sz="11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G  ·  RDR</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What is inside the report</a:t>
            </a:r>
            <a:endParaRPr lang="en-US" sz="2600" dirty="0"/>
          </a:p>
        </p:txBody>
      </p:sp>
      <p:sp>
        <p:nvSpPr>
          <p:cNvPr id="4" name="shape-1482"/>
          <p:cNvSpPr/>
          <p:nvPr/>
        </p:nvSpPr>
        <p:spPr>
          <a:xfrm>
            <a:off x="502920" y="1325880"/>
            <a:ext cx="5486400" cy="1097280"/>
          </a:xfrm>
          <a:prstGeom prst="roundRect">
            <a:avLst>
              <a:gd name="adj" fmla="val 6667"/>
            </a:avLst>
          </a:prstGeom>
          <a:solidFill>
            <a:srgbClr val="F4F5F7"/>
          </a:solidFill>
          <a:ln w="9525">
            <a:solidFill>
              <a:srgbClr val="E3E5E8"/>
            </a:solidFill>
            <a:prstDash val="solid"/>
          </a:ln>
        </p:spPr>
      </p:sp>
      <p:sp>
        <p:nvSpPr>
          <p:cNvPr id="5" name="text-1483"/>
          <p:cNvSpPr txBox="1"/>
          <p:nvPr/>
        </p:nvSpPr>
        <p:spPr>
          <a:xfrm>
            <a:off x="685800" y="1435608"/>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Summary</a:t>
            </a:r>
            <a:endParaRPr lang="en-US" sz="1300" dirty="0"/>
          </a:p>
        </p:txBody>
      </p:sp>
      <p:sp>
        <p:nvSpPr>
          <p:cNvPr id="6" name="text-1484"/>
          <p:cNvSpPr txBox="1"/>
          <p:nvPr/>
        </p:nvSpPr>
        <p:spPr>
          <a:xfrm>
            <a:off x="685800" y="1737360"/>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Road name, date, units, start / end chainage, length, width, edge lengths, surface area, straights and curves, design radius, minimum radius</a:t>
            </a:r>
            <a:endParaRPr lang="en-US" sz="1050" dirty="0"/>
          </a:p>
        </p:txBody>
      </p:sp>
      <p:sp>
        <p:nvSpPr>
          <p:cNvPr id="7" name="shape-1485"/>
          <p:cNvSpPr/>
          <p:nvPr/>
        </p:nvSpPr>
        <p:spPr>
          <a:xfrm>
            <a:off x="6144768" y="1325880"/>
            <a:ext cx="5486400" cy="1097280"/>
          </a:xfrm>
          <a:prstGeom prst="roundRect">
            <a:avLst>
              <a:gd name="adj" fmla="val 6667"/>
            </a:avLst>
          </a:prstGeom>
          <a:solidFill>
            <a:srgbClr val="F4F5F7"/>
          </a:solidFill>
          <a:ln w="9525">
            <a:solidFill>
              <a:srgbClr val="E3E5E8"/>
            </a:solidFill>
            <a:prstDash val="solid"/>
          </a:ln>
        </p:spPr>
      </p:sp>
      <p:sp>
        <p:nvSpPr>
          <p:cNvPr id="8" name="text-1486"/>
          <p:cNvSpPr txBox="1"/>
          <p:nvPr/>
        </p:nvSpPr>
        <p:spPr>
          <a:xfrm>
            <a:off x="6327648" y="1435608"/>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Edge treatment</a:t>
            </a:r>
            <a:endParaRPr lang="en-US" sz="1300" dirty="0"/>
          </a:p>
        </p:txBody>
      </p:sp>
      <p:sp>
        <p:nvSpPr>
          <p:cNvPr id="9" name="text-1487"/>
          <p:cNvSpPr txBox="1"/>
          <p:nvPr/>
        </p:nvSpPr>
        <p:spPr>
          <a:xfrm>
            <a:off x="6327648" y="1737360"/>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Barricade units red / white per side, traffic cones per side (nos), kerb stone per side (m), centre median, unit size, paved shoulder and area</a:t>
            </a:r>
            <a:endParaRPr lang="en-US" sz="1050" dirty="0"/>
          </a:p>
        </p:txBody>
      </p:sp>
      <p:sp>
        <p:nvSpPr>
          <p:cNvPr id="10" name="shape-1488"/>
          <p:cNvSpPr/>
          <p:nvPr/>
        </p:nvSpPr>
        <p:spPr>
          <a:xfrm>
            <a:off x="502920" y="2542032"/>
            <a:ext cx="5486400" cy="1097280"/>
          </a:xfrm>
          <a:prstGeom prst="roundRect">
            <a:avLst>
              <a:gd name="adj" fmla="val 6667"/>
            </a:avLst>
          </a:prstGeom>
          <a:solidFill>
            <a:srgbClr val="F4F5F7"/>
          </a:solidFill>
          <a:ln w="9525">
            <a:solidFill>
              <a:srgbClr val="E3E5E8"/>
            </a:solidFill>
            <a:prstDash val="solid"/>
          </a:ln>
        </p:spPr>
      </p:sp>
      <p:sp>
        <p:nvSpPr>
          <p:cNvPr id="11" name="text-1489"/>
          <p:cNvSpPr txBox="1"/>
          <p:nvPr/>
        </p:nvSpPr>
        <p:spPr>
          <a:xfrm>
            <a:off x="685800" y="2651760"/>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Signs and markings</a:t>
            </a:r>
            <a:endParaRPr lang="en-US" sz="1300" dirty="0"/>
          </a:p>
        </p:txBody>
      </p:sp>
      <p:sp>
        <p:nvSpPr>
          <p:cNvPr id="12" name="text-1490"/>
          <p:cNvSpPr txBox="1"/>
          <p:nvPr/>
        </p:nvSpPr>
        <p:spPr>
          <a:xfrm>
            <a:off x="685800" y="2953512"/>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Signs, chevrons, lane arrows, delineators, sign set; marking lengths per line type and paint area (m²)</a:t>
            </a:r>
            <a:endParaRPr lang="en-US" sz="1050" dirty="0"/>
          </a:p>
        </p:txBody>
      </p:sp>
      <p:sp>
        <p:nvSpPr>
          <p:cNvPr id="13" name="shape-1491"/>
          <p:cNvSpPr/>
          <p:nvPr/>
        </p:nvSpPr>
        <p:spPr>
          <a:xfrm>
            <a:off x="6144768" y="2542032"/>
            <a:ext cx="5486400" cy="1097280"/>
          </a:xfrm>
          <a:prstGeom prst="roundRect">
            <a:avLst>
              <a:gd name="adj" fmla="val 6667"/>
            </a:avLst>
          </a:prstGeom>
          <a:solidFill>
            <a:srgbClr val="F4F5F7"/>
          </a:solidFill>
          <a:ln w="9525">
            <a:solidFill>
              <a:srgbClr val="E3E5E8"/>
            </a:solidFill>
            <a:prstDash val="solid"/>
          </a:ln>
        </p:spPr>
      </p:sp>
      <p:sp>
        <p:nvSpPr>
          <p:cNvPr id="14" name="text-1492"/>
          <p:cNvSpPr txBox="1"/>
          <p:nvPr/>
        </p:nvSpPr>
        <p:spPr>
          <a:xfrm>
            <a:off x="6327648" y="2651760"/>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Curve data</a:t>
            </a:r>
            <a:endParaRPr lang="en-US" sz="1300" dirty="0"/>
          </a:p>
        </p:txBody>
      </p:sp>
      <p:sp>
        <p:nvSpPr>
          <p:cNvPr id="15" name="text-1493"/>
          <p:cNvSpPr txBox="1"/>
          <p:nvPr/>
        </p:nvSpPr>
        <p:spPr>
          <a:xfrm>
            <a:off x="6327648" y="2953512"/>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Each curve: TC / CT chainage, radius, arc length, deflection, centre and TC / CT E / N</a:t>
            </a:r>
            <a:endParaRPr lang="en-US" sz="1050" dirty="0"/>
          </a:p>
        </p:txBody>
      </p:sp>
      <p:sp>
        <p:nvSpPr>
          <p:cNvPr id="16" name="shape-1494"/>
          <p:cNvSpPr/>
          <p:nvPr/>
        </p:nvSpPr>
        <p:spPr>
          <a:xfrm>
            <a:off x="502920" y="3758184"/>
            <a:ext cx="5486400" cy="1097280"/>
          </a:xfrm>
          <a:prstGeom prst="roundRect">
            <a:avLst>
              <a:gd name="adj" fmla="val 6667"/>
            </a:avLst>
          </a:prstGeom>
          <a:solidFill>
            <a:srgbClr val="F4F5F7"/>
          </a:solidFill>
          <a:ln w="9525">
            <a:solidFill>
              <a:srgbClr val="E3E5E8"/>
            </a:solidFill>
            <a:prstDash val="solid"/>
          </a:ln>
        </p:spPr>
      </p:sp>
      <p:sp>
        <p:nvSpPr>
          <p:cNvPr id="17" name="text-1495"/>
          <p:cNvSpPr txBox="1"/>
          <p:nvPr/>
        </p:nvSpPr>
        <p:spPr>
          <a:xfrm>
            <a:off x="685800" y="3867912"/>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Road sections</a:t>
            </a:r>
            <a:endParaRPr lang="en-US" sz="1300" dirty="0"/>
          </a:p>
        </p:txBody>
      </p:sp>
      <p:sp>
        <p:nvSpPr>
          <p:cNvPr id="18" name="text-1496"/>
          <p:cNvSpPr txBox="1"/>
          <p:nvPr/>
        </p:nvSpPr>
        <p:spPr>
          <a:xfrm>
            <a:off x="685800" y="4169664"/>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Every straight and curve: chainage range, length, edge lengths, area, bearing</a:t>
            </a:r>
            <a:endParaRPr lang="en-US" sz="1050" dirty="0"/>
          </a:p>
        </p:txBody>
      </p:sp>
      <p:sp>
        <p:nvSpPr>
          <p:cNvPr id="19" name="shape-1497"/>
          <p:cNvSpPr/>
          <p:nvPr/>
        </p:nvSpPr>
        <p:spPr>
          <a:xfrm>
            <a:off x="6144768" y="3758184"/>
            <a:ext cx="5486400" cy="1097280"/>
          </a:xfrm>
          <a:prstGeom prst="roundRect">
            <a:avLst>
              <a:gd name="adj" fmla="val 6667"/>
            </a:avLst>
          </a:prstGeom>
          <a:solidFill>
            <a:srgbClr val="F4F5F7"/>
          </a:solidFill>
          <a:ln w="9525">
            <a:solidFill>
              <a:srgbClr val="E3E5E8"/>
            </a:solidFill>
            <a:prstDash val="solid"/>
          </a:ln>
        </p:spPr>
      </p:sp>
      <p:sp>
        <p:nvSpPr>
          <p:cNvPr id="20" name="text-1498"/>
          <p:cNvSpPr txBox="1"/>
          <p:nvPr/>
        </p:nvSpPr>
        <p:spPr>
          <a:xfrm>
            <a:off x="6327648" y="3867912"/>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Setting-out</a:t>
            </a:r>
            <a:endParaRPr lang="en-US" sz="1300" dirty="0"/>
          </a:p>
        </p:txBody>
      </p:sp>
      <p:sp>
        <p:nvSpPr>
          <p:cNvPr id="21" name="text-1499"/>
          <p:cNvSpPr txBox="1"/>
          <p:nvPr/>
        </p:nvSpPr>
        <p:spPr>
          <a:xfrm>
            <a:off x="6327648" y="4169664"/>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E / N of CL, left edge and right edge at every chainage interval</a:t>
            </a:r>
            <a:endParaRPr lang="en-US" sz="1050" dirty="0"/>
          </a:p>
        </p:txBody>
      </p:sp>
      <p:sp>
        <p:nvSpPr>
          <p:cNvPr id="22" name="shape-1500"/>
          <p:cNvSpPr/>
          <p:nvPr/>
        </p:nvSpPr>
        <p:spPr>
          <a:xfrm>
            <a:off x="502920" y="4974336"/>
            <a:ext cx="5486400" cy="1097280"/>
          </a:xfrm>
          <a:prstGeom prst="roundRect">
            <a:avLst>
              <a:gd name="adj" fmla="val 6667"/>
            </a:avLst>
          </a:prstGeom>
          <a:solidFill>
            <a:srgbClr val="F4F5F7"/>
          </a:solidFill>
          <a:ln w="9525">
            <a:solidFill>
              <a:srgbClr val="E3E5E8"/>
            </a:solidFill>
            <a:prstDash val="solid"/>
          </a:ln>
        </p:spPr>
      </p:sp>
      <p:sp>
        <p:nvSpPr>
          <p:cNvPr id="23" name="text-1501"/>
          <p:cNvSpPr txBox="1"/>
          <p:nvPr/>
        </p:nvSpPr>
        <p:spPr>
          <a:xfrm>
            <a:off x="685800" y="5084064"/>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Sign schedule</a:t>
            </a:r>
            <a:endParaRPr lang="en-US" sz="1300" dirty="0"/>
          </a:p>
        </p:txBody>
      </p:sp>
      <p:sp>
        <p:nvSpPr>
          <p:cNvPr id="24" name="text-1502"/>
          <p:cNvSpPr txBox="1"/>
          <p:nvPr/>
        </p:nvSpPr>
        <p:spPr>
          <a:xfrm>
            <a:off x="685800" y="5385816"/>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ID, sign, plate size, chainage, side, facing direction, post E / N</a:t>
            </a:r>
            <a:endParaRPr lang="en-US" sz="1050" dirty="0"/>
          </a:p>
        </p:txBody>
      </p:sp>
      <p:sp>
        <p:nvSpPr>
          <p:cNvPr id="25" name="shape-1503"/>
          <p:cNvSpPr/>
          <p:nvPr/>
        </p:nvSpPr>
        <p:spPr>
          <a:xfrm>
            <a:off x="6144768" y="4974336"/>
            <a:ext cx="5486400" cy="1097280"/>
          </a:xfrm>
          <a:prstGeom prst="roundRect">
            <a:avLst>
              <a:gd name="adj" fmla="val 6667"/>
            </a:avLst>
          </a:prstGeom>
          <a:solidFill>
            <a:srgbClr val="F4F5F7"/>
          </a:solidFill>
          <a:ln w="9525">
            <a:solidFill>
              <a:srgbClr val="E3E5E8"/>
            </a:solidFill>
            <a:prstDash val="solid"/>
          </a:ln>
        </p:spPr>
      </p:sp>
      <p:sp>
        <p:nvSpPr>
          <p:cNvPr id="26" name="text-1504"/>
          <p:cNvSpPr txBox="1"/>
          <p:nvPr/>
        </p:nvSpPr>
        <p:spPr>
          <a:xfrm>
            <a:off x="6327648" y="5084064"/>
            <a:ext cx="5120640" cy="274320"/>
          </a:xfrm>
          <a:prstGeom prst="rect">
            <a:avLst/>
          </a:prstGeom>
          <a:noFill/>
          <a:ln/>
        </p:spPr>
        <p:txBody>
          <a:bodyPr wrap="square" lIns="0" tIns="0" rIns="0" bIns="0" rtlCol="0" anchor="t"/>
          <a:lstStyle/>
          <a:p>
            <a:pPr indent="0" marL="0">
              <a:buNone/>
            </a:pPr>
            <a:r>
              <a:rPr lang="en-US" sz="1300" b="1" dirty="0">
                <a:solidFill>
                  <a:schemeClr val="accent1"/>
                </a:solidFill>
                <a:latin typeface="Calibri" pitchFamily="34" charset="0"/>
                <a:ea typeface="Calibri" pitchFamily="34" charset="-122"/>
                <a:cs typeface="Calibri" pitchFamily="34" charset="-120"/>
              </a:rPr>
              <a:t>Widening, taper and junction</a:t>
            </a:r>
            <a:endParaRPr lang="en-US" sz="1300" dirty="0"/>
          </a:p>
        </p:txBody>
      </p:sp>
      <p:sp>
        <p:nvSpPr>
          <p:cNvPr id="27" name="text-1505"/>
          <p:cNvSpPr txBox="1"/>
          <p:nvPr/>
        </p:nvSpPr>
        <p:spPr>
          <a:xfrm>
            <a:off x="6327648" y="5385816"/>
            <a:ext cx="5120640" cy="64008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Extra areas, new edge offsets, road width at the end, kerb returns TC / IP / CT with E / N</a:t>
            </a:r>
            <a:endParaRPr lang="en-US" sz="10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H  ·  WORKED EXAMPLE</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From a blank drawing to a finished road with a junction</a:t>
            </a:r>
            <a:endParaRPr lang="en-US" sz="2600" dirty="0"/>
          </a:p>
        </p:txBody>
      </p:sp>
      <p:sp>
        <p:nvSpPr>
          <p:cNvPr id="4" name="text-1506"/>
          <p:cNvSpPr txBox="1"/>
          <p:nvPr/>
        </p:nvSpPr>
        <p:spPr>
          <a:xfrm>
            <a:off x="502920" y="1371600"/>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1</a:t>
            </a:r>
            <a:endParaRPr lang="en-US" sz="1800" dirty="0"/>
          </a:p>
        </p:txBody>
      </p:sp>
      <p:sp>
        <p:nvSpPr>
          <p:cNvPr id="5" name="shape-1507"/>
          <p:cNvSpPr/>
          <p:nvPr/>
        </p:nvSpPr>
        <p:spPr>
          <a:xfrm>
            <a:off x="914400" y="1380744"/>
            <a:ext cx="1051560" cy="329184"/>
          </a:xfrm>
          <a:prstGeom prst="roundRect">
            <a:avLst>
              <a:gd name="adj" fmla="val 16667"/>
            </a:avLst>
          </a:prstGeom>
          <a:solidFill>
            <a:schemeClr val="tx2"/>
          </a:solidFill>
          <a:ln/>
        </p:spPr>
      </p:sp>
      <p:sp>
        <p:nvSpPr>
          <p:cNvPr id="6" name="text-1508"/>
          <p:cNvSpPr txBox="1"/>
          <p:nvPr/>
        </p:nvSpPr>
        <p:spPr>
          <a:xfrm>
            <a:off x="914400" y="1380744"/>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APPLOAD</a:t>
            </a:r>
            <a:endParaRPr lang="en-US" sz="1150" dirty="0"/>
          </a:p>
        </p:txBody>
      </p:sp>
      <p:sp>
        <p:nvSpPr>
          <p:cNvPr id="7" name="text-1509"/>
          <p:cNvSpPr txBox="1"/>
          <p:nvPr/>
        </p:nvSpPr>
        <p:spPr>
          <a:xfrm>
            <a:off x="2103120" y="1344168"/>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Load RoadPro.lsp. Save the drawing as SITE-ROAD.dwg.</a:t>
            </a:r>
            <a:endParaRPr lang="en-US" sz="1100" dirty="0"/>
          </a:p>
        </p:txBody>
      </p:sp>
      <p:sp>
        <p:nvSpPr>
          <p:cNvPr id="8" name="text-1510"/>
          <p:cNvSpPr txBox="1"/>
          <p:nvPr/>
        </p:nvSpPr>
        <p:spPr>
          <a:xfrm>
            <a:off x="502920" y="2176272"/>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2</a:t>
            </a:r>
            <a:endParaRPr lang="en-US" sz="1800" dirty="0"/>
          </a:p>
        </p:txBody>
      </p:sp>
      <p:sp>
        <p:nvSpPr>
          <p:cNvPr id="9" name="shape-1511"/>
          <p:cNvSpPr/>
          <p:nvPr/>
        </p:nvSpPr>
        <p:spPr>
          <a:xfrm>
            <a:off x="914400" y="2185416"/>
            <a:ext cx="1051560" cy="329184"/>
          </a:xfrm>
          <a:prstGeom prst="roundRect">
            <a:avLst>
              <a:gd name="adj" fmla="val 16667"/>
            </a:avLst>
          </a:prstGeom>
          <a:solidFill>
            <a:schemeClr val="accent1"/>
          </a:solidFill>
          <a:ln/>
        </p:spPr>
      </p:sp>
      <p:sp>
        <p:nvSpPr>
          <p:cNvPr id="10" name="text-1512"/>
          <p:cNvSpPr txBox="1"/>
          <p:nvPr/>
        </p:nvSpPr>
        <p:spPr>
          <a:xfrm>
            <a:off x="914400" y="2185416"/>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RDP</a:t>
            </a:r>
            <a:endParaRPr lang="en-US" sz="1150" dirty="0"/>
          </a:p>
        </p:txBody>
      </p:sp>
      <p:sp>
        <p:nvSpPr>
          <p:cNvPr id="11" name="text-1513"/>
          <p:cNvSpPr txBox="1"/>
          <p:nvPr/>
        </p:nvSpPr>
        <p:spPr>
          <a:xfrm>
            <a:off x="2103120" y="2148840"/>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Geometry: ROAD-01, width 7.30, Match existing, Meters, Pick points.</a:t>
            </a:r>
            <a:endParaRPr lang="en-US" sz="1100" dirty="0"/>
          </a:p>
        </p:txBody>
      </p:sp>
      <p:sp>
        <p:nvSpPr>
          <p:cNvPr id="12" name="text-1514"/>
          <p:cNvSpPr txBox="1"/>
          <p:nvPr/>
        </p:nvSpPr>
        <p:spPr>
          <a:xfrm>
            <a:off x="502920" y="2980944"/>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3</a:t>
            </a:r>
            <a:endParaRPr lang="en-US" sz="1800" dirty="0"/>
          </a:p>
        </p:txBody>
      </p:sp>
      <p:sp>
        <p:nvSpPr>
          <p:cNvPr id="13" name="shape-1515"/>
          <p:cNvSpPr/>
          <p:nvPr/>
        </p:nvSpPr>
        <p:spPr>
          <a:xfrm>
            <a:off x="914400" y="2990088"/>
            <a:ext cx="1051560" cy="329184"/>
          </a:xfrm>
          <a:prstGeom prst="roundRect">
            <a:avLst>
              <a:gd name="adj" fmla="val 16667"/>
            </a:avLst>
          </a:prstGeom>
          <a:solidFill>
            <a:schemeClr val="accent1"/>
          </a:solidFill>
          <a:ln/>
        </p:spPr>
      </p:sp>
      <p:sp>
        <p:nvSpPr>
          <p:cNvPr id="14" name="text-1516"/>
          <p:cNvSpPr txBox="1"/>
          <p:nvPr/>
        </p:nvSpPr>
        <p:spPr>
          <a:xfrm>
            <a:off x="914400" y="2990088"/>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RDP</a:t>
            </a:r>
            <a:endParaRPr lang="en-US" sz="1150" dirty="0"/>
          </a:p>
        </p:txBody>
      </p:sp>
      <p:sp>
        <p:nvSpPr>
          <p:cNvPr id="15" name="text-1517"/>
          <p:cNvSpPr txBox="1"/>
          <p:nvPr/>
        </p:nvSpPr>
        <p:spPr>
          <a:xfrm>
            <a:off x="2103120" y="2953512"/>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Edge: Left + Right, Barricades, 2.00 x 0.50, shoulder 0.50. Centre: markings.</a:t>
            </a:r>
            <a:endParaRPr lang="en-US" sz="1100" dirty="0"/>
          </a:p>
        </p:txBody>
      </p:sp>
      <p:sp>
        <p:nvSpPr>
          <p:cNvPr id="16" name="text-1518"/>
          <p:cNvSpPr txBox="1"/>
          <p:nvPr/>
        </p:nvSpPr>
        <p:spPr>
          <a:xfrm>
            <a:off x="502920" y="3785616"/>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4</a:t>
            </a:r>
            <a:endParaRPr lang="en-US" sz="1800" dirty="0"/>
          </a:p>
        </p:txBody>
      </p:sp>
      <p:sp>
        <p:nvSpPr>
          <p:cNvPr id="17" name="shape-1519"/>
          <p:cNvSpPr/>
          <p:nvPr/>
        </p:nvSpPr>
        <p:spPr>
          <a:xfrm>
            <a:off x="914400" y="3794760"/>
            <a:ext cx="1051560" cy="329184"/>
          </a:xfrm>
          <a:prstGeom prst="roundRect">
            <a:avLst>
              <a:gd name="adj" fmla="val 16667"/>
            </a:avLst>
          </a:prstGeom>
          <a:solidFill>
            <a:schemeClr val="accent1"/>
          </a:solidFill>
          <a:ln/>
        </p:spPr>
      </p:sp>
      <p:sp>
        <p:nvSpPr>
          <p:cNvPr id="18" name="text-1520"/>
          <p:cNvSpPr txBox="1"/>
          <p:nvPr/>
        </p:nvSpPr>
        <p:spPr>
          <a:xfrm>
            <a:off x="914400" y="3794760"/>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RDP</a:t>
            </a:r>
            <a:endParaRPr lang="en-US" sz="1150" dirty="0"/>
          </a:p>
        </p:txBody>
      </p:sp>
      <p:sp>
        <p:nvSpPr>
          <p:cNvPr id="19" name="text-1521"/>
          <p:cNvSpPr txBox="1"/>
          <p:nvPr/>
        </p:nvSpPr>
        <p:spPr>
          <a:xfrm>
            <a:off x="2103120" y="3758184"/>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Signs: 50 km/h, HDS on, Temporary, STOP at tie-in. Chainage 20 from 0.</a:t>
            </a:r>
            <a:endParaRPr lang="en-US" sz="1100" dirty="0"/>
          </a:p>
        </p:txBody>
      </p:sp>
      <p:sp>
        <p:nvSpPr>
          <p:cNvPr id="20" name="text-1522"/>
          <p:cNvSpPr txBox="1"/>
          <p:nvPr/>
        </p:nvSpPr>
        <p:spPr>
          <a:xfrm>
            <a:off x="502920" y="4590288"/>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5</a:t>
            </a:r>
            <a:endParaRPr lang="en-US" sz="1800" dirty="0"/>
          </a:p>
        </p:txBody>
      </p:sp>
      <p:sp>
        <p:nvSpPr>
          <p:cNvPr id="21" name="shape-1523"/>
          <p:cNvSpPr/>
          <p:nvPr/>
        </p:nvSpPr>
        <p:spPr>
          <a:xfrm>
            <a:off x="914400" y="4599432"/>
            <a:ext cx="1051560" cy="329184"/>
          </a:xfrm>
          <a:prstGeom prst="roundRect">
            <a:avLst>
              <a:gd name="adj" fmla="val 16667"/>
            </a:avLst>
          </a:prstGeom>
          <a:solidFill>
            <a:schemeClr val="accent1"/>
          </a:solidFill>
          <a:ln/>
        </p:spPr>
      </p:sp>
      <p:sp>
        <p:nvSpPr>
          <p:cNvPr id="22" name="text-1524"/>
          <p:cNvSpPr txBox="1"/>
          <p:nvPr/>
        </p:nvSpPr>
        <p:spPr>
          <a:xfrm>
            <a:off x="914400" y="4599432"/>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RDP</a:t>
            </a:r>
            <a:endParaRPr lang="en-US" sz="1150" dirty="0"/>
          </a:p>
        </p:txBody>
      </p:sp>
      <p:sp>
        <p:nvSpPr>
          <p:cNvPr id="23" name="text-1525"/>
          <p:cNvSpPr txBox="1"/>
          <p:nvPr/>
        </p:nvSpPr>
        <p:spPr>
          <a:xfrm>
            <a:off x="2103120" y="4562856"/>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Ends: start Tie-in, finish Road closed. Report and section on. OK.</a:t>
            </a:r>
            <a:endParaRPr lang="en-US" sz="1100" dirty="0"/>
          </a:p>
        </p:txBody>
      </p:sp>
      <p:sp>
        <p:nvSpPr>
          <p:cNvPr id="24" name="text-1526"/>
          <p:cNvSpPr txBox="1"/>
          <p:nvPr/>
        </p:nvSpPr>
        <p:spPr>
          <a:xfrm>
            <a:off x="502920" y="5394960"/>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6</a:t>
            </a:r>
            <a:endParaRPr lang="en-US" sz="1800" dirty="0"/>
          </a:p>
        </p:txBody>
      </p:sp>
      <p:sp>
        <p:nvSpPr>
          <p:cNvPr id="25" name="shape-1527"/>
          <p:cNvSpPr/>
          <p:nvPr/>
        </p:nvSpPr>
        <p:spPr>
          <a:xfrm>
            <a:off x="914400" y="5404104"/>
            <a:ext cx="1051560" cy="329184"/>
          </a:xfrm>
          <a:prstGeom prst="roundRect">
            <a:avLst>
              <a:gd name="adj" fmla="val 16667"/>
            </a:avLst>
          </a:prstGeom>
          <a:solidFill>
            <a:schemeClr val="accent1"/>
          </a:solidFill>
          <a:ln/>
        </p:spPr>
      </p:sp>
      <p:sp>
        <p:nvSpPr>
          <p:cNvPr id="26" name="text-1528"/>
          <p:cNvSpPr txBox="1"/>
          <p:nvPr/>
        </p:nvSpPr>
        <p:spPr>
          <a:xfrm>
            <a:off x="914400" y="5404104"/>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RDP</a:t>
            </a:r>
            <a:endParaRPr lang="en-US" sz="1150" dirty="0"/>
          </a:p>
        </p:txBody>
      </p:sp>
      <p:sp>
        <p:nvSpPr>
          <p:cNvPr id="27" name="text-1529"/>
          <p:cNvSpPr txBox="1"/>
          <p:nvPr/>
        </p:nvSpPr>
        <p:spPr>
          <a:xfrm>
            <a:off x="2103120" y="5367528"/>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Draw the CL: 3 straights and an arc, Enter. Place tables, open Excel, place section.</a:t>
            </a:r>
            <a:endParaRPr lang="en-US" sz="1100" dirty="0"/>
          </a:p>
        </p:txBody>
      </p:sp>
      <p:sp>
        <p:nvSpPr>
          <p:cNvPr id="28" name="text-1530"/>
          <p:cNvSpPr txBox="1"/>
          <p:nvPr/>
        </p:nvSpPr>
        <p:spPr>
          <a:xfrm>
            <a:off x="6144768" y="1371600"/>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7</a:t>
            </a:r>
            <a:endParaRPr lang="en-US" sz="1800" dirty="0"/>
          </a:p>
        </p:txBody>
      </p:sp>
      <p:sp>
        <p:nvSpPr>
          <p:cNvPr id="29" name="shape-1531"/>
          <p:cNvSpPr/>
          <p:nvPr/>
        </p:nvSpPr>
        <p:spPr>
          <a:xfrm>
            <a:off x="6556248" y="1380744"/>
            <a:ext cx="1051560" cy="329184"/>
          </a:xfrm>
          <a:prstGeom prst="roundRect">
            <a:avLst>
              <a:gd name="adj" fmla="val 16667"/>
            </a:avLst>
          </a:prstGeom>
          <a:solidFill>
            <a:schemeClr val="accent1"/>
          </a:solidFill>
          <a:ln/>
        </p:spPr>
      </p:sp>
      <p:sp>
        <p:nvSpPr>
          <p:cNvPr id="30" name="text-1532"/>
          <p:cNvSpPr txBox="1"/>
          <p:nvPr/>
        </p:nvSpPr>
        <p:spPr>
          <a:xfrm>
            <a:off x="6556248" y="1380744"/>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RDW</a:t>
            </a:r>
            <a:endParaRPr lang="en-US" sz="1150" dirty="0"/>
          </a:p>
        </p:txBody>
      </p:sp>
      <p:sp>
        <p:nvSpPr>
          <p:cNvPr id="31" name="text-1533"/>
          <p:cNvSpPr txBox="1"/>
          <p:nvPr/>
        </p:nvSpPr>
        <p:spPr>
          <a:xfrm>
            <a:off x="7744968" y="1344168"/>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Right side, 3.65 m, 0+100 to 0+180, tapers 30 / 30, fillet 30.</a:t>
            </a:r>
            <a:endParaRPr lang="en-US" sz="1100" dirty="0"/>
          </a:p>
        </p:txBody>
      </p:sp>
      <p:sp>
        <p:nvSpPr>
          <p:cNvPr id="32" name="text-1534"/>
          <p:cNvSpPr txBox="1"/>
          <p:nvPr/>
        </p:nvSpPr>
        <p:spPr>
          <a:xfrm>
            <a:off x="6144768" y="2176272"/>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8</a:t>
            </a:r>
            <a:endParaRPr lang="en-US" sz="1800" dirty="0"/>
          </a:p>
        </p:txBody>
      </p:sp>
      <p:sp>
        <p:nvSpPr>
          <p:cNvPr id="33" name="shape-1535"/>
          <p:cNvSpPr/>
          <p:nvPr/>
        </p:nvSpPr>
        <p:spPr>
          <a:xfrm>
            <a:off x="6556248" y="2185416"/>
            <a:ext cx="1051560" cy="329184"/>
          </a:xfrm>
          <a:prstGeom prst="roundRect">
            <a:avLst>
              <a:gd name="adj" fmla="val 16667"/>
            </a:avLst>
          </a:prstGeom>
          <a:solidFill>
            <a:schemeClr val="accent1"/>
          </a:solidFill>
          <a:ln/>
        </p:spPr>
      </p:sp>
      <p:sp>
        <p:nvSpPr>
          <p:cNvPr id="34" name="text-1536"/>
          <p:cNvSpPr txBox="1"/>
          <p:nvPr/>
        </p:nvSpPr>
        <p:spPr>
          <a:xfrm>
            <a:off x="6556248" y="2185416"/>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RDJ</a:t>
            </a:r>
            <a:endParaRPr lang="en-US" sz="1150" dirty="0"/>
          </a:p>
        </p:txBody>
      </p:sp>
      <p:sp>
        <p:nvSpPr>
          <p:cNvPr id="35" name="text-1537"/>
          <p:cNvSpPr txBox="1"/>
          <p:nvPr/>
        </p:nvSpPr>
        <p:spPr>
          <a:xfrm>
            <a:off x="7744968" y="2148840"/>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ROAD-02, 7.30 m, R 10, STOP, corners Traffic cones, aux lane on. Branch from 0+300.</a:t>
            </a:r>
            <a:endParaRPr lang="en-US" sz="1100" dirty="0"/>
          </a:p>
        </p:txBody>
      </p:sp>
      <p:sp>
        <p:nvSpPr>
          <p:cNvPr id="36" name="text-1538"/>
          <p:cNvSpPr txBox="1"/>
          <p:nvPr/>
        </p:nvSpPr>
        <p:spPr>
          <a:xfrm>
            <a:off x="6144768" y="2980944"/>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9</a:t>
            </a:r>
            <a:endParaRPr lang="en-US" sz="1800" dirty="0"/>
          </a:p>
        </p:txBody>
      </p:sp>
      <p:sp>
        <p:nvSpPr>
          <p:cNvPr id="37" name="shape-1539"/>
          <p:cNvSpPr/>
          <p:nvPr/>
        </p:nvSpPr>
        <p:spPr>
          <a:xfrm>
            <a:off x="6556248" y="2990088"/>
            <a:ext cx="1051560" cy="329184"/>
          </a:xfrm>
          <a:prstGeom prst="roundRect">
            <a:avLst>
              <a:gd name="adj" fmla="val 16667"/>
            </a:avLst>
          </a:prstGeom>
          <a:solidFill>
            <a:schemeClr val="accent2"/>
          </a:solidFill>
          <a:ln/>
        </p:spPr>
      </p:sp>
      <p:sp>
        <p:nvSpPr>
          <p:cNvPr id="38" name="text-1540"/>
          <p:cNvSpPr txBox="1"/>
          <p:nvPr/>
        </p:nvSpPr>
        <p:spPr>
          <a:xfrm>
            <a:off x="6556248" y="2990088"/>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RDL</a:t>
            </a:r>
            <a:endParaRPr lang="en-US" sz="1150" dirty="0"/>
          </a:p>
        </p:txBody>
      </p:sp>
      <p:sp>
        <p:nvSpPr>
          <p:cNvPr id="39" name="text-1541"/>
          <p:cNvSpPr txBox="1"/>
          <p:nvPr/>
        </p:nvSpPr>
        <p:spPr>
          <a:xfrm>
            <a:off x="7744968" y="2953512"/>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Polyline round an excavation: Barricades, Both sides, offset 1.00.</a:t>
            </a:r>
            <a:endParaRPr lang="en-US" sz="1100" dirty="0"/>
          </a:p>
        </p:txBody>
      </p:sp>
      <p:sp>
        <p:nvSpPr>
          <p:cNvPr id="40" name="text-1542"/>
          <p:cNvSpPr txBox="1"/>
          <p:nvPr/>
        </p:nvSpPr>
        <p:spPr>
          <a:xfrm>
            <a:off x="6144768" y="3785616"/>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10</a:t>
            </a:r>
            <a:endParaRPr lang="en-US" sz="1800" dirty="0"/>
          </a:p>
        </p:txBody>
      </p:sp>
      <p:sp>
        <p:nvSpPr>
          <p:cNvPr id="41" name="shape-1543"/>
          <p:cNvSpPr/>
          <p:nvPr/>
        </p:nvSpPr>
        <p:spPr>
          <a:xfrm>
            <a:off x="6556248" y="3794760"/>
            <a:ext cx="1051560" cy="329184"/>
          </a:xfrm>
          <a:prstGeom prst="roundRect">
            <a:avLst>
              <a:gd name="adj" fmla="val 16667"/>
            </a:avLst>
          </a:prstGeom>
          <a:solidFill>
            <a:schemeClr val="accent1"/>
          </a:solidFill>
          <a:ln/>
        </p:spPr>
      </p:sp>
      <p:sp>
        <p:nvSpPr>
          <p:cNvPr id="42" name="text-1544"/>
          <p:cNvSpPr txBox="1"/>
          <p:nvPr/>
        </p:nvSpPr>
        <p:spPr>
          <a:xfrm>
            <a:off x="6556248" y="3794760"/>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RDX</a:t>
            </a:r>
            <a:endParaRPr lang="en-US" sz="1150" dirty="0"/>
          </a:p>
        </p:txBody>
      </p:sp>
      <p:sp>
        <p:nvSpPr>
          <p:cNvPr id="43" name="text-1545"/>
          <p:cNvSpPr txBox="1"/>
          <p:nvPr/>
        </p:nvSpPr>
        <p:spPr>
          <a:xfrm>
            <a:off x="7744968" y="3758184"/>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At every chainage interval, 20 m: pick the sheet corner.</a:t>
            </a:r>
            <a:endParaRPr lang="en-US" sz="1100" dirty="0"/>
          </a:p>
        </p:txBody>
      </p:sp>
      <p:sp>
        <p:nvSpPr>
          <p:cNvPr id="44" name="text-1546"/>
          <p:cNvSpPr txBox="1"/>
          <p:nvPr/>
        </p:nvSpPr>
        <p:spPr>
          <a:xfrm>
            <a:off x="6144768" y="4590288"/>
            <a:ext cx="365760" cy="365760"/>
          </a:xfrm>
          <a:prstGeom prst="rect">
            <a:avLst/>
          </a:prstGeom>
          <a:noFill/>
          <a:ln/>
        </p:spPr>
        <p:txBody>
          <a:bodyPr wrap="square" lIns="0" tIns="0" rIns="0" bIns="0" rtlCol="0" anchor="t"/>
          <a:lstStyle/>
          <a:p>
            <a:pPr indent="0" marL="0">
              <a:buNone/>
            </a:pPr>
            <a:r>
              <a:rPr lang="en-US" sz="1800" b="1" dirty="0">
                <a:solidFill>
                  <a:srgbClr val="8A9099"/>
                </a:solidFill>
                <a:latin typeface="Arial" pitchFamily="34" charset="0"/>
                <a:ea typeface="Arial" pitchFamily="34" charset="-122"/>
                <a:cs typeface="Arial" pitchFamily="34" charset="-120"/>
              </a:rPr>
              <a:t>11</a:t>
            </a:r>
            <a:endParaRPr lang="en-US" sz="1800" dirty="0"/>
          </a:p>
        </p:txBody>
      </p:sp>
      <p:sp>
        <p:nvSpPr>
          <p:cNvPr id="45" name="shape-1547"/>
          <p:cNvSpPr/>
          <p:nvPr/>
        </p:nvSpPr>
        <p:spPr>
          <a:xfrm>
            <a:off x="6556248" y="4599432"/>
            <a:ext cx="1051560" cy="329184"/>
          </a:xfrm>
          <a:prstGeom prst="roundRect">
            <a:avLst>
              <a:gd name="adj" fmla="val 16667"/>
            </a:avLst>
          </a:prstGeom>
          <a:solidFill>
            <a:schemeClr val="accent1"/>
          </a:solidFill>
          <a:ln/>
        </p:spPr>
      </p:sp>
      <p:sp>
        <p:nvSpPr>
          <p:cNvPr id="46" name="text-1548"/>
          <p:cNvSpPr txBox="1"/>
          <p:nvPr/>
        </p:nvSpPr>
        <p:spPr>
          <a:xfrm>
            <a:off x="6556248" y="4599432"/>
            <a:ext cx="1051560"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RDR</a:t>
            </a:r>
            <a:endParaRPr lang="en-US" sz="1150" dirty="0"/>
          </a:p>
        </p:txBody>
      </p:sp>
      <p:sp>
        <p:nvSpPr>
          <p:cNvPr id="47" name="text-1549"/>
          <p:cNvSpPr txBox="1"/>
          <p:nvPr/>
        </p:nvSpPr>
        <p:spPr>
          <a:xfrm>
            <a:off x="7744968" y="4562856"/>
            <a:ext cx="3840480" cy="713232"/>
          </a:xfrm>
          <a:prstGeom prst="rect">
            <a:avLst/>
          </a:prstGeom>
          <a:noFill/>
          <a:ln/>
        </p:spPr>
        <p:txBody>
          <a:bodyPr wrap="square" lIns="0" tIns="0" rIns="0" bIns="0" rtlCol="0" anchor="t"/>
          <a:lstStyle/>
          <a:p>
            <a:pPr indent="0" marL="0">
              <a:buNone/>
            </a:pPr>
            <a:r>
              <a:rPr lang="en-US" sz="1100" dirty="0">
                <a:solidFill>
                  <a:srgbClr val="3A3F45"/>
                </a:solidFill>
                <a:latin typeface="Calibri" pitchFamily="34" charset="0"/>
                <a:ea typeface="Calibri" pitchFamily="34" charset="-122"/>
                <a:cs typeface="Calibri" pitchFamily="34" charset="-120"/>
              </a:rPr>
              <a:t>Final report: run on ROAD-01 and on ROAD-02.</a:t>
            </a:r>
            <a:endParaRPr lang="en-US" sz="1100" dirty="0"/>
          </a:p>
        </p:txBody>
      </p:sp>
      <p:sp>
        <p:nvSpPr>
          <p:cNvPr id="48" name="shape-1550"/>
          <p:cNvSpPr/>
          <p:nvPr/>
        </p:nvSpPr>
        <p:spPr>
          <a:xfrm>
            <a:off x="6144768" y="5486400"/>
            <a:ext cx="5513832" cy="685800"/>
          </a:xfrm>
          <a:prstGeom prst="roundRect">
            <a:avLst>
              <a:gd name="adj" fmla="val 10667"/>
            </a:avLst>
          </a:prstGeom>
          <a:solidFill>
            <a:srgbClr val="FFF6D6"/>
          </a:solidFill>
          <a:ln w="9525">
            <a:solidFill>
              <a:srgbClr val="F2D27A"/>
            </a:solidFill>
            <a:prstDash val="solid"/>
          </a:ln>
        </p:spPr>
      </p:sp>
      <p:sp>
        <p:nvSpPr>
          <p:cNvPr id="49" name="text-1551"/>
          <p:cNvSpPr txBox="1"/>
          <p:nvPr/>
        </p:nvSpPr>
        <p:spPr>
          <a:xfrm>
            <a:off x="6291072" y="5559552"/>
            <a:ext cx="5221224" cy="539496"/>
          </a:xfrm>
          <a:prstGeom prst="rect">
            <a:avLst/>
          </a:prstGeom>
          <a:noFill/>
          <a:ln/>
        </p:spPr>
        <p:txBody>
          <a:bodyPr wrap="square" lIns="0" tIns="0" rIns="0" bIns="0" rtlCol="0" anchor="ctr"/>
          <a:lstStyle/>
          <a:p>
            <a:pPr indent="0" marL="0">
              <a:buNone/>
            </a:pPr>
            <a:r>
              <a:rPr lang="en-US" sz="1100" b="1" dirty="0">
                <a:solidFill>
                  <a:srgbClr val="A65F00"/>
                </a:solidFill>
                <a:latin typeface="Calibri" pitchFamily="34" charset="0"/>
                <a:ea typeface="Calibri" pitchFamily="34" charset="-122"/>
                <a:cs typeface="Calibri" pitchFamily="34" charset="-120"/>
              </a:rPr>
              <a:t>Result  </a:t>
            </a:r>
            <a:pPr indent="0" marL="0">
              <a:buNone/>
            </a:pPr>
            <a:r>
              <a:rPr lang="en-US" sz="1100" dirty="0">
                <a:solidFill>
                  <a:srgbClr val="3A3F45"/>
                </a:solidFill>
                <a:latin typeface="Calibri" pitchFamily="34" charset="0"/>
                <a:ea typeface="Calibri" pitchFamily="34" charset="-122"/>
                <a:cs typeface="Calibri" pitchFamily="34" charset="-120"/>
              </a:rPr>
              <a:t>Complete plan, sections, sign schedule, quantities and setting-out for both roads.</a:t>
            </a:r>
            <a:endParaRPr lang="en-US" sz="110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H  ·  REFERENCE</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Standard values used (Oman HDS 2017, Section 19)</a:t>
            </a:r>
            <a:endParaRPr lang="en-US" sz="2600" dirty="0"/>
          </a:p>
        </p:txBody>
      </p:sp>
      <p:sp>
        <p:nvSpPr>
          <p:cNvPr id="4" name="text-1552"/>
          <p:cNvSpPr txBox="1"/>
          <p:nvPr/>
        </p:nvSpPr>
        <p:spPr>
          <a:xfrm>
            <a:off x="502920" y="1298448"/>
            <a:ext cx="5486400" cy="256032"/>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Sign plate sizes by speed (mm) and warning distance</a:t>
            </a:r>
            <a:endParaRPr lang="en-US" sz="1200" dirty="0"/>
          </a:p>
        </p:txBody>
      </p:sp>
      <p:graphicFrame>
        <p:nvGraphicFramePr>
          <p:cNvPr id="36" name="table-1553"/>
          <p:cNvGraphicFramePr>
            <a:graphicFrameLocks noGrp="1"/>
          </p:cNvGraphicFramePr>
          <p:nvPr>
            <p:extLst>
              <p:ext uri="{D42A27DB-BD31-4B8C-83A1-F6EECF244321}">
                <p14:modId xmlns:p14="http://schemas.microsoft.com/office/powerpoint/2010/main" val="1579011935"/>
              </p:ext>
            </p:extLst>
          </p:nvPr>
        </p:nvGraphicFramePr>
        <p:xfrm>
          <a:off x="502920" y="1600200"/>
          <a:ext cx="5486400" cy="914400"/>
        </p:xfrm>
        <a:graphic>
          <a:graphicData uri="http://schemas.openxmlformats.org/drawingml/2006/table">
            <a:tbl>
              <a:tblPr/>
              <a:tblGrid>
                <a:gridCol w="822960"/>
                <a:gridCol w="960120"/>
                <a:gridCol w="868680"/>
                <a:gridCol w="777240"/>
                <a:gridCol w="1051560"/>
                <a:gridCol w="1005840"/>
              </a:tblGrid>
              <a:tr h="301752">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Speed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Triangle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Circle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STOP</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GIVE WAY</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Warning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01752">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600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600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50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01752">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60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900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75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01752">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80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900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1200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900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150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01752">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1200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900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200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01752">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120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1500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1200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300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6" name="text-1554"/>
          <p:cNvSpPr txBox="1"/>
          <p:nvPr/>
        </p:nvSpPr>
        <p:spPr>
          <a:xfrm>
            <a:off x="6309360" y="1298448"/>
            <a:ext cx="4572000" cy="256032"/>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Road markings</a:t>
            </a:r>
            <a:endParaRPr lang="en-US" sz="1200" dirty="0"/>
          </a:p>
        </p:txBody>
      </p:sp>
      <p:graphicFrame>
        <p:nvGraphicFramePr>
          <p:cNvPr id="71" name="table-1555"/>
          <p:cNvGraphicFramePr>
            <a:graphicFrameLocks noGrp="1"/>
          </p:cNvGraphicFramePr>
          <p:nvPr>
            <p:extLst>
              <p:ext uri="{D42A27DB-BD31-4B8C-83A1-F6EECF244321}">
                <p14:modId xmlns:p14="http://schemas.microsoft.com/office/powerpoint/2010/main" val="1579011935"/>
              </p:ext>
            </p:extLst>
          </p:nvPr>
        </p:nvGraphicFramePr>
        <p:xfrm>
          <a:off x="6309360" y="1600200"/>
          <a:ext cx="5349240" cy="914400"/>
        </p:xfrm>
        <a:graphic>
          <a:graphicData uri="http://schemas.openxmlformats.org/drawingml/2006/table">
            <a:tbl>
              <a:tblPr/>
              <a:tblGrid>
                <a:gridCol w="868680"/>
                <a:gridCol w="1920240"/>
                <a:gridCol w="2560320"/>
              </a:tblGrid>
              <a:tr h="27432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Use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Pattern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27432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L1</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Lane / centre line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2/6 - 3/9 - 4/12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27432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L2</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Warning (bends)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6/2 - 9/3 - 12/4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27432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L2A</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No overtaking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Continuous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27432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L4</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Edge (yellow)</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Solid, 120 mm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27432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Beside aux lane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 m / 1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27432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L5/3</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Across side road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600 / 300 mm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274320">
                <a:tc>
                  <a:txBody>
                    <a:bodyPr/>
                    <a:lstStyle/>
                    <a:p>
                      <a:pPr indent="0" marL="0">
                        <a:buNone/>
                      </a:pPr>
                      <a:r>
                        <a:rPr lang="en-US" sz="1050" b="1" dirty="0">
                          <a:solidFill>
                            <a:schemeClr val="accent1"/>
                          </a:solidFill>
                          <a:latin typeface="Calibri" pitchFamily="34" charset="0"/>
                          <a:ea typeface="Calibri" pitchFamily="34" charset="-122"/>
                          <a:cs typeface="Calibri" pitchFamily="34" charset="-120"/>
                        </a:rPr>
                        <a:t>L7 / L8</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Stop / give way</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Line + STOP / triangle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8" name="text-1556"/>
          <p:cNvSpPr txBox="1"/>
          <p:nvPr/>
        </p:nvSpPr>
        <p:spPr>
          <a:xfrm>
            <a:off x="502920" y="3703320"/>
            <a:ext cx="5486400" cy="256032"/>
          </a:xfrm>
          <a:prstGeom prst="rect">
            <a:avLst/>
          </a:prstGeom>
          <a:noFill/>
          <a:ln/>
        </p:spPr>
        <p:txBody>
          <a:bodyPr wrap="square" lIns="0" tIns="0" rIns="0" bIns="0" rtlCol="0" anchor="t"/>
          <a:lstStyle/>
          <a:p>
            <a:pPr indent="0" marL="0">
              <a:buNone/>
            </a:pPr>
            <a:r>
              <a:rPr lang="en-US" sz="1200" b="1" dirty="0">
                <a:solidFill>
                  <a:schemeClr val="tx1"/>
                </a:solidFill>
                <a:latin typeface="Calibri" pitchFamily="34" charset="0"/>
                <a:ea typeface="Calibri" pitchFamily="34" charset="-122"/>
                <a:cs typeface="Calibri" pitchFamily="34" charset="-120"/>
              </a:rPr>
              <a:t>Delineator post spacing on curves (S)</a:t>
            </a:r>
            <a:endParaRPr lang="en-US" sz="1200" dirty="0"/>
          </a:p>
        </p:txBody>
      </p:sp>
      <p:graphicFrame>
        <p:nvGraphicFramePr>
          <p:cNvPr id="106" name="table-1557"/>
          <p:cNvGraphicFramePr>
            <a:graphicFrameLocks noGrp="1"/>
          </p:cNvGraphicFramePr>
          <p:nvPr>
            <p:extLst>
              <p:ext uri="{D42A27DB-BD31-4B8C-83A1-F6EECF244321}">
                <p14:modId xmlns:p14="http://schemas.microsoft.com/office/powerpoint/2010/main" val="1579011935"/>
              </p:ext>
            </p:extLst>
          </p:nvPr>
        </p:nvGraphicFramePr>
        <p:xfrm>
          <a:off x="502920" y="4005072"/>
          <a:ext cx="5596128" cy="914400"/>
        </p:xfrm>
        <a:graphic>
          <a:graphicData uri="http://schemas.openxmlformats.org/drawingml/2006/table">
            <a:tbl>
              <a:tblPr/>
              <a:tblGrid>
                <a:gridCol w="1371600"/>
                <a:gridCol w="603504"/>
                <a:gridCol w="603504"/>
                <a:gridCol w="603504"/>
                <a:gridCol w="603504"/>
                <a:gridCol w="603504"/>
                <a:gridCol w="603504"/>
                <a:gridCol w="603504"/>
              </a:tblGrid>
              <a:tr h="301752">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Radius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500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300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200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75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25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01752">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Spacing S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50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30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20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15</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12</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10</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1F2326"/>
                          </a:solidFill>
                          <a:latin typeface="Calibri" pitchFamily="34" charset="0"/>
                          <a:ea typeface="Calibri" pitchFamily="34" charset="-122"/>
                          <a:cs typeface="Calibri" pitchFamily="34" charset="-120"/>
                        </a:rPr>
                        <a:t>7</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10" name="text-1558"/>
          <p:cNvSpPr txBox="1"/>
          <p:nvPr/>
        </p:nvSpPr>
        <p:spPr>
          <a:xfrm>
            <a:off x="502920" y="4709160"/>
            <a:ext cx="5577840" cy="1463040"/>
          </a:xfrm>
          <a:prstGeom prst="rect">
            <a:avLst/>
          </a:prstGeom>
          <a:noFill/>
          <a:ln/>
        </p:spPr>
        <p:txBody>
          <a:bodyPr wrap="square" lIns="0" tIns="0" rIns="0" bIns="0" rtlCol="0" anchor="t"/>
          <a:lstStyle/>
          <a:p>
            <a:pPr indent="0" marL="0">
              <a:buNone/>
            </a:pPr>
            <a:r>
              <a:rPr lang="en-US" sz="1050" dirty="0">
                <a:solidFill>
                  <a:srgbClr val="3A3F45"/>
                </a:solidFill>
                <a:latin typeface="Calibri" pitchFamily="34" charset="0"/>
                <a:ea typeface="Calibri" pitchFamily="34" charset="-122"/>
                <a:cs typeface="Calibri" pitchFamily="34" charset="-120"/>
              </a:rPr>
              <a:t>Approach tangents 2S, 3S, 6S (max 100 m). Posts 0.30 m beyond the paved shoulder. Sign lower edge 1.5 m above ground (2.1 m over a sidewalk). Warning triangles yellow; chevrons yellow / black permanent, black / yellow temporary; cones red with a white band.</a:t>
            </a:r>
            <a:endParaRPr lang="en-US" sz="1050" dirty="0"/>
          </a:p>
        </p:txBody>
      </p:sp>
      <p:sp>
        <p:nvSpPr>
          <p:cNvPr id="11" name="shape-1559"/>
          <p:cNvSpPr/>
          <p:nvPr/>
        </p:nvSpPr>
        <p:spPr>
          <a:xfrm>
            <a:off x="6309360" y="4023360"/>
            <a:ext cx="5349240" cy="2148840"/>
          </a:xfrm>
          <a:prstGeom prst="roundRect">
            <a:avLst>
              <a:gd name="adj" fmla="val 3404"/>
            </a:avLst>
          </a:prstGeom>
          <a:solidFill>
            <a:srgbClr val="FFF6D6"/>
          </a:solidFill>
          <a:ln w="9525">
            <a:solidFill>
              <a:srgbClr val="F2D27A"/>
            </a:solidFill>
            <a:prstDash val="solid"/>
          </a:ln>
        </p:spPr>
      </p:sp>
      <p:sp>
        <p:nvSpPr>
          <p:cNvPr id="12" name="text-1560"/>
          <p:cNvSpPr txBox="1"/>
          <p:nvPr/>
        </p:nvSpPr>
        <p:spPr>
          <a:xfrm>
            <a:off x="6455664" y="4096512"/>
            <a:ext cx="5056632" cy="2002536"/>
          </a:xfrm>
          <a:prstGeom prst="rect">
            <a:avLst/>
          </a:prstGeom>
          <a:noFill/>
          <a:ln/>
        </p:spPr>
        <p:txBody>
          <a:bodyPr wrap="square" lIns="0" tIns="0" rIns="0" bIns="0" rtlCol="0" anchor="ctr"/>
          <a:lstStyle/>
          <a:p>
            <a:pPr indent="0" marL="0">
              <a:buNone/>
            </a:pPr>
            <a:r>
              <a:rPr lang="en-US" sz="1150" b="1" dirty="0">
                <a:solidFill>
                  <a:srgbClr val="A65F00"/>
                </a:solidFill>
                <a:latin typeface="Calibri" pitchFamily="34" charset="0"/>
                <a:ea typeface="Calibri" pitchFamily="34" charset="-122"/>
                <a:cs typeface="Calibri" pitchFamily="34" charset="-120"/>
              </a:rPr>
              <a:t>Please note  </a:t>
            </a:r>
            <a:pPr indent="0" marL="0">
              <a:buNone/>
            </a:pPr>
            <a:r>
              <a:rPr lang="en-US" sz="1150" dirty="0">
                <a:solidFill>
                  <a:srgbClr val="3A3F45"/>
                </a:solidFill>
                <a:latin typeface="Calibri" pitchFamily="34" charset="0"/>
                <a:ea typeface="Calibri" pitchFamily="34" charset="-122"/>
                <a:cs typeface="Calibri" pitchFamily="34" charset="-120"/>
              </a:rPr>
              <a:t>Values follow the Oman Highway Design Standards 2017, Section 19 (GCC manual based). For projects in Qatar, check against the Qatar Traffic Control Manual (QTCM) and your project specification. Every value can be changed in the dialogs.</a:t>
            </a:r>
            <a:endParaRPr lang="en-US" sz="1150" dirty="0"/>
          </a:p>
        </p:txBody>
      </p:sp>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H  ·  REFERENCE</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Troubleshooting and quick fixes</a:t>
            </a:r>
            <a:endParaRPr lang="en-US" sz="2600" dirty="0"/>
          </a:p>
        </p:txBody>
      </p:sp>
      <p:graphicFrame>
        <p:nvGraphicFramePr>
          <p:cNvPr id="37" name="table-1561"/>
          <p:cNvGraphicFramePr>
            <a:graphicFrameLocks noGrp="1"/>
          </p:cNvGraphicFramePr>
          <p:nvPr>
            <p:extLst>
              <p:ext uri="{D42A27DB-BD31-4B8C-83A1-F6EECF244321}">
                <p14:modId xmlns:p14="http://schemas.microsoft.com/office/powerpoint/2010/main" val="1579011935"/>
              </p:ext>
            </p:extLst>
          </p:nvPr>
        </p:nvGraphicFramePr>
        <p:xfrm>
          <a:off x="502920" y="1298448"/>
          <a:ext cx="11155680" cy="914400"/>
        </p:xfrm>
        <a:graphic>
          <a:graphicData uri="http://schemas.openxmlformats.org/drawingml/2006/table">
            <a:tbl>
              <a:tblPr/>
              <a:tblGrid>
                <a:gridCol w="3931920"/>
                <a:gridCol w="7223760"/>
              </a:tblGrid>
              <a:tr h="374904">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Problem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Fix</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Unknown command RDP</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Load RoadPro.lsp with APPLOAD. Full AutoCAD only, not AutoCAD 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Road is 1000 times too small or too big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Set Drawing units to Millimeters for mm drawings (Meters for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"No RoadPro data on this object"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Select the red centre line on layer ROAD-CL of a road built by RDP or RDJ.</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Warning: edge treatment tighter than the radius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Increase the radius, or reduce the width, shoulder or unit width (slide 12).</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Black outline not visible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Dark screen background: outlines show white but plot black.</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Excel file could not be saved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Close the old CSV in Excel, save the DWG, then run RDR again.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Junction not formed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Start the branch exactly ON the main CL (snap Nearest), away from widened or tapered edges.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Auxiliary lane skipped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With its tapers it would run past the road end: move the junction or shorten the tapers.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Widening runs outside the road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Start – taper in and End + taper out must stay inside the road chainages.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Chainage not accepted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Type 100 or 0+100 as a real road chainage (includes the start chainage).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RDL placed nothing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From / To outside the line length, or spacing larger than the line. Set To = 0 for the line 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74904">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Settings look wrong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Type ROADPRORESET to restore all defaults (width 7.30 m, radius 10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1"/>
          <p:cNvSpPr/>
          <p:nvPr>
            <p:ph idx="101" type="body" hasCustomPrompt="1"/>
          </p:nvPr>
        </p:nvSpPr>
        <p:spPr>
          <a:xfrm>
            <a:off x="502920" y="237744"/>
            <a:ext cx="9144000" cy="274320"/>
          </a:xfrm>
          <a:prstGeom prst="rect">
            <a:avLst/>
          </a:prstGeom>
          <a:noFill/>
          <a:ln/>
        </p:spPr>
        <p:txBody>
          <a:bodyPr wrap="square" lIns="0" tIns="0" rIns="0" bIns="0" rtlCol="0"/>
          <a:lstStyle/>
          <a:p>
            <a:pPr algn="l" indent="0" marL="0">
              <a:buNone/>
            </a:pPr>
            <a:r>
              <a:rPr lang="en-US" sz="1050" b="1" spc="100" kern="0" dirty="0">
                <a:solidFill>
                  <a:schemeClr val="accent1"/>
                </a:solidFill>
                <a:latin typeface="Calibri" pitchFamily="34" charset="0"/>
                <a:ea typeface="Calibri" pitchFamily="34" charset="-122"/>
                <a:cs typeface="Calibri" pitchFamily="34" charset="-120"/>
              </a:rPr>
              <a:t>PART H  ·  QUICK REFERENCE CARD</a:t>
            </a:r>
            <a:endParaRPr lang="en-US" sz="1050" dirty="0"/>
          </a:p>
        </p:txBody>
      </p:sp>
      <p:sp>
        <p:nvSpPr>
          <p:cNvPr id="3" name="Text 1"/>
          <p:cNvSpPr/>
          <p:nvPr>
            <p:ph idx="102" type="title" hasCustomPrompt="1"/>
          </p:nvPr>
        </p:nvSpPr>
        <p:spPr>
          <a:xfrm>
            <a:off x="502920" y="512064"/>
            <a:ext cx="11155680" cy="640080"/>
          </a:xfrm>
          <a:prstGeom prst="rect">
            <a:avLst/>
          </a:prstGeom>
          <a:noFill/>
          <a:ln/>
        </p:spPr>
        <p:txBody>
          <a:bodyPr wrap="square" lIns="0" tIns="0" rIns="0" bIns="0" rtlCol="0" anchor="t"/>
          <a:lstStyle/>
          <a:p>
            <a:pPr algn="l" indent="0" marL="0">
              <a:buNone/>
            </a:pPr>
            <a:r>
              <a:rPr lang="en-US" sz="2600" b="1" dirty="0">
                <a:solidFill>
                  <a:schemeClr val="tx1"/>
                </a:solidFill>
                <a:latin typeface="Arial" pitchFamily="34" charset="0"/>
                <a:ea typeface="Arial" pitchFamily="34" charset="-122"/>
                <a:cs typeface="Arial" pitchFamily="34" charset="-120"/>
              </a:rPr>
              <a:t>Quick reference: shortcuts and default values</a:t>
            </a:r>
            <a:endParaRPr lang="en-US" sz="2600" dirty="0"/>
          </a:p>
        </p:txBody>
      </p:sp>
      <p:sp>
        <p:nvSpPr>
          <p:cNvPr id="4" name="shape-1562"/>
          <p:cNvSpPr/>
          <p:nvPr/>
        </p:nvSpPr>
        <p:spPr>
          <a:xfrm>
            <a:off x="502920" y="1325880"/>
            <a:ext cx="914400" cy="411480"/>
          </a:xfrm>
          <a:prstGeom prst="roundRect">
            <a:avLst>
              <a:gd name="adj" fmla="val 13333"/>
            </a:avLst>
          </a:prstGeom>
          <a:solidFill>
            <a:schemeClr val="accent1"/>
          </a:solidFill>
          <a:ln/>
        </p:spPr>
      </p:sp>
      <p:sp>
        <p:nvSpPr>
          <p:cNvPr id="5" name="text-1563"/>
          <p:cNvSpPr txBox="1"/>
          <p:nvPr/>
        </p:nvSpPr>
        <p:spPr>
          <a:xfrm>
            <a:off x="502920" y="13258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RDP</a:t>
            </a:r>
            <a:endParaRPr lang="en-US" sz="1300" dirty="0"/>
          </a:p>
        </p:txBody>
      </p:sp>
      <p:sp>
        <p:nvSpPr>
          <p:cNvPr id="6" name="text-1564"/>
          <p:cNvSpPr txBox="1"/>
          <p:nvPr/>
        </p:nvSpPr>
        <p:spPr>
          <a:xfrm>
            <a:off x="1490472" y="13258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Build road</a:t>
            </a:r>
            <a:endParaRPr lang="en-US" sz="1100" dirty="0"/>
          </a:p>
        </p:txBody>
      </p:sp>
      <p:sp>
        <p:nvSpPr>
          <p:cNvPr id="7" name="shape-1565"/>
          <p:cNvSpPr/>
          <p:nvPr/>
        </p:nvSpPr>
        <p:spPr>
          <a:xfrm>
            <a:off x="2761488" y="1325880"/>
            <a:ext cx="914400" cy="411480"/>
          </a:xfrm>
          <a:prstGeom prst="roundRect">
            <a:avLst>
              <a:gd name="adj" fmla="val 13333"/>
            </a:avLst>
          </a:prstGeom>
          <a:solidFill>
            <a:schemeClr val="accent1"/>
          </a:solidFill>
          <a:ln/>
        </p:spPr>
      </p:sp>
      <p:sp>
        <p:nvSpPr>
          <p:cNvPr id="8" name="text-1566"/>
          <p:cNvSpPr txBox="1"/>
          <p:nvPr/>
        </p:nvSpPr>
        <p:spPr>
          <a:xfrm>
            <a:off x="2761488" y="13258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RDR</a:t>
            </a:r>
            <a:endParaRPr lang="en-US" sz="1300" dirty="0"/>
          </a:p>
        </p:txBody>
      </p:sp>
      <p:sp>
        <p:nvSpPr>
          <p:cNvPr id="9" name="text-1567"/>
          <p:cNvSpPr txBox="1"/>
          <p:nvPr/>
        </p:nvSpPr>
        <p:spPr>
          <a:xfrm>
            <a:off x="3749040" y="13258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Report + Excel</a:t>
            </a:r>
            <a:endParaRPr lang="en-US" sz="1100" dirty="0"/>
          </a:p>
        </p:txBody>
      </p:sp>
      <p:sp>
        <p:nvSpPr>
          <p:cNvPr id="10" name="shape-1568"/>
          <p:cNvSpPr/>
          <p:nvPr/>
        </p:nvSpPr>
        <p:spPr>
          <a:xfrm>
            <a:off x="5020056" y="1325880"/>
            <a:ext cx="914400" cy="411480"/>
          </a:xfrm>
          <a:prstGeom prst="roundRect">
            <a:avLst>
              <a:gd name="adj" fmla="val 13333"/>
            </a:avLst>
          </a:prstGeom>
          <a:solidFill>
            <a:schemeClr val="accent1"/>
          </a:solidFill>
          <a:ln/>
        </p:spPr>
      </p:sp>
      <p:sp>
        <p:nvSpPr>
          <p:cNvPr id="11" name="text-1569"/>
          <p:cNvSpPr txBox="1"/>
          <p:nvPr/>
        </p:nvSpPr>
        <p:spPr>
          <a:xfrm>
            <a:off x="5020056" y="13258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RDRAD</a:t>
            </a:r>
            <a:endParaRPr lang="en-US" sz="1300" dirty="0"/>
          </a:p>
        </p:txBody>
      </p:sp>
      <p:sp>
        <p:nvSpPr>
          <p:cNvPr id="12" name="text-1570"/>
          <p:cNvSpPr txBox="1"/>
          <p:nvPr/>
        </p:nvSpPr>
        <p:spPr>
          <a:xfrm>
            <a:off x="6007608" y="13258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Radius labels</a:t>
            </a:r>
            <a:endParaRPr lang="en-US" sz="1100" dirty="0"/>
          </a:p>
        </p:txBody>
      </p:sp>
      <p:sp>
        <p:nvSpPr>
          <p:cNvPr id="13" name="shape-1571"/>
          <p:cNvSpPr/>
          <p:nvPr/>
        </p:nvSpPr>
        <p:spPr>
          <a:xfrm>
            <a:off x="7278624" y="1325880"/>
            <a:ext cx="914400" cy="411480"/>
          </a:xfrm>
          <a:prstGeom prst="roundRect">
            <a:avLst>
              <a:gd name="adj" fmla="val 13333"/>
            </a:avLst>
          </a:prstGeom>
          <a:solidFill>
            <a:schemeClr val="accent1"/>
          </a:solidFill>
          <a:ln/>
        </p:spPr>
      </p:sp>
      <p:sp>
        <p:nvSpPr>
          <p:cNvPr id="14" name="text-1572"/>
          <p:cNvSpPr txBox="1"/>
          <p:nvPr/>
        </p:nvSpPr>
        <p:spPr>
          <a:xfrm>
            <a:off x="7278624" y="13258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RDSEC</a:t>
            </a:r>
            <a:endParaRPr lang="en-US" sz="1300" dirty="0"/>
          </a:p>
        </p:txBody>
      </p:sp>
      <p:sp>
        <p:nvSpPr>
          <p:cNvPr id="15" name="text-1573"/>
          <p:cNvSpPr txBox="1"/>
          <p:nvPr/>
        </p:nvSpPr>
        <p:spPr>
          <a:xfrm>
            <a:off x="8266176" y="13258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Straight sections</a:t>
            </a:r>
            <a:endParaRPr lang="en-US" sz="1100" dirty="0"/>
          </a:p>
        </p:txBody>
      </p:sp>
      <p:sp>
        <p:nvSpPr>
          <p:cNvPr id="16" name="shape-1574"/>
          <p:cNvSpPr/>
          <p:nvPr/>
        </p:nvSpPr>
        <p:spPr>
          <a:xfrm>
            <a:off x="9537192" y="1325880"/>
            <a:ext cx="914400" cy="411480"/>
          </a:xfrm>
          <a:prstGeom prst="roundRect">
            <a:avLst>
              <a:gd name="adj" fmla="val 13333"/>
            </a:avLst>
          </a:prstGeom>
          <a:solidFill>
            <a:schemeClr val="accent1"/>
          </a:solidFill>
          <a:ln/>
        </p:spPr>
      </p:sp>
      <p:sp>
        <p:nvSpPr>
          <p:cNvPr id="17" name="text-1575"/>
          <p:cNvSpPr txBox="1"/>
          <p:nvPr/>
        </p:nvSpPr>
        <p:spPr>
          <a:xfrm>
            <a:off x="9537192" y="13258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RDX</a:t>
            </a:r>
            <a:endParaRPr lang="en-US" sz="1300" dirty="0"/>
          </a:p>
        </p:txBody>
      </p:sp>
      <p:sp>
        <p:nvSpPr>
          <p:cNvPr id="18" name="text-1576"/>
          <p:cNvSpPr txBox="1"/>
          <p:nvPr/>
        </p:nvSpPr>
        <p:spPr>
          <a:xfrm>
            <a:off x="10524744" y="13258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Cross sections</a:t>
            </a:r>
            <a:endParaRPr lang="en-US" sz="1100" dirty="0"/>
          </a:p>
        </p:txBody>
      </p:sp>
      <p:sp>
        <p:nvSpPr>
          <p:cNvPr id="19" name="shape-1577"/>
          <p:cNvSpPr/>
          <p:nvPr/>
        </p:nvSpPr>
        <p:spPr>
          <a:xfrm>
            <a:off x="502920" y="2011680"/>
            <a:ext cx="914400" cy="411480"/>
          </a:xfrm>
          <a:prstGeom prst="roundRect">
            <a:avLst>
              <a:gd name="adj" fmla="val 13333"/>
            </a:avLst>
          </a:prstGeom>
          <a:solidFill>
            <a:schemeClr val="accent1"/>
          </a:solidFill>
          <a:ln/>
        </p:spPr>
      </p:sp>
      <p:sp>
        <p:nvSpPr>
          <p:cNvPr id="20" name="text-1578"/>
          <p:cNvSpPr txBox="1"/>
          <p:nvPr/>
        </p:nvSpPr>
        <p:spPr>
          <a:xfrm>
            <a:off x="502920" y="20116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RDW</a:t>
            </a:r>
            <a:endParaRPr lang="en-US" sz="1300" dirty="0"/>
          </a:p>
        </p:txBody>
      </p:sp>
      <p:sp>
        <p:nvSpPr>
          <p:cNvPr id="21" name="text-1579"/>
          <p:cNvSpPr txBox="1"/>
          <p:nvPr/>
        </p:nvSpPr>
        <p:spPr>
          <a:xfrm>
            <a:off x="1490472" y="20116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Lane widening</a:t>
            </a:r>
            <a:endParaRPr lang="en-US" sz="1100" dirty="0"/>
          </a:p>
        </p:txBody>
      </p:sp>
      <p:sp>
        <p:nvSpPr>
          <p:cNvPr id="22" name="shape-1580"/>
          <p:cNvSpPr/>
          <p:nvPr/>
        </p:nvSpPr>
        <p:spPr>
          <a:xfrm>
            <a:off x="2761488" y="2011680"/>
            <a:ext cx="914400" cy="411480"/>
          </a:xfrm>
          <a:prstGeom prst="roundRect">
            <a:avLst>
              <a:gd name="adj" fmla="val 13333"/>
            </a:avLst>
          </a:prstGeom>
          <a:solidFill>
            <a:schemeClr val="accent1"/>
          </a:solidFill>
          <a:ln/>
        </p:spPr>
      </p:sp>
      <p:sp>
        <p:nvSpPr>
          <p:cNvPr id="23" name="text-1581"/>
          <p:cNvSpPr txBox="1"/>
          <p:nvPr/>
        </p:nvSpPr>
        <p:spPr>
          <a:xfrm>
            <a:off x="2761488" y="20116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RDT</a:t>
            </a:r>
            <a:endParaRPr lang="en-US" sz="1300" dirty="0"/>
          </a:p>
        </p:txBody>
      </p:sp>
      <p:sp>
        <p:nvSpPr>
          <p:cNvPr id="24" name="text-1582"/>
          <p:cNvSpPr txBox="1"/>
          <p:nvPr/>
        </p:nvSpPr>
        <p:spPr>
          <a:xfrm>
            <a:off x="3749040" y="20116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Road taper</a:t>
            </a:r>
            <a:endParaRPr lang="en-US" sz="1100" dirty="0"/>
          </a:p>
        </p:txBody>
      </p:sp>
      <p:sp>
        <p:nvSpPr>
          <p:cNvPr id="25" name="shape-1583"/>
          <p:cNvSpPr/>
          <p:nvPr/>
        </p:nvSpPr>
        <p:spPr>
          <a:xfrm>
            <a:off x="5020056" y="2011680"/>
            <a:ext cx="914400" cy="411480"/>
          </a:xfrm>
          <a:prstGeom prst="roundRect">
            <a:avLst>
              <a:gd name="adj" fmla="val 13333"/>
            </a:avLst>
          </a:prstGeom>
          <a:solidFill>
            <a:schemeClr val="accent1"/>
          </a:solidFill>
          <a:ln/>
        </p:spPr>
      </p:sp>
      <p:sp>
        <p:nvSpPr>
          <p:cNvPr id="26" name="text-1584"/>
          <p:cNvSpPr txBox="1"/>
          <p:nvPr/>
        </p:nvSpPr>
        <p:spPr>
          <a:xfrm>
            <a:off x="5020056" y="20116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RDJ</a:t>
            </a:r>
            <a:endParaRPr lang="en-US" sz="1300" dirty="0"/>
          </a:p>
        </p:txBody>
      </p:sp>
      <p:sp>
        <p:nvSpPr>
          <p:cNvPr id="27" name="text-1585"/>
          <p:cNvSpPr txBox="1"/>
          <p:nvPr/>
        </p:nvSpPr>
        <p:spPr>
          <a:xfrm>
            <a:off x="6007608" y="20116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Junction / tie-in</a:t>
            </a:r>
            <a:endParaRPr lang="en-US" sz="1100" dirty="0"/>
          </a:p>
        </p:txBody>
      </p:sp>
      <p:sp>
        <p:nvSpPr>
          <p:cNvPr id="28" name="shape-1586"/>
          <p:cNvSpPr/>
          <p:nvPr/>
        </p:nvSpPr>
        <p:spPr>
          <a:xfrm>
            <a:off x="7278624" y="2011680"/>
            <a:ext cx="914400" cy="411480"/>
          </a:xfrm>
          <a:prstGeom prst="roundRect">
            <a:avLst>
              <a:gd name="adj" fmla="val 13333"/>
            </a:avLst>
          </a:prstGeom>
          <a:solidFill>
            <a:schemeClr val="accent1"/>
          </a:solidFill>
          <a:ln/>
        </p:spPr>
      </p:sp>
      <p:sp>
        <p:nvSpPr>
          <p:cNvPr id="29" name="text-1587"/>
          <p:cNvSpPr txBox="1"/>
          <p:nvPr/>
        </p:nvSpPr>
        <p:spPr>
          <a:xfrm>
            <a:off x="7278624" y="20116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RDM</a:t>
            </a:r>
            <a:endParaRPr lang="en-US" sz="1300" dirty="0"/>
          </a:p>
        </p:txBody>
      </p:sp>
      <p:sp>
        <p:nvSpPr>
          <p:cNvPr id="30" name="text-1588"/>
          <p:cNvSpPr txBox="1"/>
          <p:nvPr/>
        </p:nvSpPr>
        <p:spPr>
          <a:xfrm>
            <a:off x="8266176" y="20116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Road markings</a:t>
            </a:r>
            <a:endParaRPr lang="en-US" sz="1100" dirty="0"/>
          </a:p>
        </p:txBody>
      </p:sp>
      <p:sp>
        <p:nvSpPr>
          <p:cNvPr id="31" name="shape-1589"/>
          <p:cNvSpPr/>
          <p:nvPr/>
        </p:nvSpPr>
        <p:spPr>
          <a:xfrm>
            <a:off x="9537192" y="2011680"/>
            <a:ext cx="914400" cy="411480"/>
          </a:xfrm>
          <a:prstGeom prst="roundRect">
            <a:avLst>
              <a:gd name="adj" fmla="val 13333"/>
            </a:avLst>
          </a:prstGeom>
          <a:solidFill>
            <a:schemeClr val="accent2"/>
          </a:solidFill>
          <a:ln/>
        </p:spPr>
      </p:sp>
      <p:sp>
        <p:nvSpPr>
          <p:cNvPr id="32" name="text-1590"/>
          <p:cNvSpPr txBox="1"/>
          <p:nvPr/>
        </p:nvSpPr>
        <p:spPr>
          <a:xfrm>
            <a:off x="9537192" y="2011680"/>
            <a:ext cx="91440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RDL</a:t>
            </a:r>
            <a:endParaRPr lang="en-US" sz="1300" dirty="0"/>
          </a:p>
        </p:txBody>
      </p:sp>
      <p:sp>
        <p:nvSpPr>
          <p:cNvPr id="33" name="text-1591"/>
          <p:cNvSpPr txBox="1"/>
          <p:nvPr/>
        </p:nvSpPr>
        <p:spPr>
          <a:xfrm>
            <a:off x="10524744" y="2011680"/>
            <a:ext cx="1234440" cy="411480"/>
          </a:xfrm>
          <a:prstGeom prst="rect">
            <a:avLst/>
          </a:prstGeom>
          <a:noFill/>
          <a:ln/>
        </p:spPr>
        <p:txBody>
          <a:bodyPr wrap="square" lIns="0" tIns="0" rIns="0" bIns="0" rtlCol="0" anchor="ctr"/>
          <a:lstStyle/>
          <a:p>
            <a:pPr indent="0" marL="0">
              <a:buNone/>
            </a:pPr>
            <a:r>
              <a:rPr lang="en-US" sz="1100" b="1" dirty="0">
                <a:solidFill>
                  <a:schemeClr val="tx1"/>
                </a:solidFill>
                <a:latin typeface="Calibri" pitchFamily="34" charset="0"/>
                <a:ea typeface="Calibri" pitchFamily="34" charset="-122"/>
                <a:cs typeface="Calibri" pitchFamily="34" charset="-120"/>
              </a:rPr>
              <a:t>Single line (new)</a:t>
            </a:r>
            <a:endParaRPr lang="en-US" sz="1100" dirty="0"/>
          </a:p>
        </p:txBody>
      </p:sp>
      <p:graphicFrame>
        <p:nvGraphicFramePr>
          <p:cNvPr id="38" name="table-1592"/>
          <p:cNvGraphicFramePr>
            <a:graphicFrameLocks noGrp="1"/>
          </p:cNvGraphicFramePr>
          <p:nvPr>
            <p:extLst>
              <p:ext uri="{D42A27DB-BD31-4B8C-83A1-F6EECF244321}">
                <p14:modId xmlns:p14="http://schemas.microsoft.com/office/powerpoint/2010/main" val="1579011935"/>
              </p:ext>
            </p:extLst>
          </p:nvPr>
        </p:nvGraphicFramePr>
        <p:xfrm>
          <a:off x="502920" y="2880360"/>
          <a:ext cx="6492240" cy="914400"/>
        </p:xfrm>
        <a:graphic>
          <a:graphicData uri="http://schemas.openxmlformats.org/drawingml/2006/table">
            <a:tbl>
              <a:tblPr/>
              <a:tblGrid>
                <a:gridCol w="2194560"/>
                <a:gridCol w="1463040"/>
                <a:gridCol w="1920240"/>
                <a:gridCol w="914400"/>
              </a:tblGrid>
              <a:tr h="384048">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RDP 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Value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RDW / RDT / RDX</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Value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Road width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7.30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Extra lane width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3.65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Manual radius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Widening tapers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30 / 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Unit / cone spacing</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Taper edge shift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Unit width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0.50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Fillet radius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Paved shoulder</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0.50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Crossfall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2.5 %</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Speed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30 km/h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Barricade height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Chainage interval</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20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Sign clearance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1.50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graphicFrame>
        <p:nvGraphicFramePr>
          <p:cNvPr id="75" name="table-1593"/>
          <p:cNvGraphicFramePr>
            <a:graphicFrameLocks noGrp="1"/>
          </p:cNvGraphicFramePr>
          <p:nvPr>
            <p:extLst>
              <p:ext uri="{D42A27DB-BD31-4B8C-83A1-F6EECF244321}">
                <p14:modId xmlns:p14="http://schemas.microsoft.com/office/powerpoint/2010/main" val="1579011935"/>
              </p:ext>
            </p:extLst>
          </p:nvPr>
        </p:nvGraphicFramePr>
        <p:xfrm>
          <a:off x="7178040" y="2880360"/>
          <a:ext cx="4480560" cy="914400"/>
        </p:xfrm>
        <a:graphic>
          <a:graphicData uri="http://schemas.openxmlformats.org/drawingml/2006/table">
            <a:tbl>
              <a:tblPr/>
              <a:tblGrid>
                <a:gridCol w="2651760"/>
                <a:gridCol w="1828800"/>
              </a:tblGrid>
              <a:tr h="384048">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RDJ / RDL default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Value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1F2326"/>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Branch width</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7.30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Corner radius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Corner treatment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Same as main</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Aux lane / tapers</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3.65 / 60 / 30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Island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1.5 x 15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RDL offset / unit</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0.50 / 2.00 m</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4F5F7"/>
                    </a:solidFill>
                  </a:tcPr>
                </a:tc>
              </a:tr>
              <a:tr h="384048">
                <a:tc>
                  <a:txBody>
                    <a:bodyPr/>
                    <a:lstStyle/>
                    <a:p>
                      <a:pPr indent="0" marL="0">
                        <a:buNone/>
                      </a:pPr>
                      <a:r>
                        <a:rPr lang="en-US" sz="1050" b="1" dirty="0">
                          <a:solidFill>
                            <a:srgbClr val="1F2326"/>
                          </a:solidFill>
                          <a:latin typeface="Calibri" pitchFamily="34" charset="0"/>
                          <a:ea typeface="Calibri" pitchFamily="34" charset="-122"/>
                          <a:cs typeface="Calibri" pitchFamily="34" charset="-120"/>
                        </a:rPr>
                        <a:t>RDL To distance</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c>
                  <a:txBody>
                    <a:bodyPr/>
                    <a:lstStyle/>
                    <a:p>
                      <a:pPr indent="0" marL="0">
                        <a:buNone/>
                      </a:pPr>
                      <a:r>
                        <a:rPr lang="en-US" sz="1050" dirty="0">
                          <a:solidFill>
                            <a:srgbClr val="1F2326"/>
                          </a:solidFill>
                          <a:latin typeface="Calibri" pitchFamily="34" charset="0"/>
                          <a:ea typeface="Calibri" pitchFamily="34" charset="-122"/>
                          <a:cs typeface="Calibri" pitchFamily="34" charset="-120"/>
                        </a:rPr>
                        <a:t>0 = line end</a:t>
                      </a:r>
                      <a:endParaRPr lang="en-US" sz="1050" dirty="0">
                        <a:latin typeface="Calibri" charset="0"/>
                        <a:ea typeface="Calibri" charset="0"/>
                        <a:cs typeface="Calibri" charset="0"/>
                      </a:endParaRPr>
                    </a:p>
                  </a:txBody>
                  <a:tcPr marL="73152" marR="73152" marT="32004" marB="32004" anchor="ctr">
                    <a:lnL w="0" cap="flat" cmpd="sng" algn="ctr">
                      <a:noFill/>
                    </a:lnL>
                    <a:lnR w="0" cap="flat" cmpd="sng" algn="ctr">
                      <a:noFill/>
                    </a:lnR>
                    <a:lnT w="0" cap="flat" cmpd="sng" algn="ctr">
                      <a:noFill/>
                    </a:lnT>
                    <a:lnB w="6350" cap="flat" cmpd="sng" algn="ctr">
                      <a:solidFill>
                        <a:srgbClr val="DDE0E4"/>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01400" y="6437376"/>
            <a:ext cx="54864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8A9099"/>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10972800" cy="822960"/>
          </a:xfrm>
          <a:prstGeom prst="rect">
            <a:avLst/>
          </a:prstGeom>
          <a:noFill/>
          <a:ln/>
        </p:spPr>
        <p:txBody>
          <a:bodyPr wrap="square" lIns="0" tIns="0" rIns="0" bIns="0" rtlCol="0" anchor="t"/>
          <a:lstStyle/>
          <a:p>
            <a:pPr algn="l" indent="0" marL="0">
              <a:buNone/>
            </a:pPr>
            <a:r>
              <a:rPr lang="en-US" sz="4000" b="1" dirty="0">
                <a:solidFill>
                  <a:schemeClr val="bg1"/>
                </a:solidFill>
                <a:latin typeface="Arial" pitchFamily="34" charset="0"/>
                <a:ea typeface="Arial" pitchFamily="34" charset="-122"/>
                <a:cs typeface="Arial" pitchFamily="34" charset="-120"/>
              </a:rPr>
              <a:t>Build your next road with RoadPro</a:t>
            </a:r>
            <a:endParaRPr lang="en-US" sz="4000" dirty="0"/>
          </a:p>
        </p:txBody>
      </p:sp>
      <p:sp>
        <p:nvSpPr>
          <p:cNvPr id="3" name="Text 0"/>
          <p:cNvSpPr/>
          <p:nvPr>
            <p:ph idx="101" type="body" hasCustomPrompt="1"/>
          </p:nvPr>
        </p:nvSpPr>
        <p:spPr>
          <a:xfrm>
            <a:off x="548640" y="1965960"/>
            <a:ext cx="10972800" cy="548640"/>
          </a:xfrm>
          <a:prstGeom prst="rect">
            <a:avLst/>
          </a:prstGeom>
          <a:noFill/>
          <a:ln/>
        </p:spPr>
        <p:txBody>
          <a:bodyPr wrap="square" lIns="0" tIns="0" rIns="0" bIns="0" rtlCol="0" anchor="t"/>
          <a:lstStyle/>
          <a:p>
            <a:pPr algn="l" indent="0" marL="0">
              <a:buNone/>
            </a:pPr>
            <a:r>
              <a:rPr lang="en-US" sz="1800" dirty="0">
                <a:solidFill>
                  <a:srgbClr val="C9CDD2"/>
                </a:solidFill>
                <a:latin typeface="Calibri" pitchFamily="34" charset="0"/>
                <a:ea typeface="Calibri" pitchFamily="34" charset="-122"/>
                <a:cs typeface="Calibri" pitchFamily="34" charset="-120"/>
              </a:rPr>
              <a:t>Version 3.3  ·  12 October 2026  ·  RoadPro.lsp for AutoCAD</a:t>
            </a:r>
            <a:endParaRPr lang="en-US" sz="1800" dirty="0"/>
          </a:p>
        </p:txBody>
      </p:sp>
      <p:sp>
        <p:nvSpPr>
          <p:cNvPr id="4" name="shape-1594"/>
          <p:cNvSpPr/>
          <p:nvPr/>
        </p:nvSpPr>
        <p:spPr>
          <a:xfrm>
            <a:off x="548640" y="3017520"/>
            <a:ext cx="1188720" cy="502920"/>
          </a:xfrm>
          <a:prstGeom prst="roundRect">
            <a:avLst>
              <a:gd name="adj" fmla="val 10909"/>
            </a:avLst>
          </a:prstGeom>
          <a:solidFill>
            <a:schemeClr val="accent1"/>
          </a:solidFill>
          <a:ln/>
        </p:spPr>
      </p:sp>
      <p:sp>
        <p:nvSpPr>
          <p:cNvPr id="5" name="text-1595"/>
          <p:cNvSpPr txBox="1"/>
          <p:nvPr/>
        </p:nvSpPr>
        <p:spPr>
          <a:xfrm>
            <a:off x="5486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RDP</a:t>
            </a:r>
            <a:endParaRPr lang="en-US" sz="1600" dirty="0"/>
          </a:p>
        </p:txBody>
      </p:sp>
      <p:sp>
        <p:nvSpPr>
          <p:cNvPr id="6" name="shape-1596"/>
          <p:cNvSpPr/>
          <p:nvPr/>
        </p:nvSpPr>
        <p:spPr>
          <a:xfrm>
            <a:off x="1920240" y="3017520"/>
            <a:ext cx="1188720" cy="502920"/>
          </a:xfrm>
          <a:prstGeom prst="roundRect">
            <a:avLst>
              <a:gd name="adj" fmla="val 10909"/>
            </a:avLst>
          </a:prstGeom>
          <a:solidFill>
            <a:schemeClr val="accent1"/>
          </a:solidFill>
          <a:ln/>
        </p:spPr>
      </p:sp>
      <p:sp>
        <p:nvSpPr>
          <p:cNvPr id="7" name="text-1597"/>
          <p:cNvSpPr txBox="1"/>
          <p:nvPr/>
        </p:nvSpPr>
        <p:spPr>
          <a:xfrm>
            <a:off x="19202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RDW</a:t>
            </a:r>
            <a:endParaRPr lang="en-US" sz="1600" dirty="0"/>
          </a:p>
        </p:txBody>
      </p:sp>
      <p:sp>
        <p:nvSpPr>
          <p:cNvPr id="8" name="shape-1598"/>
          <p:cNvSpPr/>
          <p:nvPr/>
        </p:nvSpPr>
        <p:spPr>
          <a:xfrm>
            <a:off x="3291840" y="3017520"/>
            <a:ext cx="1188720" cy="502920"/>
          </a:xfrm>
          <a:prstGeom prst="roundRect">
            <a:avLst>
              <a:gd name="adj" fmla="val 10909"/>
            </a:avLst>
          </a:prstGeom>
          <a:solidFill>
            <a:schemeClr val="accent1"/>
          </a:solidFill>
          <a:ln/>
        </p:spPr>
      </p:sp>
      <p:sp>
        <p:nvSpPr>
          <p:cNvPr id="9" name="text-1599"/>
          <p:cNvSpPr txBox="1"/>
          <p:nvPr/>
        </p:nvSpPr>
        <p:spPr>
          <a:xfrm>
            <a:off x="32918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RDT</a:t>
            </a:r>
            <a:endParaRPr lang="en-US" sz="1600" dirty="0"/>
          </a:p>
        </p:txBody>
      </p:sp>
      <p:sp>
        <p:nvSpPr>
          <p:cNvPr id="10" name="shape-1600"/>
          <p:cNvSpPr/>
          <p:nvPr/>
        </p:nvSpPr>
        <p:spPr>
          <a:xfrm>
            <a:off x="4663440" y="3017520"/>
            <a:ext cx="1188720" cy="502920"/>
          </a:xfrm>
          <a:prstGeom prst="roundRect">
            <a:avLst>
              <a:gd name="adj" fmla="val 10909"/>
            </a:avLst>
          </a:prstGeom>
          <a:solidFill>
            <a:schemeClr val="accent1"/>
          </a:solidFill>
          <a:ln/>
        </p:spPr>
      </p:sp>
      <p:sp>
        <p:nvSpPr>
          <p:cNvPr id="11" name="text-1601"/>
          <p:cNvSpPr txBox="1"/>
          <p:nvPr/>
        </p:nvSpPr>
        <p:spPr>
          <a:xfrm>
            <a:off x="46634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RDJ</a:t>
            </a:r>
            <a:endParaRPr lang="en-US" sz="1600" dirty="0"/>
          </a:p>
        </p:txBody>
      </p:sp>
      <p:sp>
        <p:nvSpPr>
          <p:cNvPr id="12" name="shape-1602"/>
          <p:cNvSpPr/>
          <p:nvPr/>
        </p:nvSpPr>
        <p:spPr>
          <a:xfrm>
            <a:off x="6035040" y="3017520"/>
            <a:ext cx="1188720" cy="502920"/>
          </a:xfrm>
          <a:prstGeom prst="roundRect">
            <a:avLst>
              <a:gd name="adj" fmla="val 10909"/>
            </a:avLst>
          </a:prstGeom>
          <a:solidFill>
            <a:schemeClr val="accent2"/>
          </a:solidFill>
          <a:ln/>
        </p:spPr>
      </p:sp>
      <p:sp>
        <p:nvSpPr>
          <p:cNvPr id="13" name="text-1603"/>
          <p:cNvSpPr txBox="1"/>
          <p:nvPr/>
        </p:nvSpPr>
        <p:spPr>
          <a:xfrm>
            <a:off x="60350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RDL</a:t>
            </a:r>
            <a:endParaRPr lang="en-US" sz="1600" dirty="0"/>
          </a:p>
        </p:txBody>
      </p:sp>
      <p:sp>
        <p:nvSpPr>
          <p:cNvPr id="14" name="shape-1604"/>
          <p:cNvSpPr/>
          <p:nvPr/>
        </p:nvSpPr>
        <p:spPr>
          <a:xfrm>
            <a:off x="7406640" y="3017520"/>
            <a:ext cx="1188720" cy="502920"/>
          </a:xfrm>
          <a:prstGeom prst="roundRect">
            <a:avLst>
              <a:gd name="adj" fmla="val 10909"/>
            </a:avLst>
          </a:prstGeom>
          <a:solidFill>
            <a:schemeClr val="accent1"/>
          </a:solidFill>
          <a:ln/>
        </p:spPr>
      </p:sp>
      <p:sp>
        <p:nvSpPr>
          <p:cNvPr id="15" name="text-1605"/>
          <p:cNvSpPr txBox="1"/>
          <p:nvPr/>
        </p:nvSpPr>
        <p:spPr>
          <a:xfrm>
            <a:off x="74066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RDM</a:t>
            </a:r>
            <a:endParaRPr lang="en-US" sz="1600" dirty="0"/>
          </a:p>
        </p:txBody>
      </p:sp>
      <p:sp>
        <p:nvSpPr>
          <p:cNvPr id="16" name="shape-1606"/>
          <p:cNvSpPr/>
          <p:nvPr/>
        </p:nvSpPr>
        <p:spPr>
          <a:xfrm>
            <a:off x="8778240" y="3017520"/>
            <a:ext cx="1188720" cy="502920"/>
          </a:xfrm>
          <a:prstGeom prst="roundRect">
            <a:avLst>
              <a:gd name="adj" fmla="val 10909"/>
            </a:avLst>
          </a:prstGeom>
          <a:solidFill>
            <a:schemeClr val="accent1"/>
          </a:solidFill>
          <a:ln/>
        </p:spPr>
      </p:sp>
      <p:sp>
        <p:nvSpPr>
          <p:cNvPr id="17" name="text-1607"/>
          <p:cNvSpPr txBox="1"/>
          <p:nvPr/>
        </p:nvSpPr>
        <p:spPr>
          <a:xfrm>
            <a:off x="87782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RDX</a:t>
            </a:r>
            <a:endParaRPr lang="en-US" sz="1600" dirty="0"/>
          </a:p>
        </p:txBody>
      </p:sp>
      <p:sp>
        <p:nvSpPr>
          <p:cNvPr id="18" name="shape-1608"/>
          <p:cNvSpPr/>
          <p:nvPr/>
        </p:nvSpPr>
        <p:spPr>
          <a:xfrm>
            <a:off x="10149840" y="3017520"/>
            <a:ext cx="1188720" cy="502920"/>
          </a:xfrm>
          <a:prstGeom prst="roundRect">
            <a:avLst>
              <a:gd name="adj" fmla="val 10909"/>
            </a:avLst>
          </a:prstGeom>
          <a:solidFill>
            <a:schemeClr val="accent1"/>
          </a:solidFill>
          <a:ln/>
        </p:spPr>
      </p:sp>
      <p:sp>
        <p:nvSpPr>
          <p:cNvPr id="19" name="text-1609"/>
          <p:cNvSpPr txBox="1"/>
          <p:nvPr/>
        </p:nvSpPr>
        <p:spPr>
          <a:xfrm>
            <a:off x="10149840" y="3017520"/>
            <a:ext cx="11887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RDR</a:t>
            </a:r>
            <a:endParaRPr lang="en-US" sz="1600" dirty="0"/>
          </a:p>
        </p:txBody>
      </p:sp>
      <p:sp>
        <p:nvSpPr>
          <p:cNvPr id="20" name="shape-1610"/>
          <p:cNvSpPr/>
          <p:nvPr/>
        </p:nvSpPr>
        <p:spPr>
          <a:xfrm>
            <a:off x="548640" y="4023360"/>
            <a:ext cx="359664" cy="182880"/>
          </a:xfrm>
          <a:prstGeom prst="rect">
            <a:avLst/>
          </a:prstGeom>
          <a:solidFill>
            <a:schemeClr val="accent1"/>
          </a:solidFill>
          <a:ln w="7620">
            <a:solidFill>
              <a:srgbClr val="1F2326"/>
            </a:solidFill>
            <a:prstDash val="solid"/>
          </a:ln>
        </p:spPr>
      </p:sp>
      <p:sp>
        <p:nvSpPr>
          <p:cNvPr id="21" name="shape-1611"/>
          <p:cNvSpPr/>
          <p:nvPr/>
        </p:nvSpPr>
        <p:spPr>
          <a:xfrm>
            <a:off x="908304" y="4023360"/>
            <a:ext cx="359664" cy="182880"/>
          </a:xfrm>
          <a:prstGeom prst="rect">
            <a:avLst/>
          </a:prstGeom>
          <a:solidFill>
            <a:srgbClr val="FFFFFF"/>
          </a:solidFill>
          <a:ln w="7620">
            <a:solidFill>
              <a:srgbClr val="1F2326"/>
            </a:solidFill>
            <a:prstDash val="solid"/>
          </a:ln>
        </p:spPr>
      </p:sp>
      <p:sp>
        <p:nvSpPr>
          <p:cNvPr id="22" name="shape-1612"/>
          <p:cNvSpPr/>
          <p:nvPr/>
        </p:nvSpPr>
        <p:spPr>
          <a:xfrm>
            <a:off x="1267968" y="4023360"/>
            <a:ext cx="359664" cy="182880"/>
          </a:xfrm>
          <a:prstGeom prst="rect">
            <a:avLst/>
          </a:prstGeom>
          <a:solidFill>
            <a:schemeClr val="accent1"/>
          </a:solidFill>
          <a:ln w="7620">
            <a:solidFill>
              <a:srgbClr val="1F2326"/>
            </a:solidFill>
            <a:prstDash val="solid"/>
          </a:ln>
        </p:spPr>
      </p:sp>
      <p:sp>
        <p:nvSpPr>
          <p:cNvPr id="23" name="shape-1613"/>
          <p:cNvSpPr/>
          <p:nvPr/>
        </p:nvSpPr>
        <p:spPr>
          <a:xfrm>
            <a:off x="1627632" y="4023360"/>
            <a:ext cx="359664" cy="182880"/>
          </a:xfrm>
          <a:prstGeom prst="rect">
            <a:avLst/>
          </a:prstGeom>
          <a:solidFill>
            <a:srgbClr val="FFFFFF"/>
          </a:solidFill>
          <a:ln w="7620">
            <a:solidFill>
              <a:srgbClr val="1F2326"/>
            </a:solidFill>
            <a:prstDash val="solid"/>
          </a:ln>
        </p:spPr>
      </p:sp>
      <p:sp>
        <p:nvSpPr>
          <p:cNvPr id="24" name="shape-1614"/>
          <p:cNvSpPr/>
          <p:nvPr/>
        </p:nvSpPr>
        <p:spPr>
          <a:xfrm>
            <a:off x="1987296" y="4023360"/>
            <a:ext cx="359664" cy="182880"/>
          </a:xfrm>
          <a:prstGeom prst="rect">
            <a:avLst/>
          </a:prstGeom>
          <a:solidFill>
            <a:schemeClr val="accent1"/>
          </a:solidFill>
          <a:ln w="7620">
            <a:solidFill>
              <a:srgbClr val="1F2326"/>
            </a:solidFill>
            <a:prstDash val="solid"/>
          </a:ln>
        </p:spPr>
      </p:sp>
      <p:sp>
        <p:nvSpPr>
          <p:cNvPr id="25" name="shape-1615"/>
          <p:cNvSpPr/>
          <p:nvPr/>
        </p:nvSpPr>
        <p:spPr>
          <a:xfrm>
            <a:off x="2346960" y="4023360"/>
            <a:ext cx="359664" cy="182880"/>
          </a:xfrm>
          <a:prstGeom prst="rect">
            <a:avLst/>
          </a:prstGeom>
          <a:solidFill>
            <a:srgbClr val="FFFFFF"/>
          </a:solidFill>
          <a:ln w="7620">
            <a:solidFill>
              <a:srgbClr val="1F2326"/>
            </a:solidFill>
            <a:prstDash val="solid"/>
          </a:ln>
        </p:spPr>
      </p:sp>
      <p:sp>
        <p:nvSpPr>
          <p:cNvPr id="26" name="shape-1616"/>
          <p:cNvSpPr/>
          <p:nvPr/>
        </p:nvSpPr>
        <p:spPr>
          <a:xfrm>
            <a:off x="2706624" y="4023360"/>
            <a:ext cx="359664" cy="182880"/>
          </a:xfrm>
          <a:prstGeom prst="rect">
            <a:avLst/>
          </a:prstGeom>
          <a:solidFill>
            <a:schemeClr val="accent1"/>
          </a:solidFill>
          <a:ln w="7620">
            <a:solidFill>
              <a:srgbClr val="1F2326"/>
            </a:solidFill>
            <a:prstDash val="solid"/>
          </a:ln>
        </p:spPr>
      </p:sp>
      <p:sp>
        <p:nvSpPr>
          <p:cNvPr id="27" name="shape-1617"/>
          <p:cNvSpPr/>
          <p:nvPr/>
        </p:nvSpPr>
        <p:spPr>
          <a:xfrm>
            <a:off x="3066288" y="4023360"/>
            <a:ext cx="359664" cy="182880"/>
          </a:xfrm>
          <a:prstGeom prst="rect">
            <a:avLst/>
          </a:prstGeom>
          <a:solidFill>
            <a:srgbClr val="FFFFFF"/>
          </a:solidFill>
          <a:ln w="7620">
            <a:solidFill>
              <a:srgbClr val="1F2326"/>
            </a:solidFill>
            <a:prstDash val="solid"/>
          </a:ln>
        </p:spPr>
      </p:sp>
      <p:sp>
        <p:nvSpPr>
          <p:cNvPr id="28" name="shape-1618"/>
          <p:cNvSpPr/>
          <p:nvPr/>
        </p:nvSpPr>
        <p:spPr>
          <a:xfrm>
            <a:off x="3425952" y="4023360"/>
            <a:ext cx="359664" cy="182880"/>
          </a:xfrm>
          <a:prstGeom prst="rect">
            <a:avLst/>
          </a:prstGeom>
          <a:solidFill>
            <a:schemeClr val="accent1"/>
          </a:solidFill>
          <a:ln w="7620">
            <a:solidFill>
              <a:srgbClr val="1F2326"/>
            </a:solidFill>
            <a:prstDash val="solid"/>
          </a:ln>
        </p:spPr>
      </p:sp>
      <p:sp>
        <p:nvSpPr>
          <p:cNvPr id="29" name="shape-1619"/>
          <p:cNvSpPr/>
          <p:nvPr/>
        </p:nvSpPr>
        <p:spPr>
          <a:xfrm>
            <a:off x="3785616" y="4023360"/>
            <a:ext cx="359664" cy="182880"/>
          </a:xfrm>
          <a:prstGeom prst="rect">
            <a:avLst/>
          </a:prstGeom>
          <a:solidFill>
            <a:srgbClr val="FFFFFF"/>
          </a:solidFill>
          <a:ln w="7620">
            <a:solidFill>
              <a:srgbClr val="1F2326"/>
            </a:solidFill>
            <a:prstDash val="solid"/>
          </a:ln>
        </p:spPr>
      </p:sp>
      <p:sp>
        <p:nvSpPr>
          <p:cNvPr id="30" name="shape-1620"/>
          <p:cNvSpPr/>
          <p:nvPr/>
        </p:nvSpPr>
        <p:spPr>
          <a:xfrm>
            <a:off x="4145280" y="4023360"/>
            <a:ext cx="359664" cy="182880"/>
          </a:xfrm>
          <a:prstGeom prst="rect">
            <a:avLst/>
          </a:prstGeom>
          <a:solidFill>
            <a:schemeClr val="accent1"/>
          </a:solidFill>
          <a:ln w="7620">
            <a:solidFill>
              <a:srgbClr val="1F2326"/>
            </a:solidFill>
            <a:prstDash val="solid"/>
          </a:ln>
        </p:spPr>
      </p:sp>
      <p:sp>
        <p:nvSpPr>
          <p:cNvPr id="31" name="shape-1621"/>
          <p:cNvSpPr/>
          <p:nvPr/>
        </p:nvSpPr>
        <p:spPr>
          <a:xfrm>
            <a:off x="4504944" y="4023360"/>
            <a:ext cx="359664" cy="182880"/>
          </a:xfrm>
          <a:prstGeom prst="rect">
            <a:avLst/>
          </a:prstGeom>
          <a:solidFill>
            <a:srgbClr val="FFFFFF"/>
          </a:solidFill>
          <a:ln w="7620">
            <a:solidFill>
              <a:srgbClr val="1F2326"/>
            </a:solidFill>
            <a:prstDash val="solid"/>
          </a:ln>
        </p:spPr>
      </p:sp>
      <p:sp>
        <p:nvSpPr>
          <p:cNvPr id="32" name="shape-1622"/>
          <p:cNvSpPr/>
          <p:nvPr/>
        </p:nvSpPr>
        <p:spPr>
          <a:xfrm>
            <a:off x="4864608" y="4023360"/>
            <a:ext cx="359664" cy="182880"/>
          </a:xfrm>
          <a:prstGeom prst="rect">
            <a:avLst/>
          </a:prstGeom>
          <a:solidFill>
            <a:schemeClr val="accent1"/>
          </a:solidFill>
          <a:ln w="7620">
            <a:solidFill>
              <a:srgbClr val="1F2326"/>
            </a:solidFill>
            <a:prstDash val="solid"/>
          </a:ln>
        </p:spPr>
      </p:sp>
      <p:sp>
        <p:nvSpPr>
          <p:cNvPr id="33" name="shape-1623"/>
          <p:cNvSpPr/>
          <p:nvPr/>
        </p:nvSpPr>
        <p:spPr>
          <a:xfrm>
            <a:off x="5224272" y="4023360"/>
            <a:ext cx="359664" cy="182880"/>
          </a:xfrm>
          <a:prstGeom prst="rect">
            <a:avLst/>
          </a:prstGeom>
          <a:solidFill>
            <a:srgbClr val="FFFFFF"/>
          </a:solidFill>
          <a:ln w="7620">
            <a:solidFill>
              <a:srgbClr val="1F2326"/>
            </a:solidFill>
            <a:prstDash val="solid"/>
          </a:ln>
        </p:spPr>
      </p:sp>
      <p:sp>
        <p:nvSpPr>
          <p:cNvPr id="34" name="shape-1624"/>
          <p:cNvSpPr/>
          <p:nvPr/>
        </p:nvSpPr>
        <p:spPr>
          <a:xfrm>
            <a:off x="5583936" y="4023360"/>
            <a:ext cx="359664" cy="182880"/>
          </a:xfrm>
          <a:prstGeom prst="rect">
            <a:avLst/>
          </a:prstGeom>
          <a:solidFill>
            <a:schemeClr val="accent1"/>
          </a:solidFill>
          <a:ln w="7620">
            <a:solidFill>
              <a:srgbClr val="1F2326"/>
            </a:solidFill>
            <a:prstDash val="solid"/>
          </a:ln>
        </p:spPr>
      </p:sp>
      <p:sp>
        <p:nvSpPr>
          <p:cNvPr id="35" name="shape-1625"/>
          <p:cNvSpPr/>
          <p:nvPr/>
        </p:nvSpPr>
        <p:spPr>
          <a:xfrm>
            <a:off x="5943600" y="4023360"/>
            <a:ext cx="359664" cy="182880"/>
          </a:xfrm>
          <a:prstGeom prst="rect">
            <a:avLst/>
          </a:prstGeom>
          <a:solidFill>
            <a:srgbClr val="FFFFFF"/>
          </a:solidFill>
          <a:ln w="7620">
            <a:solidFill>
              <a:srgbClr val="1F2326"/>
            </a:solidFill>
            <a:prstDash val="solid"/>
          </a:ln>
        </p:spPr>
      </p:sp>
      <p:sp>
        <p:nvSpPr>
          <p:cNvPr id="36" name="shape-1626"/>
          <p:cNvSpPr/>
          <p:nvPr/>
        </p:nvSpPr>
        <p:spPr>
          <a:xfrm>
            <a:off x="6303264" y="4023360"/>
            <a:ext cx="359664" cy="182880"/>
          </a:xfrm>
          <a:prstGeom prst="rect">
            <a:avLst/>
          </a:prstGeom>
          <a:solidFill>
            <a:schemeClr val="accent1"/>
          </a:solidFill>
          <a:ln w="7620">
            <a:solidFill>
              <a:srgbClr val="1F2326"/>
            </a:solidFill>
            <a:prstDash val="solid"/>
          </a:ln>
        </p:spPr>
      </p:sp>
      <p:sp>
        <p:nvSpPr>
          <p:cNvPr id="37" name="shape-1627"/>
          <p:cNvSpPr/>
          <p:nvPr/>
        </p:nvSpPr>
        <p:spPr>
          <a:xfrm>
            <a:off x="6662928" y="4023360"/>
            <a:ext cx="359664" cy="182880"/>
          </a:xfrm>
          <a:prstGeom prst="rect">
            <a:avLst/>
          </a:prstGeom>
          <a:solidFill>
            <a:srgbClr val="FFFFFF"/>
          </a:solidFill>
          <a:ln w="7620">
            <a:solidFill>
              <a:srgbClr val="1F2326"/>
            </a:solidFill>
            <a:prstDash val="solid"/>
          </a:ln>
        </p:spPr>
      </p:sp>
      <p:sp>
        <p:nvSpPr>
          <p:cNvPr id="38" name="shape-1628"/>
          <p:cNvSpPr/>
          <p:nvPr/>
        </p:nvSpPr>
        <p:spPr>
          <a:xfrm>
            <a:off x="7022592" y="4023360"/>
            <a:ext cx="359664" cy="182880"/>
          </a:xfrm>
          <a:prstGeom prst="rect">
            <a:avLst/>
          </a:prstGeom>
          <a:solidFill>
            <a:schemeClr val="accent1"/>
          </a:solidFill>
          <a:ln w="7620">
            <a:solidFill>
              <a:srgbClr val="1F2326"/>
            </a:solidFill>
            <a:prstDash val="solid"/>
          </a:ln>
        </p:spPr>
      </p:sp>
      <p:sp>
        <p:nvSpPr>
          <p:cNvPr id="39" name="shape-1629"/>
          <p:cNvSpPr/>
          <p:nvPr/>
        </p:nvSpPr>
        <p:spPr>
          <a:xfrm>
            <a:off x="7382256" y="4023360"/>
            <a:ext cx="359664" cy="182880"/>
          </a:xfrm>
          <a:prstGeom prst="rect">
            <a:avLst/>
          </a:prstGeom>
          <a:solidFill>
            <a:srgbClr val="FFFFFF"/>
          </a:solidFill>
          <a:ln w="7620">
            <a:solidFill>
              <a:srgbClr val="1F2326"/>
            </a:solidFill>
            <a:prstDash val="solid"/>
          </a:ln>
        </p:spPr>
      </p:sp>
      <p:sp>
        <p:nvSpPr>
          <p:cNvPr id="40" name="shape-1630"/>
          <p:cNvSpPr/>
          <p:nvPr/>
        </p:nvSpPr>
        <p:spPr>
          <a:xfrm>
            <a:off x="7741920" y="4023360"/>
            <a:ext cx="359664" cy="182880"/>
          </a:xfrm>
          <a:prstGeom prst="rect">
            <a:avLst/>
          </a:prstGeom>
          <a:solidFill>
            <a:schemeClr val="accent1"/>
          </a:solidFill>
          <a:ln w="7620">
            <a:solidFill>
              <a:srgbClr val="1F2326"/>
            </a:solidFill>
            <a:prstDash val="solid"/>
          </a:ln>
        </p:spPr>
      </p:sp>
      <p:sp>
        <p:nvSpPr>
          <p:cNvPr id="41" name="shape-1631"/>
          <p:cNvSpPr/>
          <p:nvPr/>
        </p:nvSpPr>
        <p:spPr>
          <a:xfrm>
            <a:off x="8101584" y="4023360"/>
            <a:ext cx="359664" cy="182880"/>
          </a:xfrm>
          <a:prstGeom prst="rect">
            <a:avLst/>
          </a:prstGeom>
          <a:solidFill>
            <a:srgbClr val="FFFFFF"/>
          </a:solidFill>
          <a:ln w="7620">
            <a:solidFill>
              <a:srgbClr val="1F2326"/>
            </a:solidFill>
            <a:prstDash val="solid"/>
          </a:ln>
        </p:spPr>
      </p:sp>
      <p:sp>
        <p:nvSpPr>
          <p:cNvPr id="42" name="shape-1632"/>
          <p:cNvSpPr/>
          <p:nvPr/>
        </p:nvSpPr>
        <p:spPr>
          <a:xfrm>
            <a:off x="8461248" y="4023360"/>
            <a:ext cx="359664" cy="182880"/>
          </a:xfrm>
          <a:prstGeom prst="rect">
            <a:avLst/>
          </a:prstGeom>
          <a:solidFill>
            <a:schemeClr val="accent1"/>
          </a:solidFill>
          <a:ln w="7620">
            <a:solidFill>
              <a:srgbClr val="1F2326"/>
            </a:solidFill>
            <a:prstDash val="solid"/>
          </a:ln>
        </p:spPr>
      </p:sp>
      <p:sp>
        <p:nvSpPr>
          <p:cNvPr id="43" name="shape-1633"/>
          <p:cNvSpPr/>
          <p:nvPr/>
        </p:nvSpPr>
        <p:spPr>
          <a:xfrm>
            <a:off x="8820912" y="4023360"/>
            <a:ext cx="359664" cy="182880"/>
          </a:xfrm>
          <a:prstGeom prst="rect">
            <a:avLst/>
          </a:prstGeom>
          <a:solidFill>
            <a:srgbClr val="FFFFFF"/>
          </a:solidFill>
          <a:ln w="7620">
            <a:solidFill>
              <a:srgbClr val="1F2326"/>
            </a:solidFill>
            <a:prstDash val="solid"/>
          </a:ln>
        </p:spPr>
      </p:sp>
      <p:sp>
        <p:nvSpPr>
          <p:cNvPr id="44" name="shape-1634"/>
          <p:cNvSpPr/>
          <p:nvPr/>
        </p:nvSpPr>
        <p:spPr>
          <a:xfrm>
            <a:off x="9180576" y="4023360"/>
            <a:ext cx="359664" cy="182880"/>
          </a:xfrm>
          <a:prstGeom prst="rect">
            <a:avLst/>
          </a:prstGeom>
          <a:solidFill>
            <a:schemeClr val="accent1"/>
          </a:solidFill>
          <a:ln w="7620">
            <a:solidFill>
              <a:srgbClr val="1F2326"/>
            </a:solidFill>
            <a:prstDash val="solid"/>
          </a:ln>
        </p:spPr>
      </p:sp>
      <p:sp>
        <p:nvSpPr>
          <p:cNvPr id="45" name="shape-1635"/>
          <p:cNvSpPr/>
          <p:nvPr/>
        </p:nvSpPr>
        <p:spPr>
          <a:xfrm>
            <a:off x="9540240" y="4023360"/>
            <a:ext cx="359664" cy="182880"/>
          </a:xfrm>
          <a:prstGeom prst="rect">
            <a:avLst/>
          </a:prstGeom>
          <a:solidFill>
            <a:srgbClr val="FFFFFF"/>
          </a:solidFill>
          <a:ln w="7620">
            <a:solidFill>
              <a:srgbClr val="1F2326"/>
            </a:solidFill>
            <a:prstDash val="solid"/>
          </a:ln>
        </p:spPr>
      </p:sp>
      <p:sp>
        <p:nvSpPr>
          <p:cNvPr id="46" name="shape-1636"/>
          <p:cNvSpPr/>
          <p:nvPr/>
        </p:nvSpPr>
        <p:spPr>
          <a:xfrm>
            <a:off x="9899904" y="4023360"/>
            <a:ext cx="359664" cy="182880"/>
          </a:xfrm>
          <a:prstGeom prst="rect">
            <a:avLst/>
          </a:prstGeom>
          <a:solidFill>
            <a:schemeClr val="accent1"/>
          </a:solidFill>
          <a:ln w="7620">
            <a:solidFill>
              <a:srgbClr val="1F2326"/>
            </a:solidFill>
            <a:prstDash val="solid"/>
          </a:ln>
        </p:spPr>
      </p:sp>
      <p:sp>
        <p:nvSpPr>
          <p:cNvPr id="47" name="shape-1637"/>
          <p:cNvSpPr/>
          <p:nvPr/>
        </p:nvSpPr>
        <p:spPr>
          <a:xfrm>
            <a:off x="10259568" y="4023360"/>
            <a:ext cx="359664" cy="182880"/>
          </a:xfrm>
          <a:prstGeom prst="rect">
            <a:avLst/>
          </a:prstGeom>
          <a:solidFill>
            <a:srgbClr val="FFFFFF"/>
          </a:solidFill>
          <a:ln w="7620">
            <a:solidFill>
              <a:srgbClr val="1F2326"/>
            </a:solidFill>
            <a:prstDash val="solid"/>
          </a:ln>
        </p:spPr>
      </p:sp>
      <p:sp>
        <p:nvSpPr>
          <p:cNvPr id="48" name="shape-1638"/>
          <p:cNvSpPr/>
          <p:nvPr/>
        </p:nvSpPr>
        <p:spPr>
          <a:xfrm>
            <a:off x="10619232" y="4023360"/>
            <a:ext cx="359664" cy="182880"/>
          </a:xfrm>
          <a:prstGeom prst="rect">
            <a:avLst/>
          </a:prstGeom>
          <a:solidFill>
            <a:schemeClr val="accent1"/>
          </a:solidFill>
          <a:ln w="7620">
            <a:solidFill>
              <a:srgbClr val="1F2326"/>
            </a:solidFill>
            <a:prstDash val="solid"/>
          </a:ln>
        </p:spPr>
      </p:sp>
      <p:sp>
        <p:nvSpPr>
          <p:cNvPr id="49" name="shape-1639"/>
          <p:cNvSpPr/>
          <p:nvPr/>
        </p:nvSpPr>
        <p:spPr>
          <a:xfrm>
            <a:off x="10978896" y="4023360"/>
            <a:ext cx="359664" cy="182880"/>
          </a:xfrm>
          <a:prstGeom prst="rect">
            <a:avLst/>
          </a:prstGeom>
          <a:solidFill>
            <a:srgbClr val="FFFFFF"/>
          </a:solidFill>
          <a:ln w="7620">
            <a:solidFill>
              <a:srgbClr val="1F2326"/>
            </a:solidFill>
            <a:prstDash val="solid"/>
          </a:ln>
        </p:spPr>
      </p:sp>
      <p:sp>
        <p:nvSpPr>
          <p:cNvPr id="50" name="text-1640">
            <a:hlinkClick r:id="rId1" tooltip=""/>
          </p:cNvPr>
          <p:cNvSpPr txBox="1"/>
          <p:nvPr/>
        </p:nvSpPr>
        <p:spPr>
          <a:xfrm>
            <a:off x="548640" y="4663440"/>
            <a:ext cx="10972800" cy="411480"/>
          </a:xfrm>
          <a:prstGeom prst="rect">
            <a:avLst/>
          </a:prstGeom>
          <a:noFill/>
          <a:ln/>
        </p:spPr>
        <p:txBody>
          <a:bodyPr wrap="square" lIns="0" tIns="0" rIns="0" bIns="0" rtlCol="0" anchor="t"/>
          <a:lstStyle/>
          <a:p>
            <a:pPr indent="0" marL="0">
              <a:buNone/>
            </a:pPr>
            <a:r>
              <a:rPr lang="en-US" sz="1800" b="1" u="sng" dirty="0">
                <a:solidFill>
                  <a:schemeClr val="bg1"/>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Developed by https://www.exceltokml.com/</a:t>
            </a:r>
            <a:endParaRPr lang="en-US" sz="1800" dirty="0"/>
          </a:p>
        </p:txBody>
      </p:sp>
      <p:sp>
        <p:nvSpPr>
          <p:cNvPr id="51" name="text-1641"/>
          <p:cNvSpPr txBox="1"/>
          <p:nvPr/>
        </p:nvSpPr>
        <p:spPr>
          <a:xfrm>
            <a:off x="548640" y="5212080"/>
            <a:ext cx="10972800" cy="320040"/>
          </a:xfrm>
          <a:prstGeom prst="rect">
            <a:avLst/>
          </a:prstGeom>
          <a:noFill/>
          <a:ln/>
        </p:spPr>
        <p:txBody>
          <a:bodyPr wrap="square" lIns="0" tIns="0" rIns="0" bIns="0" rtlCol="0" anchor="t"/>
          <a:lstStyle/>
          <a:p>
            <a:pPr indent="0" marL="0">
              <a:buNone/>
            </a:pPr>
            <a:r>
              <a:rPr lang="en-US" sz="1200" dirty="0">
                <a:solidFill>
                  <a:srgbClr val="C9CDD2"/>
                </a:solidFill>
                <a:latin typeface="Calibri" pitchFamily="34" charset="0"/>
                <a:ea typeface="Calibri" pitchFamily="34" charset="-122"/>
                <a:cs typeface="Calibri" pitchFamily="34" charset="-120"/>
              </a:rPr>
              <a:t>Standards reference: Oman HDS 2017 Section 19. Check QTCM and your project specification for Qatar.</a:t>
            </a:r>
            <a:endParaRPr lang="en-US" sz="1200" dirty="0"/>
          </a:p>
        </p:txBody>
      </p:sp>
    </p:spTree>
  </p:cSld>
  <p:clrMapOvr>
    <a:masterClrMapping/>
  </p:clrMapOvr>
</p:sld>
</file>

<file path=ppt/theme/theme1.xml><?xml version="1.0" encoding="utf-8"?>
<a:theme xmlns:a="http://schemas.openxmlformats.org/drawingml/2006/main" name="RoadPro">
  <a:themeElements>
    <a:clrScheme name="RoadPro">
      <a:dk1>
        <a:srgbClr val="1F2326"/>
      </a:dk1>
      <a:lt1>
        <a:srgbClr val="FFFFFF"/>
      </a:lt1>
      <a:dk2>
        <a:srgbClr val="3A3F45"/>
      </a:dk2>
      <a:lt2>
        <a:srgbClr val="F1F2F4"/>
      </a:lt2>
      <a:accent1>
        <a:srgbClr val="D7262E"/>
      </a:accent1>
      <a:accent2>
        <a:srgbClr val="F2B705"/>
      </a:accent2>
      <a:accent3>
        <a:srgbClr val="0052A4"/>
      </a:accent3>
      <a:accent4>
        <a:srgbClr val="1E8C5A"/>
      </a:accent4>
      <a:accent5>
        <a:srgbClr val="5F646B"/>
      </a:accent5>
      <a:accent6>
        <a:srgbClr val="0E9AA7"/>
      </a:accent6>
      <a:hlink>
        <a:srgbClr val="0052A4"/>
      </a:hlink>
      <a:folHlink>
        <a:srgbClr val="6B3FA0"/>
      </a:folHlink>
    </a:clrScheme>
    <a:fontScheme name="RoadPro">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exceltokml.com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RoadPro v3.3 - Complete User Manual</dc:title>
  <dc:subject>RoadPro road builder plugin for AutoCAD - step by step user manual</dc:subject>
  <dc:creator>Developed by https://www.exceltokml.com/</dc:creator>
  <cp:lastModifiedBy>Developed by https://www.exceltokml.com/</cp:lastModifiedBy>
  <cp:revision>1</cp:revision>
  <dcterms:created xsi:type="dcterms:W3CDTF">2026-10-12T05:29:39Z</dcterms:created>
  <dcterms:modified xsi:type="dcterms:W3CDTF">2026-10-12T05:29:39Z</dcterms:modified>
</cp:coreProperties>
</file>